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79" r:id="rId3"/>
    <p:sldId id="256" r:id="rId4"/>
    <p:sldId id="264" r:id="rId5"/>
    <p:sldId id="265" r:id="rId6"/>
    <p:sldId id="276" r:id="rId7"/>
    <p:sldId id="266" r:id="rId8"/>
    <p:sldId id="272" r:id="rId9"/>
    <p:sldId id="267" r:id="rId10"/>
    <p:sldId id="268" r:id="rId11"/>
    <p:sldId id="277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54" autoAdjust="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aseline="0" dirty="0" smtClean="0"/>
            <a:t>VY_32_INOVACE_02_ČESKÝ_JAZYK_A_LITERATURA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Česká próza a poezie 20. století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ACC44A7-91EC-40F1-A4C5-CB396B2B0DED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FE6C9FB-933A-401F-A240-5D26DE9829FA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CC14D40-2540-4178-A6EF-390FD1993857}" type="presOf" srcId="{D1B46980-6531-4606-95E6-44980827E919}" destId="{2BE915AB-18AA-4053-B92C-3BFC9ED204BB}" srcOrd="1" destOrd="0" presId="urn:microsoft.com/office/officeart/2005/8/layout/target3"/>
    <dgm:cxn modelId="{CB4F96B1-9210-46AB-8F15-1EDF2A0BA017}" type="presOf" srcId="{D1D4F407-5343-4D3F-B5B9-D407B03CAEB4}" destId="{AED2198E-93D5-4001-81B4-73124B309672}" srcOrd="1" destOrd="0" presId="urn:microsoft.com/office/officeart/2005/8/layout/target3"/>
    <dgm:cxn modelId="{13E5F566-1625-401A-A434-C4F8EB9558AB}" type="presOf" srcId="{B651F6E3-6281-48DB-9319-2AEAFDAE7572}" destId="{6BB5E863-4638-4E1D-BFDE-399D028AC4ED}" srcOrd="1" destOrd="0" presId="urn:microsoft.com/office/officeart/2005/8/layout/target3"/>
    <dgm:cxn modelId="{7CF87CC5-64C0-4238-B504-5A47A85BA8F1}" type="presOf" srcId="{4C35D32F-0EAB-4CD7-82EE-45574DC2A586}" destId="{8BEBB6EC-1DAA-4CAC-8A25-BC0FCBD5DBD5}" srcOrd="0" destOrd="0" presId="urn:microsoft.com/office/officeart/2005/8/layout/target3"/>
    <dgm:cxn modelId="{3823CD6D-8BBA-4914-9C46-813C722A71C1}" type="presOf" srcId="{D1D4F407-5343-4D3F-B5B9-D407B03CAEB4}" destId="{D005CE8C-CC26-4C3E-AC11-E15060ECD759}" srcOrd="0" destOrd="0" presId="urn:microsoft.com/office/officeart/2005/8/layout/target3"/>
    <dgm:cxn modelId="{91D5BE7A-D6A5-43C9-BAD8-C8C626B1EF57}" type="presOf" srcId="{757F3AB3-0718-4624-B441-E567A8F0AB56}" destId="{333A1088-737F-45CB-B68E-254E46348037}" srcOrd="0" destOrd="0" presId="urn:microsoft.com/office/officeart/2005/8/layout/target3"/>
    <dgm:cxn modelId="{C550E5CA-C6FF-45EA-8C5C-14F1F5C690F4}" type="presOf" srcId="{D8197B8C-B260-4A16-BDF4-0947B075E274}" destId="{25B08C86-7E15-44DC-BE7F-FFB55DD49D12}" srcOrd="0" destOrd="0" presId="urn:microsoft.com/office/officeart/2005/8/layout/target3"/>
    <dgm:cxn modelId="{F5C92AC9-E40C-4FB5-8761-83CA94D27601}" type="presOf" srcId="{D1B46980-6531-4606-95E6-44980827E919}" destId="{6140AFEC-043D-4C43-A2F9-D0F5331DF3A3}" srcOrd="0" destOrd="0" presId="urn:microsoft.com/office/officeart/2005/8/layout/target3"/>
    <dgm:cxn modelId="{4BA1B1DC-931A-4D28-896D-A08BDD32612E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87516C1-B5B8-492F-AF51-D8BD26D8DDC2}" type="presParOf" srcId="{333A1088-737F-45CB-B68E-254E46348037}" destId="{F5ABB229-8D3B-4694-996A-96F23CF14429}" srcOrd="0" destOrd="0" presId="urn:microsoft.com/office/officeart/2005/8/layout/target3"/>
    <dgm:cxn modelId="{BF164BCD-E001-4A2A-AD4E-64C615F4CA80}" type="presParOf" srcId="{333A1088-737F-45CB-B68E-254E46348037}" destId="{F41139FD-01EE-4571-8B17-4FB00FC51163}" srcOrd="1" destOrd="0" presId="urn:microsoft.com/office/officeart/2005/8/layout/target3"/>
    <dgm:cxn modelId="{691D47E9-BB32-4BDD-82C0-8870AC8B9DDD}" type="presParOf" srcId="{333A1088-737F-45CB-B68E-254E46348037}" destId="{D005CE8C-CC26-4C3E-AC11-E15060ECD759}" srcOrd="2" destOrd="0" presId="urn:microsoft.com/office/officeart/2005/8/layout/target3"/>
    <dgm:cxn modelId="{3ADBE9EF-6D18-4910-8494-BDF182D9C548}" type="presParOf" srcId="{333A1088-737F-45CB-B68E-254E46348037}" destId="{2C702D82-9B77-49B7-9568-BB8EB47C3372}" srcOrd="3" destOrd="0" presId="urn:microsoft.com/office/officeart/2005/8/layout/target3"/>
    <dgm:cxn modelId="{78099968-E1D4-45BA-88FE-8A6250A98AD4}" type="presParOf" srcId="{333A1088-737F-45CB-B68E-254E46348037}" destId="{A52A0455-90FF-4808-ABD0-F02540D31D5A}" srcOrd="4" destOrd="0" presId="urn:microsoft.com/office/officeart/2005/8/layout/target3"/>
    <dgm:cxn modelId="{A0B88643-9B0F-43FE-B7A2-A2D71C0EC0BE}" type="presParOf" srcId="{333A1088-737F-45CB-B68E-254E46348037}" destId="{6140AFEC-043D-4C43-A2F9-D0F5331DF3A3}" srcOrd="5" destOrd="0" presId="urn:microsoft.com/office/officeart/2005/8/layout/target3"/>
    <dgm:cxn modelId="{D6B17EA3-7CA2-46A3-946F-87A16E9450DC}" type="presParOf" srcId="{333A1088-737F-45CB-B68E-254E46348037}" destId="{9358AC05-5D7D-4327-9F80-1AD486AEA664}" srcOrd="6" destOrd="0" presId="urn:microsoft.com/office/officeart/2005/8/layout/target3"/>
    <dgm:cxn modelId="{E39961A4-CC25-45D7-B687-BFECD346FDEB}" type="presParOf" srcId="{333A1088-737F-45CB-B68E-254E46348037}" destId="{313FC574-E1CD-4FB4-B054-0B805CE0447D}" srcOrd="7" destOrd="0" presId="urn:microsoft.com/office/officeart/2005/8/layout/target3"/>
    <dgm:cxn modelId="{7FE4BDA8-0CB3-4C5D-B817-86D96E3880A1}" type="presParOf" srcId="{333A1088-737F-45CB-B68E-254E46348037}" destId="{619D679B-A015-4ECF-8348-D1034C574F40}" srcOrd="8" destOrd="0" presId="urn:microsoft.com/office/officeart/2005/8/layout/target3"/>
    <dgm:cxn modelId="{53AFA11B-8CE5-4908-98F4-5DE92B936A67}" type="presParOf" srcId="{333A1088-737F-45CB-B68E-254E46348037}" destId="{322283A8-4A27-4CDA-BAE3-F381106A9174}" srcOrd="9" destOrd="0" presId="urn:microsoft.com/office/officeart/2005/8/layout/target3"/>
    <dgm:cxn modelId="{6DEC7FE3-7460-43BA-9C7C-7E57EF56047D}" type="presParOf" srcId="{333A1088-737F-45CB-B68E-254E46348037}" destId="{FFC9F71D-1B4F-4AD9-A4A6-86ADEFC8AF5C}" srcOrd="10" destOrd="0" presId="urn:microsoft.com/office/officeart/2005/8/layout/target3"/>
    <dgm:cxn modelId="{8A1C85A2-C602-4FF0-8287-C2FD5C8F48E7}" type="presParOf" srcId="{333A1088-737F-45CB-B68E-254E46348037}" destId="{25B08C86-7E15-44DC-BE7F-FFB55DD49D12}" srcOrd="11" destOrd="0" presId="urn:microsoft.com/office/officeart/2005/8/layout/target3"/>
    <dgm:cxn modelId="{CE717DC1-6019-4978-89D8-3B34357FCD06}" type="presParOf" srcId="{333A1088-737F-45CB-B68E-254E46348037}" destId="{76644BE8-9D7C-4C09-B250-3D10AF48CBB7}" srcOrd="12" destOrd="0" presId="urn:microsoft.com/office/officeart/2005/8/layout/target3"/>
    <dgm:cxn modelId="{E08526EF-68F5-4949-B599-0AD70F398916}" type="presParOf" srcId="{333A1088-737F-45CB-B68E-254E46348037}" destId="{EE85B701-7295-41C0-BA7A-34D3756A2AE6}" srcOrd="13" destOrd="0" presId="urn:microsoft.com/office/officeart/2005/8/layout/target3"/>
    <dgm:cxn modelId="{F3FE017B-3642-4EF1-BCBD-841FFB425EBD}" type="presParOf" srcId="{333A1088-737F-45CB-B68E-254E46348037}" destId="{8BEBB6EC-1DAA-4CAC-8A25-BC0FCBD5DBD5}" srcOrd="14" destOrd="0" presId="urn:microsoft.com/office/officeart/2005/8/layout/target3"/>
    <dgm:cxn modelId="{F02D3555-3201-49DA-BCAE-44D383FE44BA}" type="presParOf" srcId="{333A1088-737F-45CB-B68E-254E46348037}" destId="{AED2198E-93D5-4001-81B4-73124B309672}" srcOrd="15" destOrd="0" presId="urn:microsoft.com/office/officeart/2005/8/layout/target3"/>
    <dgm:cxn modelId="{B026BAD8-EEF2-404A-AD3C-BD4E4655E593}" type="presParOf" srcId="{333A1088-737F-45CB-B68E-254E46348037}" destId="{2BE915AB-18AA-4053-B92C-3BFC9ED204BB}" srcOrd="16" destOrd="0" presId="urn:microsoft.com/office/officeart/2005/8/layout/target3"/>
    <dgm:cxn modelId="{ED47E784-6E7B-432E-9ABD-BD7EF4A8698D}" type="presParOf" srcId="{333A1088-737F-45CB-B68E-254E46348037}" destId="{6BB5E863-4638-4E1D-BFDE-399D028AC4ED}" srcOrd="17" destOrd="0" presId="urn:microsoft.com/office/officeart/2005/8/layout/target3"/>
    <dgm:cxn modelId="{E4B7D0B7-A0F6-4449-8606-AB2663511BA2}" type="presParOf" srcId="{333A1088-737F-45CB-B68E-254E46348037}" destId="{5A5FFA88-C948-4069-8E93-59FA12366E83}" srcOrd="18" destOrd="0" presId="urn:microsoft.com/office/officeart/2005/8/layout/target3"/>
    <dgm:cxn modelId="{B1923BA2-12E1-413A-A654-E303D513909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800" kern="1200" baseline="0" dirty="0" smtClean="0"/>
            <a:t>VY_32_INOVACE_02_ČESKÝ_JAZYK_A_LITERATURA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Česká próza a poezie 20. století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9BC88-26EC-4683-A1AC-91A9A57785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AA4F7-F133-419A-B471-1FD3D4DEF1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07552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9BC88-26EC-4683-A1AC-91A9A57785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AA4F7-F133-419A-B471-1FD3D4DEF1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1157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9BC88-26EC-4683-A1AC-91A9A57785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AA4F7-F133-419A-B471-1FD3D4DEF1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86874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9BC88-26EC-4683-A1AC-91A9A57785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AA4F7-F133-419A-B471-1FD3D4DEF1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35601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9BC88-26EC-4683-A1AC-91A9A57785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AA4F7-F133-419A-B471-1FD3D4DEF1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07669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9BC88-26EC-4683-A1AC-91A9A57785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AA4F7-F133-419A-B471-1FD3D4DEF1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515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9BC88-26EC-4683-A1AC-91A9A57785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AA4F7-F133-419A-B471-1FD3D4DEF1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03183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9BC88-26EC-4683-A1AC-91A9A57785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AA4F7-F133-419A-B471-1FD3D4DEF1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2421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9BC88-26EC-4683-A1AC-91A9A57785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AA4F7-F133-419A-B471-1FD3D4DEF1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54213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9BC88-26EC-4683-A1AC-91A9A57785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AA4F7-F133-419A-B471-1FD3D4DEF1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5241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9BC88-26EC-4683-A1AC-91A9A57785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AA4F7-F133-419A-B471-1FD3D4DEF1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851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89BC88-26EC-4683-A1AC-91A9A577854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BAA4F7-F133-419A-B471-1FD3D4DEF1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33666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Z8hu1LR3y_E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49uji5Bg2M0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PoOUgFbnthU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1205wnS3Tzs&amp;feature=related" TargetMode="External"/><Relationship Id="rId2" Type="http://schemas.openxmlformats.org/officeDocument/2006/relationships/hyperlink" Target="http://www.youtube.com/watch?v=01GfNdpsfFA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harmonicky.blog.cz/0801/karel-kryl" TargetMode="External"/><Relationship Id="rId7" Type="http://schemas.openxmlformats.org/officeDocument/2006/relationships/hyperlink" Target="http://www.youtube.com/watch?v=PoOUgFbnthU" TargetMode="External"/><Relationship Id="rId2" Type="http://schemas.openxmlformats.org/officeDocument/2006/relationships/hyperlink" Target="http://kultura.idnes.cz/pisnovy-odkaz-karla-kryla-zije-i-15-let-po-jeho-smrti-fxu-/hudba.aspx?c=a090303_174845_hudba_ob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1205wnS3Tzs&amp;feature=related" TargetMode="External"/><Relationship Id="rId5" Type="http://schemas.openxmlformats.org/officeDocument/2006/relationships/hyperlink" Target="http://www.youtube.com/watch?v=01GfNdpsfFA" TargetMode="External"/><Relationship Id="rId4" Type="http://schemas.openxmlformats.org/officeDocument/2006/relationships/hyperlink" Target="http://www.karelkryl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3241880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1" y="4149080"/>
            <a:ext cx="5779164" cy="178558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Texty Karla Kryla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65125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6175093"/>
              </p:ext>
            </p:extLst>
          </p:nvPr>
        </p:nvGraphicFramePr>
        <p:xfrm>
          <a:off x="1547813" y="1412875"/>
          <a:ext cx="6096000" cy="193169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únor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budou seznámeni </a:t>
                      </a:r>
                      <a:b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</a:b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písňovými texty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Karla Kryla.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Rozeberou a poslechnou si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jednotlivé ukázky.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3771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498178"/>
          </a:xfrm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  <a:ln w="38100">
            <a:solidFill>
              <a:schemeClr val="tx2">
                <a:lumMod val="75000"/>
              </a:schemeClr>
            </a:solidFill>
          </a:ln>
          <a:effectLst>
            <a:softEdge rad="127000"/>
          </a:effectLst>
          <a:scene3d>
            <a:camera prst="perspectiveRelaxedModerately"/>
            <a:lightRig rig="threePt" dir="t"/>
          </a:scene3d>
          <a:sp3d>
            <a:bevelT prst="relaxedInset"/>
          </a:sp3d>
        </p:spPr>
        <p:txBody>
          <a:bodyPr>
            <a:normAutofit/>
          </a:bodyPr>
          <a:lstStyle/>
          <a:p>
            <a:r>
              <a:rPr lang="cs-CZ" b="1" dirty="0" smtClean="0"/>
              <a:t>Písňové texty Karla Kryla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200" dirty="0" smtClean="0"/>
              <a:t>(</a:t>
            </a:r>
            <a:r>
              <a:rPr lang="cs-CZ" sz="3200" dirty="0"/>
              <a:t>12. 4. 1944 – 3. 3. 1993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492896"/>
            <a:ext cx="3785564" cy="3168352"/>
          </a:xfrm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isometricOffAxis1Right"/>
            <a:lightRig rig="threePt" dir="t"/>
          </a:scene3d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2276872"/>
            <a:ext cx="2527094" cy="3701008"/>
          </a:xfrm>
          <a:scene3d>
            <a:camera prst="isometricOffAxis2Left"/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630930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301006"/>
          </a:xfrm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  <a:ln w="38100">
            <a:solidFill>
              <a:schemeClr val="tx2">
                <a:lumMod val="75000"/>
              </a:schemeClr>
            </a:solidFill>
          </a:ln>
          <a:effectLst>
            <a:softEdge rad="127000"/>
          </a:effectLst>
          <a:scene3d>
            <a:camera prst="perspectiveRelaxedModerately"/>
            <a:lightRig rig="threePt" dir="t"/>
          </a:scene3d>
          <a:sp3d>
            <a:bevelT prst="relaxedInset"/>
          </a:sp3d>
        </p:spPr>
        <p:txBody>
          <a:bodyPr>
            <a:normAutofit/>
          </a:bodyPr>
          <a:lstStyle/>
          <a:p>
            <a:r>
              <a:rPr lang="cs-CZ" b="1" dirty="0" smtClean="0"/>
              <a:t>Karel Kryl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(</a:t>
            </a:r>
            <a:r>
              <a:rPr lang="cs-CZ" sz="2200" dirty="0"/>
              <a:t>12. 4. 1944 – 3. 3. </a:t>
            </a:r>
            <a:r>
              <a:rPr lang="cs-CZ" sz="2200" dirty="0" smtClean="0"/>
              <a:t>1994)</a:t>
            </a:r>
            <a:endParaRPr lang="cs-CZ" sz="2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spcBef>
                <a:spcPts val="0"/>
              </a:spcBef>
            </a:pPr>
            <a:r>
              <a:rPr lang="cs-CZ" dirty="0" smtClean="0"/>
              <a:t>Kdo je Karel Kryl?</a:t>
            </a:r>
          </a:p>
          <a:p>
            <a:pPr>
              <a:spcBef>
                <a:spcPts val="0"/>
              </a:spcBef>
            </a:pPr>
            <a:r>
              <a:rPr lang="cs-CZ" dirty="0" smtClean="0"/>
              <a:t>Na jaký hudební nástroj hrál?</a:t>
            </a:r>
          </a:p>
          <a:p>
            <a:pPr>
              <a:spcBef>
                <a:spcPts val="0"/>
              </a:spcBef>
            </a:pPr>
            <a:r>
              <a:rPr lang="cs-CZ" dirty="0" smtClean="0"/>
              <a:t>O čem ve svých písních zpíval?</a:t>
            </a:r>
          </a:p>
          <a:p>
            <a:pPr>
              <a:spcBef>
                <a:spcPts val="0"/>
              </a:spcBef>
            </a:pPr>
            <a:r>
              <a:rPr lang="cs-CZ" dirty="0" smtClean="0"/>
              <a:t>Jak se jmenuje jeho první deska, kterou nazpíval?</a:t>
            </a:r>
          </a:p>
          <a:p>
            <a:pPr>
              <a:spcBef>
                <a:spcPts val="0"/>
              </a:spcBef>
            </a:pPr>
            <a:r>
              <a:rPr lang="cs-CZ" dirty="0" smtClean="0"/>
              <a:t>Jak se jmenuje titulní píseň této desky?</a:t>
            </a:r>
          </a:p>
          <a:p>
            <a:pPr>
              <a:spcBef>
                <a:spcPts val="0"/>
              </a:spcBef>
            </a:pPr>
            <a:r>
              <a:rPr lang="cs-CZ" dirty="0" smtClean="0"/>
              <a:t>Kdy vznikla?</a:t>
            </a:r>
          </a:p>
          <a:p>
            <a:pPr>
              <a:spcBef>
                <a:spcPts val="0"/>
              </a:spcBef>
            </a:pPr>
            <a:r>
              <a:rPr lang="cs-CZ" sz="2800" dirty="0" smtClean="0"/>
              <a:t>Jak se jmenuje jeho první kniha, kterou napsal?</a:t>
            </a:r>
          </a:p>
          <a:p>
            <a:pPr>
              <a:spcBef>
                <a:spcPts val="0"/>
              </a:spcBef>
            </a:pPr>
            <a:r>
              <a:rPr lang="cs-CZ" dirty="0" smtClean="0"/>
              <a:t>Kam musel emigrovat a proč?</a:t>
            </a:r>
          </a:p>
          <a:p>
            <a:pPr>
              <a:spcBef>
                <a:spcPts val="0"/>
              </a:spcBef>
            </a:pPr>
            <a:r>
              <a:rPr lang="cs-CZ" dirty="0" smtClean="0"/>
              <a:t>Kdy se vrátil do vlasti a proč?</a:t>
            </a:r>
          </a:p>
        </p:txBody>
      </p:sp>
    </p:spTree>
    <p:extLst>
      <p:ext uri="{BB962C8B-B14F-4D97-AF65-F5344CB8AC3E}">
        <p14:creationId xmlns:p14="http://schemas.microsoft.com/office/powerpoint/2010/main" val="2192126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  <a:ln w="38100">
            <a:solidFill>
              <a:schemeClr val="tx2">
                <a:lumMod val="75000"/>
              </a:schemeClr>
            </a:solidFill>
          </a:ln>
          <a:effectLst>
            <a:softEdge rad="127000"/>
          </a:effectLst>
          <a:scene3d>
            <a:camera prst="perspectiveRelaxedModerately"/>
            <a:lightRig rig="threePt" dir="t"/>
          </a:scene3d>
          <a:sp3d>
            <a:bevelT prst="relaxedInset"/>
          </a:sp3d>
        </p:spPr>
        <p:txBody>
          <a:bodyPr>
            <a:normAutofit/>
          </a:bodyPr>
          <a:lstStyle/>
          <a:p>
            <a:r>
              <a:rPr lang="cs-CZ" b="1" dirty="0" smtClean="0">
                <a:hlinkClick r:id="rId2"/>
              </a:rPr>
              <a:t>Bratříčku, zavírej vrátka!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23528" y="1600201"/>
            <a:ext cx="4824536" cy="449309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3200" dirty="0"/>
              <a:t>Bratříčku</a:t>
            </a:r>
            <a:r>
              <a:rPr lang="cs-CZ" sz="3200" dirty="0" smtClean="0"/>
              <a:t>, …, </a:t>
            </a:r>
            <a:r>
              <a:rPr lang="cs-CZ" sz="3200" dirty="0"/>
              <a:t>to nejsou </a:t>
            </a:r>
            <a:r>
              <a:rPr lang="cs-CZ" sz="3200" dirty="0" smtClean="0"/>
              <a:t>…,</a:t>
            </a:r>
            <a:endParaRPr lang="cs-CZ" sz="3200" dirty="0"/>
          </a:p>
          <a:p>
            <a:pPr marL="0" indent="0">
              <a:buNone/>
            </a:pPr>
            <a:r>
              <a:rPr lang="cs-CZ" sz="3200" dirty="0"/>
              <a:t>vždyť už jsi </a:t>
            </a:r>
            <a:r>
              <a:rPr lang="cs-CZ" sz="3200" dirty="0" smtClean="0"/>
              <a:t>…, </a:t>
            </a:r>
            <a:r>
              <a:rPr lang="cs-CZ" sz="3200" dirty="0"/>
              <a:t>to jsou jen </a:t>
            </a:r>
            <a:r>
              <a:rPr lang="cs-CZ" sz="3200" dirty="0" smtClean="0"/>
              <a:t>…,</a:t>
            </a:r>
            <a:endParaRPr lang="cs-CZ" sz="3200" dirty="0"/>
          </a:p>
          <a:p>
            <a:pPr marL="0" indent="0">
              <a:buNone/>
            </a:pPr>
            <a:r>
              <a:rPr lang="cs-CZ" sz="3200" dirty="0"/>
              <a:t>přijeli v hranatých </a:t>
            </a:r>
            <a:r>
              <a:rPr lang="cs-CZ" sz="3200" dirty="0" smtClean="0"/>
              <a:t>….</a:t>
            </a:r>
            <a:endParaRPr lang="cs-CZ" sz="3200" dirty="0"/>
          </a:p>
          <a:p>
            <a:pPr marL="0" indent="0">
              <a:buNone/>
            </a:pPr>
            <a:r>
              <a:rPr lang="cs-CZ" sz="3200" dirty="0"/>
              <a:t> </a:t>
            </a:r>
          </a:p>
          <a:p>
            <a:pPr marL="0" indent="0">
              <a:buNone/>
            </a:pPr>
            <a:r>
              <a:rPr lang="cs-CZ" sz="3200" dirty="0"/>
              <a:t>Se slzou na </a:t>
            </a:r>
            <a:r>
              <a:rPr lang="cs-CZ" sz="3200" dirty="0" smtClean="0"/>
              <a:t>… </a:t>
            </a:r>
            <a:r>
              <a:rPr lang="cs-CZ" sz="3200" dirty="0"/>
              <a:t>hledíme na </a:t>
            </a:r>
            <a:r>
              <a:rPr lang="cs-CZ" sz="3200" dirty="0" smtClean="0"/>
              <a:t>…,</a:t>
            </a:r>
            <a:endParaRPr lang="cs-CZ" sz="3200" dirty="0"/>
          </a:p>
          <a:p>
            <a:pPr marL="0" indent="0">
              <a:buNone/>
            </a:pPr>
            <a:r>
              <a:rPr lang="cs-CZ" sz="3200" dirty="0"/>
              <a:t>buď se mnou, </a:t>
            </a:r>
            <a:r>
              <a:rPr lang="cs-CZ" sz="3200" dirty="0" smtClean="0"/>
              <a:t>…., </a:t>
            </a:r>
            <a:r>
              <a:rPr lang="cs-CZ" sz="3200" dirty="0"/>
              <a:t>bojím se o </a:t>
            </a:r>
            <a:r>
              <a:rPr lang="cs-CZ" sz="3200" dirty="0" smtClean="0"/>
              <a:t>….</a:t>
            </a:r>
            <a:endParaRPr lang="cs-CZ" sz="3200" dirty="0"/>
          </a:p>
          <a:p>
            <a:pPr marL="0" indent="0">
              <a:buNone/>
            </a:pPr>
            <a:r>
              <a:rPr lang="cs-CZ" sz="2900" dirty="0"/>
              <a:t>na cestách klikatých, bratříčku, v </a:t>
            </a:r>
            <a:r>
              <a:rPr lang="cs-CZ" sz="2900" dirty="0" smtClean="0"/>
              <a:t>…..</a:t>
            </a:r>
            <a:endParaRPr lang="cs-CZ" sz="2900" dirty="0"/>
          </a:p>
          <a:p>
            <a:pPr marL="0" indent="0">
              <a:buNone/>
            </a:pPr>
            <a:r>
              <a:rPr lang="cs-CZ" sz="3200" dirty="0"/>
              <a:t> </a:t>
            </a:r>
          </a:p>
          <a:p>
            <a:pPr marL="0" indent="0">
              <a:buNone/>
            </a:pPr>
            <a:r>
              <a:rPr lang="cs-CZ" sz="3200" dirty="0" smtClean="0"/>
              <a:t>Prší </a:t>
            </a:r>
            <a:r>
              <a:rPr lang="cs-CZ" sz="3200" dirty="0"/>
              <a:t>a venku se </a:t>
            </a:r>
            <a:r>
              <a:rPr lang="cs-CZ" sz="3200" dirty="0" smtClean="0"/>
              <a:t>….,</a:t>
            </a:r>
          </a:p>
          <a:p>
            <a:pPr marL="0" indent="0">
              <a:buNone/>
            </a:pPr>
            <a:r>
              <a:rPr lang="cs-CZ" sz="3200" dirty="0" smtClean="0"/>
              <a:t>tato </a:t>
            </a:r>
            <a:r>
              <a:rPr lang="cs-CZ" sz="3200" dirty="0"/>
              <a:t>noc nebude </a:t>
            </a:r>
            <a:r>
              <a:rPr lang="cs-CZ" sz="3200" dirty="0" smtClean="0"/>
              <a:t>….,</a:t>
            </a:r>
            <a:endParaRPr lang="cs-CZ" sz="3200" dirty="0"/>
          </a:p>
          <a:p>
            <a:pPr marL="0" indent="0">
              <a:buNone/>
            </a:pPr>
            <a:r>
              <a:rPr lang="cs-CZ" sz="3200" dirty="0"/>
              <a:t>beránka vlku se zachtělo,</a:t>
            </a:r>
          </a:p>
          <a:p>
            <a:pPr marL="0" indent="0">
              <a:buNone/>
            </a:pPr>
            <a:r>
              <a:rPr lang="cs-CZ" sz="3200" dirty="0"/>
              <a:t>bratříčku, zavřel jsi </a:t>
            </a:r>
            <a:r>
              <a:rPr lang="cs-CZ" sz="3200" dirty="0" smtClean="0"/>
              <a:t>…?</a:t>
            </a:r>
            <a:endParaRPr lang="cs-CZ" sz="3200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788024" y="1600201"/>
            <a:ext cx="4464496" cy="456510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3200" dirty="0"/>
              <a:t>Bratříčku, </a:t>
            </a:r>
            <a:r>
              <a:rPr lang="cs-CZ" sz="3200" dirty="0" smtClean="0"/>
              <a:t>…, </a:t>
            </a:r>
            <a:r>
              <a:rPr lang="cs-CZ" sz="3200" dirty="0"/>
              <a:t>neplýtvej </a:t>
            </a:r>
            <a:r>
              <a:rPr lang="cs-CZ" sz="3200" dirty="0" smtClean="0"/>
              <a:t>…,</a:t>
            </a:r>
            <a:endParaRPr lang="cs-CZ" sz="3200" dirty="0"/>
          </a:p>
          <a:p>
            <a:pPr marL="0" indent="0">
              <a:buNone/>
            </a:pPr>
            <a:r>
              <a:rPr lang="cs-CZ" sz="3200" dirty="0"/>
              <a:t>nadávky polykej a šetři </a:t>
            </a:r>
            <a:r>
              <a:rPr lang="cs-CZ" sz="3200" dirty="0" smtClean="0"/>
              <a:t>…,</a:t>
            </a:r>
            <a:endParaRPr lang="cs-CZ" sz="3200" dirty="0"/>
          </a:p>
          <a:p>
            <a:pPr marL="0" indent="0">
              <a:buNone/>
            </a:pPr>
            <a:r>
              <a:rPr lang="cs-CZ" sz="3200" dirty="0"/>
              <a:t>nesmíš mi vyčítat, jestliže nedojdeme.</a:t>
            </a:r>
          </a:p>
          <a:p>
            <a:pPr marL="0" indent="0">
              <a:buNone/>
            </a:pPr>
            <a:r>
              <a:rPr lang="cs-CZ" sz="3200" dirty="0"/>
              <a:t> </a:t>
            </a:r>
          </a:p>
          <a:p>
            <a:pPr marL="0" indent="0">
              <a:buNone/>
            </a:pPr>
            <a:r>
              <a:rPr lang="cs-CZ" sz="3200" dirty="0"/>
              <a:t>Nauč se </a:t>
            </a:r>
            <a:r>
              <a:rPr lang="cs-CZ" sz="3200" dirty="0" smtClean="0"/>
              <a:t>…, </a:t>
            </a:r>
            <a:r>
              <a:rPr lang="cs-CZ" sz="3200" dirty="0"/>
              <a:t>není tak </a:t>
            </a:r>
            <a:r>
              <a:rPr lang="cs-CZ" sz="3200" dirty="0" smtClean="0"/>
              <a:t>….,</a:t>
            </a:r>
            <a:endParaRPr lang="cs-CZ" sz="3200" dirty="0"/>
          </a:p>
          <a:p>
            <a:pPr marL="0" indent="0">
              <a:buNone/>
            </a:pPr>
            <a:r>
              <a:rPr lang="cs-CZ" sz="3200" dirty="0"/>
              <a:t>opři se, </a:t>
            </a:r>
            <a:r>
              <a:rPr lang="cs-CZ" sz="3200" dirty="0" smtClean="0"/>
              <a:t>…, </a:t>
            </a:r>
            <a:r>
              <a:rPr lang="cs-CZ" sz="3200" dirty="0"/>
              <a:t>cesta je </a:t>
            </a:r>
            <a:r>
              <a:rPr lang="cs-CZ" sz="3200" dirty="0" smtClean="0"/>
              <a:t>…,</a:t>
            </a:r>
            <a:endParaRPr lang="cs-CZ" sz="3200" dirty="0"/>
          </a:p>
          <a:p>
            <a:pPr marL="0" indent="0">
              <a:buNone/>
            </a:pPr>
            <a:r>
              <a:rPr lang="cs-CZ" sz="3200" dirty="0"/>
              <a:t>budeme klopýtat, zpátky </a:t>
            </a:r>
            <a:r>
              <a:rPr lang="cs-CZ" sz="3200" dirty="0" smtClean="0"/>
              <a:t>….</a:t>
            </a:r>
            <a:endParaRPr lang="cs-CZ" sz="3200" dirty="0"/>
          </a:p>
          <a:p>
            <a:pPr marL="0" indent="0">
              <a:buNone/>
            </a:pPr>
            <a:r>
              <a:rPr lang="cs-CZ" sz="3200" dirty="0"/>
              <a:t> </a:t>
            </a:r>
          </a:p>
          <a:p>
            <a:pPr marL="0" indent="0">
              <a:buNone/>
            </a:pPr>
            <a:r>
              <a:rPr lang="cs-CZ" sz="3200" dirty="0" smtClean="0"/>
              <a:t>Prší </a:t>
            </a:r>
            <a:r>
              <a:rPr lang="cs-CZ" sz="3200" dirty="0"/>
              <a:t>a venku se </a:t>
            </a:r>
            <a:r>
              <a:rPr lang="cs-CZ" sz="3200" dirty="0" smtClean="0"/>
              <a:t>…,</a:t>
            </a:r>
            <a:endParaRPr lang="cs-CZ" sz="3200" dirty="0"/>
          </a:p>
          <a:p>
            <a:pPr marL="0" indent="0">
              <a:buNone/>
            </a:pPr>
            <a:r>
              <a:rPr lang="cs-CZ" sz="3200" dirty="0"/>
              <a:t>tato noc nebude </a:t>
            </a:r>
            <a:r>
              <a:rPr lang="cs-CZ" sz="3200" dirty="0" smtClean="0"/>
              <a:t>…,</a:t>
            </a:r>
            <a:endParaRPr lang="cs-CZ" sz="3200" dirty="0"/>
          </a:p>
          <a:p>
            <a:pPr marL="0" indent="0">
              <a:buNone/>
            </a:pPr>
            <a:r>
              <a:rPr lang="cs-CZ" sz="3200" dirty="0"/>
              <a:t>beránka vlku se zachtělo,</a:t>
            </a:r>
          </a:p>
          <a:p>
            <a:pPr marL="0" indent="0">
              <a:buNone/>
            </a:pPr>
            <a:r>
              <a:rPr lang="cs-CZ" sz="3200" dirty="0"/>
              <a:t>bratříčku, </a:t>
            </a:r>
            <a:r>
              <a:rPr lang="cs-CZ" sz="3200" dirty="0" smtClean="0"/>
              <a:t>… vrátka</a:t>
            </a:r>
            <a:r>
              <a:rPr lang="cs-CZ" sz="3200" dirty="0"/>
              <a:t>! </a:t>
            </a:r>
            <a:r>
              <a:rPr lang="cs-CZ" sz="3200" dirty="0" smtClean="0"/>
              <a:t>… </a:t>
            </a:r>
            <a:r>
              <a:rPr lang="cs-CZ" sz="3200" dirty="0"/>
              <a:t>vrátka!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1654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  <a:ln w="38100">
            <a:solidFill>
              <a:schemeClr val="tx2">
                <a:lumMod val="75000"/>
              </a:schemeClr>
            </a:solidFill>
          </a:ln>
          <a:effectLst>
            <a:softEdge rad="127000"/>
          </a:effectLst>
          <a:scene3d>
            <a:camera prst="perspectiveRelaxedModerately"/>
            <a:lightRig rig="threePt" dir="t"/>
          </a:scene3d>
          <a:sp3d>
            <a:bevelT prst="relaxedInset"/>
          </a:sp3d>
        </p:spPr>
        <p:txBody>
          <a:bodyPr>
            <a:normAutofit/>
          </a:bodyPr>
          <a:lstStyle/>
          <a:p>
            <a:r>
              <a:rPr lang="cs-CZ" b="1" dirty="0" smtClean="0">
                <a:hlinkClick r:id="rId2"/>
              </a:rPr>
              <a:t>Bratříčku, zavírej vrátka!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23528" y="1600201"/>
            <a:ext cx="4824536" cy="4061047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3200" dirty="0"/>
              <a:t>Bratříčku</a:t>
            </a:r>
            <a:r>
              <a:rPr lang="cs-CZ" sz="3200" dirty="0" smtClean="0"/>
              <a:t>, nevzlykej</a:t>
            </a:r>
            <a:r>
              <a:rPr lang="cs-CZ" sz="3200" dirty="0"/>
              <a:t>, to nejsou bubáci,</a:t>
            </a:r>
          </a:p>
          <a:p>
            <a:pPr marL="0" indent="0">
              <a:buNone/>
            </a:pPr>
            <a:r>
              <a:rPr lang="cs-CZ" sz="3200" dirty="0"/>
              <a:t>vždyť už jsi </a:t>
            </a:r>
            <a:r>
              <a:rPr lang="cs-CZ" sz="3200" dirty="0" err="1"/>
              <a:t>velikej</a:t>
            </a:r>
            <a:r>
              <a:rPr lang="cs-CZ" sz="3200" dirty="0"/>
              <a:t>, to jsou jen vojáci,</a:t>
            </a:r>
          </a:p>
          <a:p>
            <a:pPr marL="0" indent="0">
              <a:buNone/>
            </a:pPr>
            <a:r>
              <a:rPr lang="cs-CZ" sz="3200" dirty="0"/>
              <a:t>přijeli v hranatých železných maringotkách.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/>
              <a:t>Se slzou na víčku hledíme na sebe,</a:t>
            </a:r>
          </a:p>
          <a:p>
            <a:pPr marL="0" indent="0">
              <a:buNone/>
            </a:pPr>
            <a:r>
              <a:rPr lang="cs-CZ" sz="3200" dirty="0"/>
              <a:t>buď se mnou, bratříčku, bojím se o tebe</a:t>
            </a:r>
          </a:p>
          <a:p>
            <a:pPr marL="0" indent="0">
              <a:buNone/>
            </a:pPr>
            <a:r>
              <a:rPr lang="cs-CZ" sz="2900" dirty="0"/>
              <a:t>na cestách klikatých, bratříčku, v polobotkách.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Prší </a:t>
            </a:r>
            <a:r>
              <a:rPr lang="cs-CZ" sz="3200" dirty="0"/>
              <a:t>a venku se </a:t>
            </a:r>
            <a:r>
              <a:rPr lang="cs-CZ" sz="3200" dirty="0" smtClean="0"/>
              <a:t>setmělo,</a:t>
            </a:r>
          </a:p>
          <a:p>
            <a:pPr marL="0" indent="0">
              <a:buNone/>
            </a:pPr>
            <a:r>
              <a:rPr lang="cs-CZ" sz="3200" dirty="0" smtClean="0"/>
              <a:t>tato </a:t>
            </a:r>
            <a:r>
              <a:rPr lang="cs-CZ" sz="3200" dirty="0"/>
              <a:t>noc nebude krátká,</a:t>
            </a:r>
          </a:p>
          <a:p>
            <a:pPr marL="0" indent="0">
              <a:buNone/>
            </a:pPr>
            <a:r>
              <a:rPr lang="cs-CZ" sz="3200" dirty="0"/>
              <a:t>beránka vlku se zachtělo,</a:t>
            </a:r>
          </a:p>
          <a:p>
            <a:pPr marL="0" indent="0">
              <a:buNone/>
            </a:pPr>
            <a:r>
              <a:rPr lang="cs-CZ" sz="3200" dirty="0"/>
              <a:t>bratříčku, zavřel jsi vrátka?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788024" y="1772816"/>
            <a:ext cx="4464496" cy="434907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3200" dirty="0"/>
              <a:t>Bratříčku, nevzlykej, neplýtvej slzami,</a:t>
            </a:r>
          </a:p>
          <a:p>
            <a:pPr marL="0" indent="0">
              <a:buNone/>
            </a:pPr>
            <a:r>
              <a:rPr lang="cs-CZ" sz="3200" dirty="0"/>
              <a:t>nadávky polykej a šetři silami,</a:t>
            </a:r>
          </a:p>
          <a:p>
            <a:pPr marL="0" indent="0">
              <a:buNone/>
            </a:pPr>
            <a:r>
              <a:rPr lang="cs-CZ" sz="3200" dirty="0"/>
              <a:t>nesmíš mi vyčítat, jestliže nedojdeme.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/>
              <a:t>Nauč se písničku, není tak složitá,</a:t>
            </a:r>
          </a:p>
          <a:p>
            <a:pPr marL="0" indent="0">
              <a:buNone/>
            </a:pPr>
            <a:r>
              <a:rPr lang="cs-CZ" sz="3200" dirty="0"/>
              <a:t>opři se, bratříčku, cesta je rozbitá,</a:t>
            </a:r>
          </a:p>
          <a:p>
            <a:pPr marL="0" indent="0">
              <a:buNone/>
            </a:pPr>
            <a:r>
              <a:rPr lang="cs-CZ" sz="3200" dirty="0"/>
              <a:t>budeme klopýtat, zpátky už nemůžeme.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err="1"/>
              <a:t>Ref</a:t>
            </a:r>
            <a:r>
              <a:rPr lang="cs-CZ" sz="3200" dirty="0"/>
              <a:t>: Prší a venku se setmělo,</a:t>
            </a:r>
          </a:p>
          <a:p>
            <a:pPr marL="0" indent="0">
              <a:buNone/>
            </a:pPr>
            <a:r>
              <a:rPr lang="cs-CZ" sz="3200" dirty="0"/>
              <a:t>tato noc nebude krátká,</a:t>
            </a:r>
          </a:p>
          <a:p>
            <a:pPr marL="0" indent="0">
              <a:buNone/>
            </a:pPr>
            <a:r>
              <a:rPr lang="cs-CZ" sz="3200" dirty="0"/>
              <a:t>beránka vlku se zachtělo,</a:t>
            </a:r>
          </a:p>
          <a:p>
            <a:pPr marL="0" indent="0">
              <a:buNone/>
            </a:pPr>
            <a:r>
              <a:rPr lang="cs-CZ" sz="3200" dirty="0"/>
              <a:t>bratříčku, zavírej vrátka! Zavírej vrátka!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1903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1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1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2" dur="10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  <a:ln w="38100">
            <a:solidFill>
              <a:schemeClr val="tx2">
                <a:lumMod val="75000"/>
              </a:schemeClr>
            </a:solidFill>
          </a:ln>
          <a:effectLst>
            <a:softEdge rad="127000"/>
          </a:effectLst>
          <a:scene3d>
            <a:camera prst="perspectiveRelaxedModerately"/>
            <a:lightRig rig="threePt" dir="t"/>
          </a:scene3d>
          <a:sp3d>
            <a:bevelT prst="relaxedInset"/>
          </a:sp3d>
        </p:spPr>
        <p:txBody>
          <a:bodyPr>
            <a:normAutofit/>
          </a:bodyPr>
          <a:lstStyle/>
          <a:p>
            <a:r>
              <a:rPr lang="cs-CZ" b="1" dirty="0" smtClean="0"/>
              <a:t>Bratříčku, zavírej vrátka!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cs-CZ" dirty="0"/>
              <a:t>Co si myslí malý bratříček?</a:t>
            </a:r>
          </a:p>
          <a:p>
            <a:pPr lvl="0"/>
            <a:r>
              <a:rPr lang="cs-CZ" dirty="0"/>
              <a:t>Kdo to jsou bubáci, proč je tak autor nazývá?</a:t>
            </a:r>
          </a:p>
          <a:p>
            <a:pPr lvl="0"/>
            <a:r>
              <a:rPr lang="cs-CZ" dirty="0"/>
              <a:t>Co jsou to železné maringotky?</a:t>
            </a:r>
          </a:p>
          <a:p>
            <a:pPr lvl="0"/>
            <a:r>
              <a:rPr lang="cs-CZ" dirty="0"/>
              <a:t>Proč se autor bojí o bratříčka? Kdo je to?</a:t>
            </a:r>
          </a:p>
          <a:p>
            <a:pPr lvl="0"/>
            <a:r>
              <a:rPr lang="cs-CZ" dirty="0"/>
              <a:t>Proč jsou cesty klikaté? Proč nejsou rovné? Proč je rozbitá? Proč nemůžou zpátky?</a:t>
            </a:r>
          </a:p>
          <a:p>
            <a:pPr lvl="0"/>
            <a:r>
              <a:rPr lang="cs-CZ" dirty="0"/>
              <a:t>Jak to myslí autor – tato noc nebude krátká?</a:t>
            </a:r>
          </a:p>
          <a:p>
            <a:pPr lvl="0"/>
            <a:r>
              <a:rPr lang="cs-CZ" dirty="0"/>
              <a:t>Vysvětlete metaforu „beránka vlku se zachtělo“</a:t>
            </a:r>
          </a:p>
          <a:p>
            <a:pPr lvl="0"/>
            <a:r>
              <a:rPr lang="cs-CZ" dirty="0"/>
              <a:t>Pro se má bratříček naučit písničku? Co je to za písničku</a:t>
            </a:r>
            <a:r>
              <a:rPr lang="cs-CZ" dirty="0" smtClean="0"/>
              <a:t>?</a:t>
            </a:r>
          </a:p>
          <a:p>
            <a:pPr lvl="0"/>
            <a:r>
              <a:rPr lang="cs-CZ" dirty="0" smtClean="0"/>
              <a:t>Který současný český zpěvák a skladatel nazpíval písně Karla Kryla?</a:t>
            </a:r>
          </a:p>
          <a:p>
            <a:pPr lvl="0"/>
            <a:r>
              <a:rPr lang="cs-CZ" dirty="0" smtClean="0"/>
              <a:t>Která z těchto dvou verzí se vám více líbila a proč?</a:t>
            </a:r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3190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  <a:ln w="38100">
            <a:solidFill>
              <a:schemeClr val="tx2">
                <a:lumMod val="75000"/>
              </a:schemeClr>
            </a:solidFill>
          </a:ln>
          <a:effectLst>
            <a:softEdge rad="127000"/>
          </a:effectLst>
          <a:scene3d>
            <a:camera prst="perspectiveRelaxedModerately"/>
            <a:lightRig rig="threePt" dir="t"/>
          </a:scene3d>
          <a:sp3d>
            <a:bevelT prst="relaxedInset"/>
          </a:sp3d>
        </p:spPr>
        <p:txBody>
          <a:bodyPr>
            <a:normAutofit/>
          </a:bodyPr>
          <a:lstStyle/>
          <a:p>
            <a:r>
              <a:rPr lang="cs-CZ" b="1" dirty="0" smtClean="0">
                <a:hlinkClick r:id="rId2"/>
              </a:rPr>
              <a:t>Anděl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1. Z </a:t>
            </a:r>
            <a:r>
              <a:rPr lang="cs-CZ" dirty="0" err="1"/>
              <a:t>rozmlácenýho</a:t>
            </a:r>
            <a:r>
              <a:rPr lang="cs-CZ" dirty="0"/>
              <a:t> kostela v krabici s kusem mýdla</a:t>
            </a:r>
            <a:br>
              <a:rPr lang="cs-CZ" dirty="0"/>
            </a:br>
            <a:r>
              <a:rPr lang="cs-CZ" dirty="0"/>
              <a:t>přinesl jsem si anděla, polámali mu křídla,</a:t>
            </a:r>
            <a:br>
              <a:rPr lang="cs-CZ" dirty="0"/>
            </a:br>
            <a:r>
              <a:rPr lang="cs-CZ" dirty="0"/>
              <a:t>díval se na mě oddaně, já měl jsem trochu trému,</a:t>
            </a:r>
            <a:br>
              <a:rPr lang="cs-CZ" dirty="0"/>
            </a:br>
            <a:r>
              <a:rPr lang="cs-CZ" dirty="0"/>
              <a:t>tak vtiskl jsem mu do dlaně lahvičku od parfému.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R: A proto, prosím, věř mi, chtěl jsem ho žádat,</a:t>
            </a:r>
            <a:br>
              <a:rPr lang="cs-CZ" dirty="0"/>
            </a:br>
            <a:r>
              <a:rPr lang="cs-CZ" dirty="0"/>
              <a:t>aby mi mezi dveřmi pomohl hádat,</a:t>
            </a:r>
            <a:br>
              <a:rPr lang="cs-CZ" dirty="0"/>
            </a:br>
            <a:r>
              <a:rPr lang="cs-CZ" dirty="0"/>
              <a:t>co mě čeká a nemine, co mě čeká a nemine.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2. Pak hlídali jsme oblohu, pozorujíce ptáky,</a:t>
            </a:r>
            <a:br>
              <a:rPr lang="cs-CZ" dirty="0"/>
            </a:br>
            <a:r>
              <a:rPr lang="cs-CZ" dirty="0"/>
              <a:t>debatujíce o Bohu a hraní na vojáky,</a:t>
            </a:r>
            <a:br>
              <a:rPr lang="cs-CZ" dirty="0"/>
            </a:br>
            <a:r>
              <a:rPr lang="cs-CZ" dirty="0"/>
              <a:t>do tváře jsem mu neviděl, pokoušel se ji schovat,</a:t>
            </a:r>
            <a:br>
              <a:rPr lang="cs-CZ" dirty="0"/>
            </a:br>
            <a:r>
              <a:rPr lang="cs-CZ" dirty="0"/>
              <a:t>to asi ptákům záviděl, že mohou poletovat.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R:</a:t>
            </a:r>
            <a:br>
              <a:rPr lang="cs-CZ" dirty="0"/>
            </a:br>
            <a:r>
              <a:rPr lang="cs-CZ" dirty="0"/>
              <a:t>3. Když novinky mi sděloval u okna do ložnice,</a:t>
            </a:r>
            <a:br>
              <a:rPr lang="cs-CZ" dirty="0"/>
            </a:br>
            <a:r>
              <a:rPr lang="cs-CZ" dirty="0"/>
              <a:t>já křídla jsem mu ukoval z mosazný nábojnice,</a:t>
            </a:r>
            <a:br>
              <a:rPr lang="cs-CZ" dirty="0"/>
            </a:br>
            <a:r>
              <a:rPr lang="cs-CZ" dirty="0"/>
              <a:t>a tak jsem pozbyl anděla, on oknem odletěl mi,</a:t>
            </a:r>
            <a:br>
              <a:rPr lang="cs-CZ" dirty="0"/>
            </a:br>
            <a:r>
              <a:rPr lang="cs-CZ" dirty="0"/>
              <a:t>však přítel prý mi udělá </a:t>
            </a:r>
            <a:r>
              <a:rPr lang="cs-CZ" dirty="0" err="1"/>
              <a:t>novýho</a:t>
            </a:r>
            <a:r>
              <a:rPr lang="cs-CZ" dirty="0"/>
              <a:t> z mojí helmy.</a:t>
            </a:r>
          </a:p>
        </p:txBody>
      </p:sp>
    </p:spTree>
    <p:extLst>
      <p:ext uri="{BB962C8B-B14F-4D97-AF65-F5344CB8AC3E}">
        <p14:creationId xmlns:p14="http://schemas.microsoft.com/office/powerpoint/2010/main" val="1635495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 idx="4294967295"/>
          </p:nvPr>
        </p:nvSpPr>
        <p:spPr>
          <a:xfrm>
            <a:off x="899592" y="836712"/>
            <a:ext cx="7772400" cy="1470025"/>
          </a:xfrm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  <a:ln w="38100">
            <a:solidFill>
              <a:schemeClr val="tx2">
                <a:lumMod val="75000"/>
              </a:schemeClr>
            </a:solidFill>
          </a:ln>
          <a:effectLst>
            <a:softEdge rad="127000"/>
          </a:effectLst>
          <a:scene3d>
            <a:camera prst="perspectiveRelaxedModerately"/>
            <a:lightRig rig="threePt" dir="t"/>
          </a:scene3d>
          <a:sp3d>
            <a:bevelT prst="relaxedInset"/>
          </a:sp3d>
        </p:spPr>
        <p:txBody>
          <a:bodyPr>
            <a:normAutofit/>
          </a:bodyPr>
          <a:lstStyle/>
          <a:p>
            <a:r>
              <a:rPr lang="cs-CZ" b="1" dirty="0" err="1" smtClean="0">
                <a:hlinkClick r:id="rId2"/>
              </a:rPr>
              <a:t>Morituri</a:t>
            </a:r>
            <a:r>
              <a:rPr lang="cs-CZ" b="1" dirty="0" smtClean="0">
                <a:hlinkClick r:id="rId2"/>
              </a:rPr>
              <a:t> </a:t>
            </a:r>
            <a:r>
              <a:rPr lang="cs-CZ" b="1" dirty="0" err="1" smtClean="0">
                <a:hlinkClick r:id="rId2"/>
              </a:rPr>
              <a:t>te</a:t>
            </a:r>
            <a:r>
              <a:rPr lang="cs-CZ" b="1" dirty="0" smtClean="0">
                <a:hlinkClick r:id="rId2"/>
              </a:rPr>
              <a:t> </a:t>
            </a:r>
            <a:r>
              <a:rPr lang="cs-CZ" b="1" dirty="0" err="1" smtClean="0">
                <a:hlinkClick r:id="rId2"/>
              </a:rPr>
              <a:t>salutant</a:t>
            </a:r>
            <a:r>
              <a:rPr lang="cs-CZ" b="1" dirty="0" smtClean="0">
                <a:hlinkClick r:id="rId2"/>
              </a:rPr>
              <a:t> - originál</a:t>
            </a:r>
            <a:r>
              <a:rPr lang="cs-CZ" b="1" dirty="0" smtClean="0"/>
              <a:t>:</a:t>
            </a:r>
            <a:endParaRPr lang="cs-CZ" sz="3200" dirty="0"/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539552" y="2996952"/>
            <a:ext cx="8229600" cy="1287016"/>
          </a:xfrm>
          <a:prstGeom prst="rect">
            <a:avLst/>
          </a:prstGeom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  <a:ln w="38100">
            <a:solidFill>
              <a:schemeClr val="tx2">
                <a:lumMod val="75000"/>
              </a:schemeClr>
            </a:solidFill>
          </a:ln>
          <a:effectLst>
            <a:softEdge rad="127000"/>
          </a:effectLst>
          <a:scene3d>
            <a:camera prst="perspectiveRelaxedModerately"/>
            <a:lightRig rig="threePt" dir="t"/>
          </a:scene3d>
          <a:sp3d>
            <a:bevelT prst="relaxedInset"/>
          </a:sp3d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err="1" smtClean="0">
                <a:hlinkClick r:id="rId3"/>
              </a:rPr>
              <a:t>Morituri</a:t>
            </a:r>
            <a:r>
              <a:rPr lang="cs-CZ" b="1" dirty="0" smtClean="0">
                <a:hlinkClick r:id="rId3"/>
              </a:rPr>
              <a:t> Te </a:t>
            </a:r>
            <a:r>
              <a:rPr lang="cs-CZ" b="1" dirty="0" err="1" smtClean="0">
                <a:hlinkClick r:id="rId3"/>
              </a:rPr>
              <a:t>Salutant</a:t>
            </a:r>
            <a:r>
              <a:rPr lang="cs-CZ" b="1" dirty="0" smtClean="0">
                <a:hlinkClick r:id="rId3"/>
              </a:rPr>
              <a:t> - Landa</a:t>
            </a:r>
            <a:r>
              <a:rPr lang="cs-CZ" b="1" dirty="0" smtClean="0"/>
              <a:t>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47727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  <a:ln w="38100">
            <a:solidFill>
              <a:schemeClr val="tx2">
                <a:lumMod val="75000"/>
              </a:schemeClr>
            </a:solidFill>
          </a:ln>
          <a:effectLst>
            <a:softEdge rad="127000"/>
          </a:effectLst>
          <a:scene3d>
            <a:camera prst="perspectiveRelaxedModerately"/>
            <a:lightRig rig="threePt" dir="t"/>
          </a:scene3d>
          <a:sp3d>
            <a:bevelT prst="relaxedInset"/>
          </a:sp3d>
        </p:spPr>
        <p:txBody>
          <a:bodyPr>
            <a:normAutofit/>
          </a:bodyPr>
          <a:lstStyle/>
          <a:p>
            <a:r>
              <a:rPr lang="cs-CZ" b="1" dirty="0" smtClean="0"/>
              <a:t>Texty Karla Kryla - Tráva:</a:t>
            </a:r>
            <a:endParaRPr lang="cs-CZ" sz="32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038600" cy="5256584"/>
          </a:xfrm>
        </p:spPr>
        <p:txBody>
          <a:bodyPr>
            <a:normAutofit fontScale="85000" lnSpcReduction="2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Jen tráva se ptá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p</a:t>
            </a:r>
            <a:r>
              <a:rPr lang="cs-CZ" dirty="0" smtClean="0"/>
              <a:t>roč už se teď nesmějí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j</a:t>
            </a:r>
            <a:r>
              <a:rPr lang="cs-CZ" dirty="0" smtClean="0"/>
              <a:t>en tráva se ptá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p</a:t>
            </a:r>
            <a:r>
              <a:rPr lang="cs-CZ" dirty="0" smtClean="0"/>
              <a:t>roč jsem ztratil naději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p</a:t>
            </a:r>
            <a:r>
              <a:rPr lang="cs-CZ" dirty="0" smtClean="0"/>
              <a:t>roč teď místo květů arniky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č</a:t>
            </a:r>
            <a:r>
              <a:rPr lang="cs-CZ" dirty="0" smtClean="0"/>
              <a:t>ernou růži v klopě nosím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To jen pro mrzáků trafiky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Pro ty mrtvé za rákosím</a:t>
            </a:r>
          </a:p>
          <a:p>
            <a:pPr marL="0" indent="0">
              <a:spcBef>
                <a:spcPts val="0"/>
              </a:spcBef>
              <a:buNone/>
            </a:pP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Jen tráva se ptá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zda ty verše zahodím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j</a:t>
            </a:r>
            <a:r>
              <a:rPr lang="cs-CZ" dirty="0" smtClean="0"/>
              <a:t>en tráva se ptá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p</a:t>
            </a:r>
            <a:r>
              <a:rPr lang="cs-CZ" dirty="0" smtClean="0"/>
              <a:t>roč už sem teď nechodím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p</a:t>
            </a:r>
            <a:r>
              <a:rPr lang="cs-CZ" dirty="0" smtClean="0"/>
              <a:t>roč teď místo stvolů jetele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z</a:t>
            </a:r>
            <a:r>
              <a:rPr lang="cs-CZ" dirty="0" smtClean="0"/>
              <a:t> bloku trhám svoje snění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To jen kvůli kusu ocele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stvořenému k zabíjení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124744"/>
            <a:ext cx="4038600" cy="5400600"/>
          </a:xfrm>
        </p:spPr>
        <p:txBody>
          <a:bodyPr>
            <a:noAutofit/>
          </a:bodyPr>
          <a:lstStyle/>
          <a:p>
            <a:pPr marL="0" indent="0">
              <a:lnSpc>
                <a:spcPct val="95000"/>
              </a:lnSpc>
              <a:spcBef>
                <a:spcPts val="0"/>
              </a:spcBef>
              <a:buNone/>
            </a:pPr>
            <a:r>
              <a:rPr lang="cs-CZ" sz="2400" dirty="0" smtClean="0"/>
              <a:t>Vítr si zpívá</a:t>
            </a:r>
          </a:p>
          <a:p>
            <a:pPr marL="0" indent="0">
              <a:lnSpc>
                <a:spcPct val="95000"/>
              </a:lnSpc>
              <a:spcBef>
                <a:spcPts val="0"/>
              </a:spcBef>
              <a:buNone/>
            </a:pPr>
            <a:r>
              <a:rPr lang="cs-CZ" sz="2400" dirty="0" smtClean="0"/>
              <a:t>tu píseň monotónní</a:t>
            </a:r>
          </a:p>
          <a:p>
            <a:pPr marL="0" indent="0">
              <a:lnSpc>
                <a:spcPct val="95000"/>
              </a:lnSpc>
              <a:spcBef>
                <a:spcPts val="0"/>
              </a:spcBef>
              <a:buNone/>
            </a:pPr>
            <a:r>
              <a:rPr lang="cs-CZ" sz="2400" dirty="0" smtClean="0"/>
              <a:t>Déšť tiše smývá</a:t>
            </a:r>
          </a:p>
          <a:p>
            <a:pPr marL="0" indent="0">
              <a:lnSpc>
                <a:spcPct val="95000"/>
              </a:lnSpc>
              <a:spcBef>
                <a:spcPts val="0"/>
              </a:spcBef>
              <a:buNone/>
            </a:pPr>
            <a:r>
              <a:rPr lang="cs-CZ" sz="2400" dirty="0"/>
              <a:t>k</a:t>
            </a:r>
            <a:r>
              <a:rPr lang="cs-CZ" sz="2400" dirty="0" smtClean="0"/>
              <a:t>ameny pod jabloní</a:t>
            </a:r>
          </a:p>
          <a:p>
            <a:pPr marL="0" indent="0">
              <a:lnSpc>
                <a:spcPct val="95000"/>
              </a:lnSpc>
              <a:spcBef>
                <a:spcPts val="0"/>
              </a:spcBef>
              <a:buNone/>
            </a:pPr>
            <a:endParaRPr lang="cs-CZ" sz="2400" dirty="0" smtClean="0"/>
          </a:p>
          <a:p>
            <a:pPr marL="0" indent="0">
              <a:lnSpc>
                <a:spcPct val="95000"/>
              </a:lnSpc>
              <a:spcBef>
                <a:spcPts val="0"/>
              </a:spcBef>
              <a:buNone/>
            </a:pPr>
            <a:r>
              <a:rPr lang="cs-CZ" sz="2400" dirty="0" smtClean="0"/>
              <a:t>Jen tráva se ptá</a:t>
            </a:r>
          </a:p>
          <a:p>
            <a:pPr marL="0" indent="0">
              <a:lnSpc>
                <a:spcPct val="95000"/>
              </a:lnSpc>
              <a:spcBef>
                <a:spcPts val="0"/>
              </a:spcBef>
              <a:buNone/>
            </a:pPr>
            <a:r>
              <a:rPr lang="cs-CZ" sz="2400" dirty="0"/>
              <a:t>p</a:t>
            </a:r>
            <a:r>
              <a:rPr lang="cs-CZ" sz="2400" dirty="0" smtClean="0"/>
              <a:t>roč se krčím mezi stvoly</a:t>
            </a:r>
          </a:p>
          <a:p>
            <a:pPr marL="0" indent="0">
              <a:lnSpc>
                <a:spcPct val="95000"/>
              </a:lnSpc>
              <a:spcBef>
                <a:spcPts val="0"/>
              </a:spcBef>
              <a:buNone/>
            </a:pPr>
            <a:r>
              <a:rPr lang="cs-CZ" sz="2400" dirty="0"/>
              <a:t>j</a:t>
            </a:r>
            <a:r>
              <a:rPr lang="cs-CZ" sz="2400" dirty="0" smtClean="0"/>
              <a:t>en tráva se ptá</a:t>
            </a:r>
          </a:p>
          <a:p>
            <a:pPr marL="0" indent="0">
              <a:lnSpc>
                <a:spcPct val="95000"/>
              </a:lnSpc>
              <a:spcBef>
                <a:spcPts val="0"/>
              </a:spcBef>
              <a:buNone/>
            </a:pPr>
            <a:r>
              <a:rPr lang="cs-CZ" sz="2400" dirty="0"/>
              <a:t>p</a:t>
            </a:r>
            <a:r>
              <a:rPr lang="cs-CZ" sz="2400" dirty="0" smtClean="0"/>
              <a:t>roč mám oči plné soli</a:t>
            </a:r>
          </a:p>
          <a:p>
            <a:pPr marL="0" indent="0">
              <a:lnSpc>
                <a:spcPct val="95000"/>
              </a:lnSpc>
              <a:spcBef>
                <a:spcPts val="0"/>
              </a:spcBef>
              <a:buNone/>
            </a:pPr>
            <a:endParaRPr lang="cs-CZ" sz="2400" dirty="0"/>
          </a:p>
          <a:p>
            <a:pPr marL="0" indent="0">
              <a:lnSpc>
                <a:spcPct val="95000"/>
              </a:lnSpc>
              <a:spcBef>
                <a:spcPts val="0"/>
              </a:spcBef>
              <a:buNone/>
            </a:pPr>
            <a:r>
              <a:rPr lang="cs-CZ" sz="2400" dirty="0" smtClean="0"/>
              <a:t>To jen jedna nota půlová</a:t>
            </a:r>
          </a:p>
          <a:p>
            <a:pPr marL="0" indent="0">
              <a:lnSpc>
                <a:spcPct val="95000"/>
              </a:lnSpc>
              <a:spcBef>
                <a:spcPts val="0"/>
              </a:spcBef>
              <a:buNone/>
            </a:pPr>
            <a:r>
              <a:rPr lang="cs-CZ" sz="2400" dirty="0"/>
              <a:t>z</a:t>
            </a:r>
            <a:r>
              <a:rPr lang="cs-CZ" sz="2400" dirty="0" smtClean="0"/>
              <a:t>asazená v květináči</a:t>
            </a:r>
          </a:p>
          <a:p>
            <a:pPr marL="0" indent="0">
              <a:lnSpc>
                <a:spcPct val="95000"/>
              </a:lnSpc>
              <a:spcBef>
                <a:spcPts val="0"/>
              </a:spcBef>
              <a:buNone/>
            </a:pPr>
            <a:r>
              <a:rPr lang="cs-CZ" sz="2400" dirty="0"/>
              <a:t>v</a:t>
            </a:r>
            <a:r>
              <a:rPr lang="cs-CZ" sz="2400" dirty="0" smtClean="0"/>
              <a:t>yrostla mi v kulku z olova</a:t>
            </a:r>
          </a:p>
          <a:p>
            <a:pPr marL="0" indent="0">
              <a:lnSpc>
                <a:spcPct val="95000"/>
              </a:lnSpc>
              <a:spcBef>
                <a:spcPts val="0"/>
              </a:spcBef>
              <a:buNone/>
            </a:pPr>
            <a:r>
              <a:rPr lang="cs-CZ" sz="2400" dirty="0" smtClean="0"/>
              <a:t>proto pláči</a:t>
            </a:r>
          </a:p>
          <a:p>
            <a:pPr marL="0" indent="0">
              <a:lnSpc>
                <a:spcPct val="95000"/>
              </a:lnSpc>
              <a:spcBef>
                <a:spcPts val="0"/>
              </a:spcBef>
              <a:buNone/>
            </a:pPr>
            <a:r>
              <a:rPr lang="cs-CZ" sz="2400" dirty="0" smtClean="0"/>
              <a:t>proto pláči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40782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  <a:ln w="38100">
            <a:solidFill>
              <a:schemeClr val="tx2">
                <a:lumMod val="75000"/>
              </a:schemeClr>
            </a:solidFill>
          </a:ln>
          <a:effectLst>
            <a:softEdge rad="127000"/>
          </a:effectLst>
          <a:scene3d>
            <a:camera prst="perspectiveRelaxedModerately"/>
            <a:lightRig rig="threePt" dir="t"/>
          </a:scene3d>
          <a:sp3d>
            <a:bevelT prst="relaxedInset"/>
          </a:sp3d>
        </p:spPr>
        <p:txBody>
          <a:bodyPr>
            <a:normAutofit/>
          </a:bodyPr>
          <a:lstStyle/>
          <a:p>
            <a:r>
              <a:rPr lang="cs-CZ" b="1" dirty="0" smtClean="0"/>
              <a:t>Rozbor básně: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12568"/>
          </a:xfrm>
        </p:spPr>
        <p:txBody>
          <a:bodyPr>
            <a:normAutofit fontScale="85000" lnSpcReduction="10000"/>
          </a:bodyPr>
          <a:lstStyle/>
          <a:p>
            <a:pPr marL="0" lv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/>
              <a:t>Báseň 		</a:t>
            </a:r>
            <a:r>
              <a:rPr lang="cs-CZ" dirty="0" smtClean="0"/>
              <a:t>je </a:t>
            </a:r>
            <a:r>
              <a:rPr lang="cs-CZ" dirty="0"/>
              <a:t>ze sbírky                     autora </a:t>
            </a:r>
          </a:p>
          <a:p>
            <a:pPr marL="0" lv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/>
              <a:t>K hlavním motivům básně patří 		</a:t>
            </a:r>
          </a:p>
          <a:p>
            <a:pPr marL="0" lv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/>
              <a:t>Báseň (patří – nepatří) k nonsensové poezii.</a:t>
            </a:r>
          </a:p>
          <a:p>
            <a:pPr marL="0" lv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/>
              <a:t>Báseň (je – není) rozdělena na sloky, všechny sloky (mají – nemají) stejný počet veršů. Báseň je – není pravidelná.</a:t>
            </a:r>
          </a:p>
          <a:p>
            <a:pPr marL="0" lv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/>
              <a:t>Báseň má celkem 	</a:t>
            </a:r>
            <a:r>
              <a:rPr lang="cs-CZ" dirty="0" smtClean="0"/>
              <a:t>	veršů</a:t>
            </a:r>
            <a:r>
              <a:rPr lang="cs-CZ" dirty="0"/>
              <a:t>, které jsou rozděleny </a:t>
            </a:r>
            <a:r>
              <a:rPr lang="cs-CZ" dirty="0" smtClean="0"/>
              <a:t>    do </a:t>
            </a:r>
            <a:r>
              <a:rPr lang="cs-CZ" dirty="0"/>
              <a:t>		slok.</a:t>
            </a:r>
          </a:p>
          <a:p>
            <a:pPr marL="0" lv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/>
              <a:t>Báseň (má – nemá) výrazný rytmus.</a:t>
            </a:r>
          </a:p>
          <a:p>
            <a:pPr marL="0" lv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/>
              <a:t>V básni (jsou – nejsou) rýmy. Např. </a:t>
            </a:r>
          </a:p>
          <a:p>
            <a:pPr marL="0" lv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/>
              <a:t>Rým je	</a:t>
            </a:r>
          </a:p>
          <a:p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1584923" y="1628800"/>
            <a:ext cx="648072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4139952" y="1565176"/>
            <a:ext cx="648072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6804248" y="1592573"/>
            <a:ext cx="648072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5220072" y="2024621"/>
            <a:ext cx="648072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3203848" y="3789040"/>
            <a:ext cx="648072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1260887" y="4221088"/>
            <a:ext cx="648072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5652120" y="5157192"/>
            <a:ext cx="648072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1737323" y="5733256"/>
            <a:ext cx="648072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5998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  <a:ln w="38100">
            <a:solidFill>
              <a:schemeClr val="tx2">
                <a:lumMod val="75000"/>
              </a:schemeClr>
            </a:solidFill>
          </a:ln>
          <a:effectLst>
            <a:softEdge rad="127000"/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hlinkClick r:id="rId2"/>
              </a:rPr>
              <a:t>http://kultura.idnes.cz/pisnovy-odkaz-karla-kryla-zije-i-15-let-po-jeho-smrti-fxu-/hudba.aspx?c=a090303_174845_hudba_ob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www.youtube.com/watch?v=Z8hu1LR3y_E</a:t>
            </a:r>
          </a:p>
          <a:p>
            <a:r>
              <a:rPr lang="cs-CZ" dirty="0">
                <a:hlinkClick r:id="rId3"/>
              </a:rPr>
              <a:t>http://www.youtube.com/watch?v=49uji5Bg2M0</a:t>
            </a:r>
            <a:endParaRPr lang="cs-CZ" dirty="0" smtClean="0">
              <a:hlinkClick r:id="rId3"/>
            </a:endParaRPr>
          </a:p>
          <a:p>
            <a:r>
              <a:rPr lang="cs-CZ" dirty="0" smtClean="0">
                <a:hlinkClick r:id="rId3"/>
              </a:rPr>
              <a:t>http://harmonicky.blog.cz/0801/karel-kryl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http://www.karelkryl.cz/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</a:t>
            </a:r>
            <a:r>
              <a:rPr lang="cs-CZ" dirty="0">
                <a:hlinkClick r:id="rId5"/>
              </a:rPr>
              <a:t>://</a:t>
            </a:r>
            <a:r>
              <a:rPr lang="cs-CZ" dirty="0" smtClean="0">
                <a:hlinkClick r:id="rId5"/>
              </a:rPr>
              <a:t>www.youtube.com/watch?v=01GfNdpsfFA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www.youtube.com/watch?v=1205wnS3Tzs&amp;feature=related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</a:t>
            </a:r>
            <a:r>
              <a:rPr lang="cs-CZ" dirty="0">
                <a:hlinkClick r:id="rId7"/>
              </a:rPr>
              <a:t>://www.youtube.com/watch?v=PoOUgFbnthU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3988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471</TotalTime>
  <Words>595</Words>
  <Application>Microsoft Office PowerPoint</Application>
  <PresentationFormat>Předvádění na obrazovce (4:3)</PresentationFormat>
  <Paragraphs>139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Písňové texty Karla Kryla (12. 4. 1944 – 3. 3. 1993)</vt:lpstr>
      <vt:lpstr>Karel Kryl  (12. 4. 1944 – 3. 3. 1994)</vt:lpstr>
      <vt:lpstr>Bratříčku, zavírej vrátka!</vt:lpstr>
      <vt:lpstr>Bratříčku, zavírej vrátka!</vt:lpstr>
      <vt:lpstr>Bratříčku, zavírej vrátka!</vt:lpstr>
      <vt:lpstr>Anděl</vt:lpstr>
      <vt:lpstr>Morituri te salutant - originál:</vt:lpstr>
      <vt:lpstr>Texty Karla Kryla - Tráva:</vt:lpstr>
      <vt:lpstr>Rozbor básně:</vt:lpstr>
      <vt:lpstr>Použité 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Kryl</dc:title>
  <dc:creator>Jajinka</dc:creator>
  <cp:lastModifiedBy>Jajinka</cp:lastModifiedBy>
  <cp:revision>44</cp:revision>
  <dcterms:created xsi:type="dcterms:W3CDTF">2012-02-04T18:46:11Z</dcterms:created>
  <dcterms:modified xsi:type="dcterms:W3CDTF">2012-04-09T18:19:43Z</dcterms:modified>
</cp:coreProperties>
</file>