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6" r:id="rId4"/>
    <p:sldId id="257" r:id="rId5"/>
    <p:sldId id="258" r:id="rId6"/>
    <p:sldId id="259" r:id="rId7"/>
    <p:sldId id="261" r:id="rId8"/>
    <p:sldId id="262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800" baseline="0" dirty="0" smtClean="0"/>
            <a:t>VY_32_INOVACE_03_ČESKÝ_JAZYK_A_LITERATURA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Osoblaha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</a:t>
          </a:r>
          <a:r>
            <a:rPr lang="cs-CZ" sz="2000" dirty="0" err="1" smtClean="0"/>
            <a:t>Kolbeová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Česká próza a poezie 20. století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1.07/1.4.00/21.0816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D82EB5D-27BB-485E-B8D6-491714B41715}" type="presOf" srcId="{4C35D32F-0EAB-4CD7-82EE-45574DC2A586}" destId="{8BEBB6EC-1DAA-4CAC-8A25-BC0FCBD5DBD5}" srcOrd="0" destOrd="0" presId="urn:microsoft.com/office/officeart/2005/8/layout/target3"/>
    <dgm:cxn modelId="{F68EE002-11E9-49C2-904D-03A747E5D060}" type="presOf" srcId="{D1D4F407-5343-4D3F-B5B9-D407B03CAEB4}" destId="{AED2198E-93D5-4001-81B4-73124B309672}" srcOrd="1" destOrd="0" presId="urn:microsoft.com/office/officeart/2005/8/layout/target3"/>
    <dgm:cxn modelId="{A44E4111-A845-42E8-9C9D-56923D73B7A2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E3BE4FA-FDF8-4F18-B3E3-208BE07BF3C2}" type="presOf" srcId="{D8197B8C-B260-4A16-BDF4-0947B075E274}" destId="{25B08C86-7E15-44DC-BE7F-FFB55DD49D12}" srcOrd="0" destOrd="0" presId="urn:microsoft.com/office/officeart/2005/8/layout/target3"/>
    <dgm:cxn modelId="{42B6A0D9-0D60-45D0-9CA0-CC7FC35D851C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7943E9B-0C39-4C5F-A23A-6AA4B597CA7C}" type="presOf" srcId="{B651F6E3-6281-48DB-9319-2AEAFDAE7572}" destId="{6BB5E863-4638-4E1D-BFDE-399D028AC4ED}" srcOrd="1" destOrd="0" presId="urn:microsoft.com/office/officeart/2005/8/layout/target3"/>
    <dgm:cxn modelId="{1AA6B617-1887-4BF8-A28E-36CCB938AB3F}" type="presOf" srcId="{D1B46980-6531-4606-95E6-44980827E919}" destId="{2BE915AB-18AA-4053-B92C-3BFC9ED204BB}" srcOrd="1" destOrd="0" presId="urn:microsoft.com/office/officeart/2005/8/layout/target3"/>
    <dgm:cxn modelId="{F8F510FC-D1DE-4F93-AD76-7AA7F7874CD3}" type="presOf" srcId="{757F3AB3-0718-4624-B441-E567A8F0AB56}" destId="{333A1088-737F-45CB-B68E-254E46348037}" srcOrd="0" destOrd="0" presId="urn:microsoft.com/office/officeart/2005/8/layout/target3"/>
    <dgm:cxn modelId="{4D4EEDD1-B74F-419B-9AF5-592331CE181B}" type="presOf" srcId="{D8197B8C-B260-4A16-BDF4-0947B075E274}" destId="{5A5FFA88-C948-4069-8E93-59FA12366E83}" srcOrd="1" destOrd="0" presId="urn:microsoft.com/office/officeart/2005/8/layout/target3"/>
    <dgm:cxn modelId="{EDC49E06-0E95-4244-8995-C737E66BA3AB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18F485D-365E-490D-8670-6ACAB36E130A}" type="presOf" srcId="{D1B46980-6531-4606-95E6-44980827E919}" destId="{6140AFEC-043D-4C43-A2F9-D0F5331DF3A3}" srcOrd="0" destOrd="0" presId="urn:microsoft.com/office/officeart/2005/8/layout/target3"/>
    <dgm:cxn modelId="{E2FA2CB5-9B49-4AC5-98FC-5E6839766F33}" type="presParOf" srcId="{333A1088-737F-45CB-B68E-254E46348037}" destId="{F5ABB229-8D3B-4694-996A-96F23CF14429}" srcOrd="0" destOrd="0" presId="urn:microsoft.com/office/officeart/2005/8/layout/target3"/>
    <dgm:cxn modelId="{7EC798FC-EAFC-4110-A4FB-9103BA0F537D}" type="presParOf" srcId="{333A1088-737F-45CB-B68E-254E46348037}" destId="{F41139FD-01EE-4571-8B17-4FB00FC51163}" srcOrd="1" destOrd="0" presId="urn:microsoft.com/office/officeart/2005/8/layout/target3"/>
    <dgm:cxn modelId="{142B7482-645D-4890-A2DC-D126567490D2}" type="presParOf" srcId="{333A1088-737F-45CB-B68E-254E46348037}" destId="{D005CE8C-CC26-4C3E-AC11-E15060ECD759}" srcOrd="2" destOrd="0" presId="urn:microsoft.com/office/officeart/2005/8/layout/target3"/>
    <dgm:cxn modelId="{8CD4C5E3-A849-4183-8431-AEC2F50645E8}" type="presParOf" srcId="{333A1088-737F-45CB-B68E-254E46348037}" destId="{2C702D82-9B77-49B7-9568-BB8EB47C3372}" srcOrd="3" destOrd="0" presId="urn:microsoft.com/office/officeart/2005/8/layout/target3"/>
    <dgm:cxn modelId="{1934836D-BDAD-4FCF-873F-5C4D06B345A6}" type="presParOf" srcId="{333A1088-737F-45CB-B68E-254E46348037}" destId="{A52A0455-90FF-4808-ABD0-F02540D31D5A}" srcOrd="4" destOrd="0" presId="urn:microsoft.com/office/officeart/2005/8/layout/target3"/>
    <dgm:cxn modelId="{616D259E-DBC4-4FB4-B85D-6C61FA36AC00}" type="presParOf" srcId="{333A1088-737F-45CB-B68E-254E46348037}" destId="{6140AFEC-043D-4C43-A2F9-D0F5331DF3A3}" srcOrd="5" destOrd="0" presId="urn:microsoft.com/office/officeart/2005/8/layout/target3"/>
    <dgm:cxn modelId="{323DADFA-EE3B-407E-A4EF-5A33D02DE5F3}" type="presParOf" srcId="{333A1088-737F-45CB-B68E-254E46348037}" destId="{9358AC05-5D7D-4327-9F80-1AD486AEA664}" srcOrd="6" destOrd="0" presId="urn:microsoft.com/office/officeart/2005/8/layout/target3"/>
    <dgm:cxn modelId="{FF38460F-65D1-46E1-B6F1-8C8C2F1E977B}" type="presParOf" srcId="{333A1088-737F-45CB-B68E-254E46348037}" destId="{313FC574-E1CD-4FB4-B054-0B805CE0447D}" srcOrd="7" destOrd="0" presId="urn:microsoft.com/office/officeart/2005/8/layout/target3"/>
    <dgm:cxn modelId="{C1DE57FB-A609-491B-90A5-F17A38CB50A0}" type="presParOf" srcId="{333A1088-737F-45CB-B68E-254E46348037}" destId="{619D679B-A015-4ECF-8348-D1034C574F40}" srcOrd="8" destOrd="0" presId="urn:microsoft.com/office/officeart/2005/8/layout/target3"/>
    <dgm:cxn modelId="{33D2B6F6-0AA0-4EC6-B8F4-FA4D0C99D00D}" type="presParOf" srcId="{333A1088-737F-45CB-B68E-254E46348037}" destId="{322283A8-4A27-4CDA-BAE3-F381106A9174}" srcOrd="9" destOrd="0" presId="urn:microsoft.com/office/officeart/2005/8/layout/target3"/>
    <dgm:cxn modelId="{FA89B120-7A1D-459F-9047-936411C2D668}" type="presParOf" srcId="{333A1088-737F-45CB-B68E-254E46348037}" destId="{FFC9F71D-1B4F-4AD9-A4A6-86ADEFC8AF5C}" srcOrd="10" destOrd="0" presId="urn:microsoft.com/office/officeart/2005/8/layout/target3"/>
    <dgm:cxn modelId="{7493270C-8B46-4C0D-8915-8ED096443825}" type="presParOf" srcId="{333A1088-737F-45CB-B68E-254E46348037}" destId="{25B08C86-7E15-44DC-BE7F-FFB55DD49D12}" srcOrd="11" destOrd="0" presId="urn:microsoft.com/office/officeart/2005/8/layout/target3"/>
    <dgm:cxn modelId="{98FA20ED-0946-4C34-B73B-327E586B9C36}" type="presParOf" srcId="{333A1088-737F-45CB-B68E-254E46348037}" destId="{76644BE8-9D7C-4C09-B250-3D10AF48CBB7}" srcOrd="12" destOrd="0" presId="urn:microsoft.com/office/officeart/2005/8/layout/target3"/>
    <dgm:cxn modelId="{00F63631-236A-4655-B0DE-7044F142FD40}" type="presParOf" srcId="{333A1088-737F-45CB-B68E-254E46348037}" destId="{EE85B701-7295-41C0-BA7A-34D3756A2AE6}" srcOrd="13" destOrd="0" presId="urn:microsoft.com/office/officeart/2005/8/layout/target3"/>
    <dgm:cxn modelId="{0D479B94-297F-406E-A4EE-E15DE919193E}" type="presParOf" srcId="{333A1088-737F-45CB-B68E-254E46348037}" destId="{8BEBB6EC-1DAA-4CAC-8A25-BC0FCBD5DBD5}" srcOrd="14" destOrd="0" presId="urn:microsoft.com/office/officeart/2005/8/layout/target3"/>
    <dgm:cxn modelId="{0B053526-06B7-4372-9312-27E86AD6C384}" type="presParOf" srcId="{333A1088-737F-45CB-B68E-254E46348037}" destId="{AED2198E-93D5-4001-81B4-73124B309672}" srcOrd="15" destOrd="0" presId="urn:microsoft.com/office/officeart/2005/8/layout/target3"/>
    <dgm:cxn modelId="{31E6C237-25F4-466B-AF17-E88C369CDF70}" type="presParOf" srcId="{333A1088-737F-45CB-B68E-254E46348037}" destId="{2BE915AB-18AA-4053-B92C-3BFC9ED204BB}" srcOrd="16" destOrd="0" presId="urn:microsoft.com/office/officeart/2005/8/layout/target3"/>
    <dgm:cxn modelId="{F6BF4AA1-526E-4BE0-834E-7485857231FE}" type="presParOf" srcId="{333A1088-737F-45CB-B68E-254E46348037}" destId="{6BB5E863-4638-4E1D-BFDE-399D028AC4ED}" srcOrd="17" destOrd="0" presId="urn:microsoft.com/office/officeart/2005/8/layout/target3"/>
    <dgm:cxn modelId="{09429838-3E52-4805-A5A8-DE7F7F0DA270}" type="presParOf" srcId="{333A1088-737F-45CB-B68E-254E46348037}" destId="{5A5FFA88-C948-4069-8E93-59FA12366E83}" srcOrd="18" destOrd="0" presId="urn:microsoft.com/office/officeart/2005/8/layout/target3"/>
    <dgm:cxn modelId="{CC323E23-ADF0-4E18-9DA4-ABBB70C2390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Osoblaha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</a:t>
          </a:r>
          <a:r>
            <a:rPr lang="cs-CZ" sz="2000" kern="1200" dirty="0" err="1" smtClean="0"/>
            <a:t>Kolbeová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800" kern="1200" baseline="0" dirty="0" smtClean="0"/>
            <a:t>VY_32_INOVACE_03_ČESKÝ_JAZYK_A_LITERATURA</a:t>
          </a:r>
          <a:endParaRPr lang="cs-CZ" sz="18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Česká próza a poezie 20. století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1.07/1.4.00/21.0816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A5F4-FE57-45A7-B819-81153073DAC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A43C5-3E18-4CED-89E6-7E99BC683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6508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A5F4-FE57-45A7-B819-81153073DAC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A43C5-3E18-4CED-89E6-7E99BC683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5253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A5F4-FE57-45A7-B819-81153073DAC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A43C5-3E18-4CED-89E6-7E99BC683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426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A5F4-FE57-45A7-B819-81153073DAC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A43C5-3E18-4CED-89E6-7E99BC683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8741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A5F4-FE57-45A7-B819-81153073DAC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A43C5-3E18-4CED-89E6-7E99BC683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6324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A5F4-FE57-45A7-B819-81153073DAC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A43C5-3E18-4CED-89E6-7E99BC683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6587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A5F4-FE57-45A7-B819-81153073DAC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A43C5-3E18-4CED-89E6-7E99BC683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8009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A5F4-FE57-45A7-B819-81153073DAC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A43C5-3E18-4CED-89E6-7E99BC683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0806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A5F4-FE57-45A7-B819-81153073DAC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A43C5-3E18-4CED-89E6-7E99BC683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5542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A5F4-FE57-45A7-B819-81153073DAC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A43C5-3E18-4CED-89E6-7E99BC683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3060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A5F4-FE57-45A7-B819-81153073DAC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A43C5-3E18-4CED-89E6-7E99BC683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884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chemeClr val="accent6">
                <a:lumMod val="50000"/>
              </a:schemeClr>
            </a:gs>
            <a:gs pos="16000">
              <a:srgbClr val="E6E6E6"/>
            </a:gs>
            <a:gs pos="31000">
              <a:schemeClr val="accent6">
                <a:lumMod val="20000"/>
                <a:lumOff val="80000"/>
              </a:schemeClr>
            </a:gs>
            <a:gs pos="56000">
              <a:schemeClr val="bg1">
                <a:lumMod val="95000"/>
              </a:schemeClr>
            </a:gs>
            <a:gs pos="80000">
              <a:schemeClr val="accent6">
                <a:lumMod val="40000"/>
                <a:lumOff val="60000"/>
              </a:schemeClr>
            </a:gs>
            <a:gs pos="100000">
              <a:schemeClr val="accent6">
                <a:lumMod val="50000"/>
              </a:schemeClr>
            </a:gs>
          </a:gsLst>
          <a:path path="rect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2A5F4-FE57-45A7-B819-81153073DAC2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A43C5-3E18-4CED-89E6-7E99BC683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8471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janburian.cz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dN5T4isuV_I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722646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61594" y="4221088"/>
            <a:ext cx="5779164" cy="178558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 smtClean="0">
                <a:solidFill>
                  <a:schemeClr val="tx1"/>
                </a:solidFill>
              </a:rPr>
              <a:t>Jan Burian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13315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97152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630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3370793"/>
              </p:ext>
            </p:extLst>
          </p:nvPr>
        </p:nvGraphicFramePr>
        <p:xfrm>
          <a:off x="1547813" y="1412875"/>
          <a:ext cx="6096000" cy="2480336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Datum vytvoření projektu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 únor 2012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9.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Popis prezentace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Žáci budou seznámeni </a:t>
                      </a:r>
                      <a:b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</a:b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s životem a tvorbou soudobého českého písničkáře. Napíší si zápis </a:t>
                      </a:r>
                      <a:b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</a:b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do sešitu a rozeberou jeden </a:t>
                      </a:r>
                      <a:b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</a:b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z jeho textů.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007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BEAC7"/>
              </a:gs>
              <a:gs pos="17999">
                <a:srgbClr val="FEE7F2"/>
              </a:gs>
              <a:gs pos="73000">
                <a:srgbClr val="FAC77D"/>
              </a:gs>
              <a:gs pos="89000">
                <a:schemeClr val="accent6">
                  <a:lumMod val="75000"/>
                </a:schemeClr>
              </a:gs>
              <a:gs pos="95000">
                <a:srgbClr val="FBD49C"/>
              </a:gs>
              <a:gs pos="100000">
                <a:srgbClr val="FEE7F2"/>
              </a:gs>
            </a:gsLst>
            <a:lin ang="5400000" scaled="0"/>
          </a:gradFill>
          <a:ln w="28575"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/>
          <a:lstStyle/>
          <a:p>
            <a:r>
              <a:rPr lang="cs-CZ" dirty="0" smtClean="0"/>
              <a:t>Jan Burian (1952)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50" y="2434431"/>
            <a:ext cx="2857500" cy="2857500"/>
          </a:xfrm>
          <a:scene3d>
            <a:camera prst="perspectiveContrastingRightFacing"/>
            <a:lightRig rig="threePt" dir="t"/>
          </a:scene3d>
        </p:spPr>
      </p:pic>
      <p:pic>
        <p:nvPicPr>
          <p:cNvPr id="4" name="Zástupný symbol pro obsah 3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420888"/>
            <a:ext cx="4038600" cy="2819706"/>
          </a:xfrm>
          <a:scene3d>
            <a:camera prst="perspectiveHeroicExtremeLef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21588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Jan Burian (1952)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100" dirty="0" smtClean="0"/>
              <a:t>Písničkář</a:t>
            </a:r>
            <a:r>
              <a:rPr lang="cs-CZ" sz="3100" dirty="0"/>
              <a:t>, muzikant, hudební skladatel, básník, publicista, </a:t>
            </a:r>
            <a:r>
              <a:rPr lang="cs-CZ" sz="3100" dirty="0" smtClean="0"/>
              <a:t>spisovatel a moderátor</a:t>
            </a:r>
            <a:r>
              <a:rPr lang="cs-CZ" sz="3100" dirty="0"/>
              <a:t>. 12 let tvořil a vystupoval ve dvojici s </a:t>
            </a:r>
            <a:r>
              <a:rPr lang="cs-CZ" sz="3100" dirty="0" smtClean="0"/>
              <a:t>Jiřím Dědečkem.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100" dirty="0" smtClean="0"/>
              <a:t>Po </a:t>
            </a:r>
            <a:r>
              <a:rPr lang="cs-CZ" sz="3100" dirty="0"/>
              <a:t>absolvování Fakulty žurnalistiky </a:t>
            </a:r>
            <a:r>
              <a:rPr lang="cs-CZ" sz="3100" dirty="0" smtClean="0"/>
              <a:t>UK byl jeden </a:t>
            </a:r>
            <a:r>
              <a:rPr lang="cs-CZ" sz="3100" dirty="0"/>
              <a:t>rok redaktorem hudebního </a:t>
            </a:r>
            <a:r>
              <a:rPr lang="cs-CZ" sz="3100" dirty="0" smtClean="0"/>
              <a:t>časopisu, pak </a:t>
            </a:r>
            <a:r>
              <a:rPr lang="cs-CZ" sz="3100" dirty="0"/>
              <a:t>uklízečem domů. </a:t>
            </a:r>
            <a:r>
              <a:rPr lang="cs-CZ" sz="3100" dirty="0" smtClean="0"/>
              <a:t>Hraje na kytaru a na klavír. 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100" dirty="0" smtClean="0"/>
              <a:t>Pro Českou televizi uváděl nejdříve pořad </a:t>
            </a:r>
            <a:r>
              <a:rPr lang="cs-CZ" sz="3100" i="1" u="sng" dirty="0" smtClean="0"/>
              <a:t>Posezení </a:t>
            </a:r>
            <a:r>
              <a:rPr lang="cs-CZ" sz="3100" i="1" u="sng" dirty="0"/>
              <a:t>s Janem Burianem</a:t>
            </a:r>
            <a:r>
              <a:rPr lang="cs-CZ" sz="3100" dirty="0"/>
              <a:t>, </a:t>
            </a:r>
            <a:r>
              <a:rPr lang="cs-CZ" sz="3100" dirty="0" smtClean="0"/>
              <a:t>od </a:t>
            </a:r>
            <a:r>
              <a:rPr lang="cs-CZ" sz="3100" dirty="0"/>
              <a:t>ledna 2008 </a:t>
            </a:r>
            <a:r>
              <a:rPr lang="cs-CZ" sz="3100" i="1" u="sng" dirty="0" smtClean="0"/>
              <a:t>Burianův </a:t>
            </a:r>
            <a:r>
              <a:rPr lang="cs-CZ" sz="3100" i="1" u="sng" dirty="0"/>
              <a:t>den žen</a:t>
            </a:r>
            <a:r>
              <a:rPr lang="cs-CZ" sz="3100" dirty="0"/>
              <a:t>. </a:t>
            </a:r>
            <a:endParaRPr lang="cs-CZ" sz="3100" dirty="0" smtClean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100" dirty="0" smtClean="0"/>
              <a:t>Spolupracuje </a:t>
            </a:r>
            <a:r>
              <a:rPr lang="cs-CZ" sz="3100" dirty="0"/>
              <a:t>i na tvorbě filmových dokumentů, uvádí předávání literárních cen </a:t>
            </a:r>
            <a:r>
              <a:rPr lang="cs-CZ" sz="3100" u="sng" dirty="0"/>
              <a:t>Magnesia litera</a:t>
            </a:r>
            <a:r>
              <a:rPr lang="cs-CZ" sz="3100" dirty="0"/>
              <a:t>, provádí turisty po Islandu či Portugalsku. Organizuje volné sdružení Osamělých písničkářů a jejich společné pravidelné koncerty. </a:t>
            </a:r>
            <a:endParaRPr lang="cs-CZ" sz="3100" dirty="0" smtClean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100" i="1" dirty="0"/>
              <a:t>Vše o </a:t>
            </a:r>
            <a:r>
              <a:rPr lang="cs-CZ" sz="3100" i="1" dirty="0" smtClean="0"/>
              <a:t>Janu Burianovi si </a:t>
            </a:r>
            <a:r>
              <a:rPr lang="cs-CZ" sz="3100" i="1" dirty="0"/>
              <a:t>můžete přečíst na </a:t>
            </a:r>
            <a:r>
              <a:rPr lang="cs-CZ" sz="3100" dirty="0" smtClean="0">
                <a:hlinkClick r:id="rId2"/>
              </a:rPr>
              <a:t>www.janburian.cz</a:t>
            </a:r>
            <a:endParaRPr lang="cs-CZ" sz="3100" dirty="0" smtClean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cs-CZ" sz="3100" dirty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cs-CZ" sz="34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04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8100">
            <a:solidFill>
              <a:schemeClr val="accent6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>
                <a:hlinkClick r:id="rId2"/>
              </a:rPr>
              <a:t>Tvorba</a:t>
            </a:r>
            <a:r>
              <a:rPr lang="cs-CZ" dirty="0" smtClean="0"/>
              <a:t>:</a:t>
            </a:r>
            <a:br>
              <a:rPr lang="cs-CZ" dirty="0" smtClean="0"/>
            </a:br>
            <a:r>
              <a:rPr lang="cs-CZ" sz="3100" dirty="0" smtClean="0"/>
              <a:t>(V odkazu najdete píseň Jana Buriana, čí text nazpíval?)</a:t>
            </a:r>
            <a:endParaRPr lang="cs-CZ" sz="3100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Poslední alba:	</a:t>
            </a:r>
            <a:r>
              <a:rPr lang="cs-CZ" u="sng" dirty="0" smtClean="0"/>
              <a:t>Dívčí </a:t>
            </a:r>
            <a:r>
              <a:rPr lang="cs-CZ" u="sng" dirty="0"/>
              <a:t>válka </a:t>
            </a:r>
            <a:r>
              <a:rPr lang="cs-CZ" dirty="0"/>
              <a:t>(2006)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</a:t>
            </a:r>
            <a:r>
              <a:rPr lang="cs-CZ" u="sng" dirty="0" smtClean="0"/>
              <a:t>Muži </a:t>
            </a:r>
            <a:r>
              <a:rPr lang="cs-CZ" u="sng" dirty="0"/>
              <a:t>jsou křehcí </a:t>
            </a:r>
            <a:r>
              <a:rPr lang="cs-CZ" dirty="0"/>
              <a:t>(2007). </a:t>
            </a:r>
          </a:p>
          <a:p>
            <a:pPr marL="0" indent="0">
              <a:buNone/>
            </a:pPr>
            <a:r>
              <a:rPr lang="cs-CZ" dirty="0"/>
              <a:t>Od roku 1990 vydal také více než deset </a:t>
            </a:r>
            <a:r>
              <a:rPr lang="cs-CZ" dirty="0" smtClean="0"/>
              <a:t>knih (sbírky </a:t>
            </a:r>
            <a:r>
              <a:rPr lang="cs-CZ" dirty="0"/>
              <a:t>poezie, </a:t>
            </a:r>
            <a:r>
              <a:rPr lang="cs-CZ" dirty="0" smtClean="0"/>
              <a:t>vlastní paměti, fejetony, televizní rozhovory, knihy o cestování - např</a:t>
            </a:r>
            <a:r>
              <a:rPr lang="cs-CZ" dirty="0"/>
              <a:t>. Dánsko, Island, Chile, ostrovy v Baltském moři, </a:t>
            </a:r>
            <a:r>
              <a:rPr lang="cs-CZ" dirty="0" smtClean="0"/>
              <a:t>Portugalsko) – např. sbírka poezie </a:t>
            </a:r>
            <a:r>
              <a:rPr lang="cs-CZ" u="sng" dirty="0" smtClean="0"/>
              <a:t>Hodina duchů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Píše </a:t>
            </a:r>
            <a:r>
              <a:rPr lang="cs-CZ" dirty="0"/>
              <a:t>pravidelně pondělní fejetony pro Pražský deník.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724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Báseň Zaříkávadlo: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err="1" smtClean="0"/>
              <a:t>Děravej</a:t>
            </a:r>
            <a:r>
              <a:rPr lang="cs-CZ" dirty="0" smtClean="0"/>
              <a:t> kamínku</a:t>
            </a:r>
          </a:p>
          <a:p>
            <a:pPr marL="0" indent="0">
              <a:buNone/>
            </a:pPr>
            <a:r>
              <a:rPr lang="cs-CZ" dirty="0" smtClean="0"/>
              <a:t>Svírám tě v pěsti</a:t>
            </a:r>
          </a:p>
          <a:p>
            <a:pPr marL="0" indent="0">
              <a:buNone/>
            </a:pPr>
            <a:r>
              <a:rPr lang="cs-CZ" dirty="0" smtClean="0"/>
              <a:t>Naděl nám do vínku</a:t>
            </a:r>
          </a:p>
          <a:p>
            <a:pPr marL="0" indent="0">
              <a:buNone/>
            </a:pPr>
            <a:r>
              <a:rPr lang="cs-CZ" dirty="0" smtClean="0"/>
              <a:t>Kousíček štěstí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Špetičku naděje</a:t>
            </a:r>
          </a:p>
          <a:p>
            <a:pPr marL="0" indent="0">
              <a:buNone/>
            </a:pPr>
            <a:r>
              <a:rPr lang="cs-CZ" dirty="0" smtClean="0"/>
              <a:t>A zbav nás bolu</a:t>
            </a:r>
          </a:p>
          <a:p>
            <a:pPr marL="0" indent="0">
              <a:buNone/>
            </a:pPr>
            <a:r>
              <a:rPr lang="cs-CZ" dirty="0" smtClean="0"/>
              <a:t>Ať nám zas dobře je</a:t>
            </a:r>
          </a:p>
          <a:p>
            <a:pPr marL="0" indent="0">
              <a:buNone/>
            </a:pPr>
            <a:r>
              <a:rPr lang="cs-CZ" dirty="0" smtClean="0"/>
              <a:t>A ať jsme spolu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Kamínku </a:t>
            </a:r>
            <a:r>
              <a:rPr lang="cs-CZ" dirty="0" err="1" smtClean="0"/>
              <a:t>děravej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 moře či z nebe</a:t>
            </a:r>
          </a:p>
          <a:p>
            <a:pPr marL="0" indent="0">
              <a:buNone/>
            </a:pPr>
            <a:r>
              <a:rPr lang="cs-CZ" dirty="0" smtClean="0"/>
              <a:t>Nic víc nám nedávej</a:t>
            </a:r>
          </a:p>
          <a:p>
            <a:pPr marL="0" indent="0">
              <a:buNone/>
            </a:pPr>
            <a:r>
              <a:rPr lang="cs-CZ" dirty="0" smtClean="0"/>
              <a:t>Už máme sebe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327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Rozbor básně: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70000" lnSpcReduction="20000"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/>
              <a:t>Báseň (název) </a:t>
            </a:r>
            <a:r>
              <a:rPr lang="cs-CZ" dirty="0" smtClean="0"/>
              <a:t>			 </a:t>
            </a:r>
            <a:r>
              <a:rPr lang="cs-CZ" dirty="0"/>
              <a:t>je ze sbírky  </a:t>
            </a:r>
            <a:r>
              <a:rPr lang="cs-CZ" dirty="0" smtClean="0"/>
              <a:t>                                      autora 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Báseň </a:t>
            </a:r>
            <a:r>
              <a:rPr lang="cs-CZ" dirty="0"/>
              <a:t>je:	</a:t>
            </a:r>
            <a:r>
              <a:rPr lang="cs-CZ" b="1" dirty="0"/>
              <a:t>epická</a:t>
            </a:r>
            <a:r>
              <a:rPr lang="cs-CZ" dirty="0"/>
              <a:t> 		</a:t>
            </a:r>
            <a:r>
              <a:rPr lang="cs-CZ" b="1" dirty="0"/>
              <a:t>lyrická</a:t>
            </a:r>
            <a:r>
              <a:rPr lang="cs-CZ" dirty="0"/>
              <a:t> 	</a:t>
            </a:r>
            <a:r>
              <a:rPr lang="cs-CZ" dirty="0" smtClean="0"/>
              <a:t>	</a:t>
            </a:r>
            <a:r>
              <a:rPr lang="cs-CZ" b="1" dirty="0" smtClean="0"/>
              <a:t>lyrickoepická</a:t>
            </a:r>
            <a:r>
              <a:rPr lang="cs-CZ" dirty="0" smtClean="0"/>
              <a:t> </a:t>
            </a:r>
            <a:endParaRPr lang="cs-CZ" dirty="0"/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K</a:t>
            </a:r>
            <a:r>
              <a:rPr lang="cs-CZ" dirty="0"/>
              <a:t> hlavním motivům básně patří </a:t>
            </a:r>
            <a:endParaRPr lang="cs-CZ" dirty="0" smtClean="0"/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Báseň </a:t>
            </a:r>
            <a:r>
              <a:rPr lang="cs-CZ" dirty="0"/>
              <a:t>(patří – nepatří) k nonsensové poezii.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/>
              <a:t>Báseň (je – není) rozdělena na sloky, všechny sloky (mají – nemají) stejný počet veršů.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/>
              <a:t>Báseň má celkem </a:t>
            </a:r>
            <a:r>
              <a:rPr lang="cs-CZ" dirty="0" smtClean="0"/>
              <a:t>	veršů</a:t>
            </a:r>
            <a:r>
              <a:rPr lang="cs-CZ" dirty="0"/>
              <a:t>, které jsou rozděleny do </a:t>
            </a:r>
            <a:r>
              <a:rPr lang="cs-CZ" dirty="0" smtClean="0"/>
              <a:t>		slok</a:t>
            </a:r>
            <a:r>
              <a:rPr lang="cs-CZ" dirty="0"/>
              <a:t>.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/>
              <a:t>Báseň (má – nemá) výrazný </a:t>
            </a:r>
            <a:r>
              <a:rPr lang="cs-CZ" dirty="0" smtClean="0"/>
              <a:t>rytmus.</a:t>
            </a:r>
            <a:endParaRPr lang="cs-CZ" dirty="0"/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/>
              <a:t>V básni (jsou – nejsou) rýmy. Např. </a:t>
            </a:r>
            <a:endParaRPr lang="cs-CZ" dirty="0" smtClean="0"/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Rým je	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2339752" y="1124744"/>
            <a:ext cx="1800200" cy="504056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2483768" y="1124744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Zaříkávadlo</a:t>
            </a:r>
            <a:endParaRPr lang="cs-CZ" sz="2400" b="1" dirty="0"/>
          </a:p>
        </p:txBody>
      </p:sp>
      <p:sp>
        <p:nvSpPr>
          <p:cNvPr id="10" name="Ovál 9"/>
          <p:cNvSpPr/>
          <p:nvPr/>
        </p:nvSpPr>
        <p:spPr>
          <a:xfrm>
            <a:off x="1403648" y="1628800"/>
            <a:ext cx="2304256" cy="504056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554235" y="1612005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Jana Buriana</a:t>
            </a:r>
            <a:endParaRPr lang="cs-CZ" sz="2400" b="1" dirty="0"/>
          </a:p>
        </p:txBody>
      </p:sp>
      <p:sp>
        <p:nvSpPr>
          <p:cNvPr id="14" name="Ovál 13"/>
          <p:cNvSpPr/>
          <p:nvPr/>
        </p:nvSpPr>
        <p:spPr>
          <a:xfrm>
            <a:off x="2555776" y="4221088"/>
            <a:ext cx="684076" cy="504056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2627784" y="4221088"/>
            <a:ext cx="612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12</a:t>
            </a:r>
            <a:endParaRPr lang="cs-CZ" b="1" dirty="0"/>
          </a:p>
        </p:txBody>
      </p:sp>
      <p:sp>
        <p:nvSpPr>
          <p:cNvPr id="16" name="Ovál 15"/>
          <p:cNvSpPr/>
          <p:nvPr/>
        </p:nvSpPr>
        <p:spPr>
          <a:xfrm>
            <a:off x="6768244" y="4253157"/>
            <a:ext cx="936104" cy="504056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6948264" y="4253157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3</a:t>
            </a:r>
            <a:endParaRPr lang="cs-CZ" sz="2400" b="1" dirty="0"/>
          </a:p>
        </p:txBody>
      </p:sp>
      <p:sp>
        <p:nvSpPr>
          <p:cNvPr id="18" name="Ovál 17"/>
          <p:cNvSpPr/>
          <p:nvPr/>
        </p:nvSpPr>
        <p:spPr>
          <a:xfrm>
            <a:off x="4644008" y="4977172"/>
            <a:ext cx="3060340" cy="64807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4559262" y="5070374"/>
            <a:ext cx="2815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k</a:t>
            </a:r>
            <a:r>
              <a:rPr lang="cs-CZ" sz="2400" b="1" dirty="0" smtClean="0"/>
              <a:t>amínku - vínku</a:t>
            </a:r>
            <a:endParaRPr lang="cs-CZ" sz="2400" b="1" dirty="0"/>
          </a:p>
        </p:txBody>
      </p:sp>
      <p:sp>
        <p:nvSpPr>
          <p:cNvPr id="20" name="Ovál 19"/>
          <p:cNvSpPr/>
          <p:nvPr/>
        </p:nvSpPr>
        <p:spPr>
          <a:xfrm>
            <a:off x="1554235" y="5532039"/>
            <a:ext cx="3005027" cy="633265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1835696" y="5625244"/>
            <a:ext cx="2454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střídavý</a:t>
            </a:r>
            <a:endParaRPr lang="cs-CZ" sz="2400" b="1" dirty="0"/>
          </a:p>
        </p:txBody>
      </p:sp>
      <p:sp>
        <p:nvSpPr>
          <p:cNvPr id="3" name="Ovál 2"/>
          <p:cNvSpPr/>
          <p:nvPr/>
        </p:nvSpPr>
        <p:spPr>
          <a:xfrm>
            <a:off x="5796136" y="1134418"/>
            <a:ext cx="2736304" cy="708419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997110" y="1257794"/>
            <a:ext cx="23582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Hodina duchů</a:t>
            </a:r>
            <a:endParaRPr lang="cs-CZ" sz="2400" b="1" dirty="0"/>
          </a:p>
        </p:txBody>
      </p:sp>
      <p:sp>
        <p:nvSpPr>
          <p:cNvPr id="22" name="Ovál 21"/>
          <p:cNvSpPr/>
          <p:nvPr/>
        </p:nvSpPr>
        <p:spPr>
          <a:xfrm>
            <a:off x="4290662" y="2425797"/>
            <a:ext cx="3161658" cy="576064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4534895" y="2482996"/>
            <a:ext cx="26169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l</a:t>
            </a:r>
            <a:r>
              <a:rPr lang="cs-CZ" sz="2400" b="1" dirty="0" smtClean="0"/>
              <a:t>áska a štěstí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28389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5" grpId="0" build="p"/>
      <p:bldP spid="7" grpId="0"/>
      <p:bldP spid="11" grpId="0"/>
      <p:bldP spid="15" grpId="0"/>
      <p:bldP spid="17" grpId="0"/>
      <p:bldP spid="19" grpId="0"/>
      <p:bldP spid="21" grpId="0"/>
      <p:bldP spid="4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Rozbor básně: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3250704" cy="4785395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je to zaříkadlo?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Najděte k tomuto slovu synonymum.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Ke komu se mluvčí básně v textu obrací? O co žádá?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Proč se v závěru básně se mluvčí dalších přání zříká?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se obecně říká těmto slovům: kamínek, kousíček, špetička, …?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3995936" y="1268760"/>
            <a:ext cx="4690864" cy="4857403"/>
          </a:xfrm>
        </p:spPr>
        <p:txBody>
          <a:bodyPr>
            <a:normAutofit fontScale="92500" lnSpcReduction="20000"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Slovní průpovědi založené na víře v kouzelnou moc slova. Naši předkové se jimi snažili ovlivnit okolní svět, vymoci si dobrou úrodu, zahnat zlou nemoc, přičarovat si lásku, majetek, …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Zaklínadlo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Ke kamínku, prosí o kousíček štěstí, špetičku naděje,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Splnila se mu předchozí přání.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zdrobněliny</a:t>
            </a:r>
          </a:p>
          <a:p>
            <a:pPr marL="514350" indent="-514350" algn="just">
              <a:buFont typeface="+mj-lt"/>
              <a:buAutoNum type="arabicPeriod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245649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/>
              <a:t>http://www.janburian.cz/</a:t>
            </a:r>
          </a:p>
          <a:p>
            <a:pPr marL="0" indent="0">
              <a:buNone/>
            </a:pPr>
            <a:r>
              <a:rPr lang="cs-CZ" dirty="0" smtClean="0"/>
              <a:t>http</a:t>
            </a:r>
            <a:r>
              <a:rPr lang="cs-CZ" dirty="0"/>
              <a:t>://</a:t>
            </a:r>
            <a:r>
              <a:rPr lang="cs-CZ" dirty="0" smtClean="0"/>
              <a:t>www.youtube.com/watch?v=dN5T4isuV_I</a:t>
            </a:r>
          </a:p>
          <a:p>
            <a:pPr marL="0" indent="0">
              <a:buNone/>
            </a:pPr>
            <a:r>
              <a:rPr lang="cs-CZ" dirty="0"/>
              <a:t>http://www.osamelipisnickari.cz/clanky/galerie-osamelych-pisnickaru-/</a:t>
            </a:r>
            <a:r>
              <a:rPr lang="cs-CZ" dirty="0" smtClean="0"/>
              <a:t>jan-burian.html</a:t>
            </a:r>
          </a:p>
          <a:p>
            <a:pPr marL="0" indent="0">
              <a:buNone/>
            </a:pPr>
            <a:r>
              <a:rPr lang="cs-CZ" dirty="0" smtClean="0"/>
              <a:t>/</a:t>
            </a:r>
            <a:r>
              <a:rPr lang="cs-CZ" dirty="0" err="1" smtClean="0"/>
              <a:t>ln_kultura.asp?c</a:t>
            </a:r>
            <a:r>
              <a:rPr lang="cs-CZ" dirty="0" smtClean="0"/>
              <a:t>=A070917_100717_ln_kultura_glu</a:t>
            </a:r>
          </a:p>
          <a:p>
            <a:pPr marL="0" indent="0">
              <a:buNone/>
            </a:pPr>
            <a:r>
              <a:rPr lang="cs-CZ" dirty="0"/>
              <a:t>http://www.ceskatelevize.cz/ct24/kultura/113895-vecirek-slepil-rozpadle-dvojice</a:t>
            </a:r>
            <a:r>
              <a:rPr lang="cs-CZ" dirty="0" smtClean="0"/>
              <a:t>/</a:t>
            </a:r>
          </a:p>
          <a:p>
            <a:pPr marL="0" indent="0">
              <a:buNone/>
            </a:pPr>
            <a:r>
              <a:rPr lang="cs-CZ" dirty="0"/>
              <a:t>SOUKAL, J. </a:t>
            </a:r>
            <a:r>
              <a:rPr lang="cs-CZ" i="1" dirty="0"/>
              <a:t>Čítanka </a:t>
            </a:r>
            <a:r>
              <a:rPr lang="cs-CZ" i="1" dirty="0" smtClean="0"/>
              <a:t>9 </a:t>
            </a:r>
            <a:r>
              <a:rPr lang="cs-CZ" i="1" dirty="0"/>
              <a:t>(literární výchova pro 6. ročník      základní školy a pro odpovídající ročník víceletých gymnázií). </a:t>
            </a:r>
            <a:r>
              <a:rPr lang="cs-CZ" dirty="0"/>
              <a:t>Praha: SPN, </a:t>
            </a:r>
            <a:r>
              <a:rPr lang="cs-CZ" dirty="0" smtClean="0"/>
              <a:t>2002.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7574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388</Words>
  <Application>Microsoft Office PowerPoint</Application>
  <PresentationFormat>Předvádění na obrazovce (4:3)</PresentationFormat>
  <Paragraphs>77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Jan Burian (1952)</vt:lpstr>
      <vt:lpstr>Jan Burian (1952)</vt:lpstr>
      <vt:lpstr>Tvorba: (V odkazu najdete píseň Jana Buriana, čí text nazpíval?)</vt:lpstr>
      <vt:lpstr>Báseň Zaříkávadlo:</vt:lpstr>
      <vt:lpstr>Rozbor básně:</vt:lpstr>
      <vt:lpstr>Rozbor básně:</vt:lpstr>
      <vt:lpstr>Použité zdroje: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Jajinka</dc:creator>
  <cp:lastModifiedBy>Jajinka</cp:lastModifiedBy>
  <cp:revision>24</cp:revision>
  <dcterms:created xsi:type="dcterms:W3CDTF">2012-02-04T18:36:12Z</dcterms:created>
  <dcterms:modified xsi:type="dcterms:W3CDTF">2012-04-09T18:25:27Z</dcterms:modified>
</cp:coreProperties>
</file>