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1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6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aseline="0" dirty="0" smtClean="0"/>
            <a:t>VY_32_INOVACE_04_ČESKÝ_JAZYK_A_LITERATURA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Česká próza a poezie 20. století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C107319-4AF7-4504-8253-B56B1221EBCE}" type="presOf" srcId="{B651F6E3-6281-48DB-9319-2AEAFDAE7572}" destId="{6BB5E863-4638-4E1D-BFDE-399D028AC4ED}" srcOrd="1" destOrd="0" presId="urn:microsoft.com/office/officeart/2005/8/layout/target3"/>
    <dgm:cxn modelId="{FBD6EC92-AE63-46A0-A4F6-7EDF25670EEA}" type="presOf" srcId="{757F3AB3-0718-4624-B441-E567A8F0AB56}" destId="{333A1088-737F-45CB-B68E-254E46348037}" srcOrd="0" destOrd="0" presId="urn:microsoft.com/office/officeart/2005/8/layout/target3"/>
    <dgm:cxn modelId="{A770ACF0-7F95-44F5-BFA9-D12E1AB83D1A}" type="presOf" srcId="{D8197B8C-B260-4A16-BDF4-0947B075E274}" destId="{5A5FFA88-C948-4069-8E93-59FA12366E83}" srcOrd="1" destOrd="0" presId="urn:microsoft.com/office/officeart/2005/8/layout/target3"/>
    <dgm:cxn modelId="{6656E4FF-C055-43FB-A223-04166F768227}" type="presOf" srcId="{B651F6E3-6281-48DB-9319-2AEAFDAE7572}" destId="{619D679B-A015-4ECF-8348-D1034C574F40}" srcOrd="0" destOrd="0" presId="urn:microsoft.com/office/officeart/2005/8/layout/target3"/>
    <dgm:cxn modelId="{C54498AA-085E-40A9-AD6C-617F2C4A1A24}" type="presOf" srcId="{D1B46980-6531-4606-95E6-44980827E919}" destId="{2BE915AB-18AA-4053-B92C-3BFC9ED204BB}" srcOrd="1" destOrd="0" presId="urn:microsoft.com/office/officeart/2005/8/layout/target3"/>
    <dgm:cxn modelId="{BA0F0BD2-8C5B-4A00-97AA-358B2061A2F7}" type="presOf" srcId="{D1B46980-6531-4606-95E6-44980827E919}" destId="{6140AFEC-043D-4C43-A2F9-D0F5331DF3A3}" srcOrd="0" destOrd="0" presId="urn:microsoft.com/office/officeart/2005/8/layout/target3"/>
    <dgm:cxn modelId="{0221C786-FF8E-4FD8-A0F5-752C1A66220F}" type="presOf" srcId="{D8197B8C-B260-4A16-BDF4-0947B075E274}" destId="{25B08C86-7E15-44DC-BE7F-FFB55DD49D12}" srcOrd="0" destOrd="0" presId="urn:microsoft.com/office/officeart/2005/8/layout/target3"/>
    <dgm:cxn modelId="{2D77221D-4368-4FFB-B4E4-D16C144007FA}" type="presOf" srcId="{4C35D32F-0EAB-4CD7-82EE-45574DC2A586}" destId="{890E4F0B-2866-4A3F-A3C7-2A14B1797930}" srcOrd="1" destOrd="0" presId="urn:microsoft.com/office/officeart/2005/8/layout/target3"/>
    <dgm:cxn modelId="{425E2223-119D-4004-A474-CDD6B773E7A1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2994795-E209-4945-A6CF-A49F9080147A}" type="presOf" srcId="{D1D4F407-5343-4D3F-B5B9-D407B03CAEB4}" destId="{D005CE8C-CC26-4C3E-AC11-E15060ECD759}" srcOrd="0" destOrd="0" presId="urn:microsoft.com/office/officeart/2005/8/layout/target3"/>
    <dgm:cxn modelId="{00F55C3B-790E-43C2-AC04-F60DE9EA4E44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B80ABA6-97B2-4A3B-986C-18551F1F4525}" type="presParOf" srcId="{333A1088-737F-45CB-B68E-254E46348037}" destId="{F5ABB229-8D3B-4694-996A-96F23CF14429}" srcOrd="0" destOrd="0" presId="urn:microsoft.com/office/officeart/2005/8/layout/target3"/>
    <dgm:cxn modelId="{F9ABFBA2-BB44-42C1-BE80-74505B80CE23}" type="presParOf" srcId="{333A1088-737F-45CB-B68E-254E46348037}" destId="{F41139FD-01EE-4571-8B17-4FB00FC51163}" srcOrd="1" destOrd="0" presId="urn:microsoft.com/office/officeart/2005/8/layout/target3"/>
    <dgm:cxn modelId="{70B34F32-7CF4-4401-9527-E22E633270CD}" type="presParOf" srcId="{333A1088-737F-45CB-B68E-254E46348037}" destId="{D005CE8C-CC26-4C3E-AC11-E15060ECD759}" srcOrd="2" destOrd="0" presId="urn:microsoft.com/office/officeart/2005/8/layout/target3"/>
    <dgm:cxn modelId="{D2117B16-4A7D-4BF1-B607-96F69CCAF3BF}" type="presParOf" srcId="{333A1088-737F-45CB-B68E-254E46348037}" destId="{2C702D82-9B77-49B7-9568-BB8EB47C3372}" srcOrd="3" destOrd="0" presId="urn:microsoft.com/office/officeart/2005/8/layout/target3"/>
    <dgm:cxn modelId="{DA279A3F-43AC-49AF-9B66-A3BF7FF35536}" type="presParOf" srcId="{333A1088-737F-45CB-B68E-254E46348037}" destId="{A52A0455-90FF-4808-ABD0-F02540D31D5A}" srcOrd="4" destOrd="0" presId="urn:microsoft.com/office/officeart/2005/8/layout/target3"/>
    <dgm:cxn modelId="{28633A2D-5AD2-402A-B62B-142C84C57DCD}" type="presParOf" srcId="{333A1088-737F-45CB-B68E-254E46348037}" destId="{6140AFEC-043D-4C43-A2F9-D0F5331DF3A3}" srcOrd="5" destOrd="0" presId="urn:microsoft.com/office/officeart/2005/8/layout/target3"/>
    <dgm:cxn modelId="{7A5371A7-CF0C-42BE-9E07-7CB771551005}" type="presParOf" srcId="{333A1088-737F-45CB-B68E-254E46348037}" destId="{9358AC05-5D7D-4327-9F80-1AD486AEA664}" srcOrd="6" destOrd="0" presId="urn:microsoft.com/office/officeart/2005/8/layout/target3"/>
    <dgm:cxn modelId="{6E054E57-7EA9-407D-8815-93DB4EB82E41}" type="presParOf" srcId="{333A1088-737F-45CB-B68E-254E46348037}" destId="{313FC574-E1CD-4FB4-B054-0B805CE0447D}" srcOrd="7" destOrd="0" presId="urn:microsoft.com/office/officeart/2005/8/layout/target3"/>
    <dgm:cxn modelId="{C342D140-961D-4DDB-B2B6-1D5F6A584431}" type="presParOf" srcId="{333A1088-737F-45CB-B68E-254E46348037}" destId="{619D679B-A015-4ECF-8348-D1034C574F40}" srcOrd="8" destOrd="0" presId="urn:microsoft.com/office/officeart/2005/8/layout/target3"/>
    <dgm:cxn modelId="{7E434DBC-7F64-493F-A9FF-314565A41EB0}" type="presParOf" srcId="{333A1088-737F-45CB-B68E-254E46348037}" destId="{322283A8-4A27-4CDA-BAE3-F381106A9174}" srcOrd="9" destOrd="0" presId="urn:microsoft.com/office/officeart/2005/8/layout/target3"/>
    <dgm:cxn modelId="{BAF78187-70C7-47CA-B5CF-CF7B3A45CA31}" type="presParOf" srcId="{333A1088-737F-45CB-B68E-254E46348037}" destId="{FFC9F71D-1B4F-4AD9-A4A6-86ADEFC8AF5C}" srcOrd="10" destOrd="0" presId="urn:microsoft.com/office/officeart/2005/8/layout/target3"/>
    <dgm:cxn modelId="{FE303D39-428D-4174-9525-88DD72D9C4E8}" type="presParOf" srcId="{333A1088-737F-45CB-B68E-254E46348037}" destId="{25B08C86-7E15-44DC-BE7F-FFB55DD49D12}" srcOrd="11" destOrd="0" presId="urn:microsoft.com/office/officeart/2005/8/layout/target3"/>
    <dgm:cxn modelId="{4A071318-7C74-43A8-869A-1CDF2D4C27F0}" type="presParOf" srcId="{333A1088-737F-45CB-B68E-254E46348037}" destId="{76644BE8-9D7C-4C09-B250-3D10AF48CBB7}" srcOrd="12" destOrd="0" presId="urn:microsoft.com/office/officeart/2005/8/layout/target3"/>
    <dgm:cxn modelId="{E2803DC7-7815-4F3D-9F24-357B1A8387BB}" type="presParOf" srcId="{333A1088-737F-45CB-B68E-254E46348037}" destId="{EE85B701-7295-41C0-BA7A-34D3756A2AE6}" srcOrd="13" destOrd="0" presId="urn:microsoft.com/office/officeart/2005/8/layout/target3"/>
    <dgm:cxn modelId="{CD6F5466-9AEF-4A64-B314-D216303F8665}" type="presParOf" srcId="{333A1088-737F-45CB-B68E-254E46348037}" destId="{8BEBB6EC-1DAA-4CAC-8A25-BC0FCBD5DBD5}" srcOrd="14" destOrd="0" presId="urn:microsoft.com/office/officeart/2005/8/layout/target3"/>
    <dgm:cxn modelId="{A3B8DA95-1947-48D0-9CC3-6996163C7157}" type="presParOf" srcId="{333A1088-737F-45CB-B68E-254E46348037}" destId="{AED2198E-93D5-4001-81B4-73124B309672}" srcOrd="15" destOrd="0" presId="urn:microsoft.com/office/officeart/2005/8/layout/target3"/>
    <dgm:cxn modelId="{BA3A2767-3B97-4B0B-9A92-32F30212D723}" type="presParOf" srcId="{333A1088-737F-45CB-B68E-254E46348037}" destId="{2BE915AB-18AA-4053-B92C-3BFC9ED204BB}" srcOrd="16" destOrd="0" presId="urn:microsoft.com/office/officeart/2005/8/layout/target3"/>
    <dgm:cxn modelId="{A4F2F879-6686-42AB-9845-ACD9B172CDF9}" type="presParOf" srcId="{333A1088-737F-45CB-B68E-254E46348037}" destId="{6BB5E863-4638-4E1D-BFDE-399D028AC4ED}" srcOrd="17" destOrd="0" presId="urn:microsoft.com/office/officeart/2005/8/layout/target3"/>
    <dgm:cxn modelId="{1873E259-2A04-431E-84EF-7C7F2EEDD802}" type="presParOf" srcId="{333A1088-737F-45CB-B68E-254E46348037}" destId="{5A5FFA88-C948-4069-8E93-59FA12366E83}" srcOrd="18" destOrd="0" presId="urn:microsoft.com/office/officeart/2005/8/layout/target3"/>
    <dgm:cxn modelId="{BADE75BE-D0C1-4A97-85C3-D302CACFB9D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kern="1200" baseline="0" dirty="0" smtClean="0"/>
            <a:t>VY_32_INOVACE_04_ČESKÝ_JAZYK_A_LITERATURA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próza a poezie 20. století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A5F4-FE57-45A7-B819-81153073DAC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A43C5-3E18-4CED-89E6-7E99BC6839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6508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A5F4-FE57-45A7-B819-81153073DAC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A43C5-3E18-4CED-89E6-7E99BC6839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52536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A5F4-FE57-45A7-B819-81153073DAC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A43C5-3E18-4CED-89E6-7E99BC6839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426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A5F4-FE57-45A7-B819-81153073DAC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A43C5-3E18-4CED-89E6-7E99BC6839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8741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A5F4-FE57-45A7-B819-81153073DAC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A43C5-3E18-4CED-89E6-7E99BC6839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6324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A5F4-FE57-45A7-B819-81153073DAC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A43C5-3E18-4CED-89E6-7E99BC6839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65870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A5F4-FE57-45A7-B819-81153073DAC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A43C5-3E18-4CED-89E6-7E99BC6839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0097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A5F4-FE57-45A7-B819-81153073DAC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A43C5-3E18-4CED-89E6-7E99BC6839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806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A5F4-FE57-45A7-B819-81153073DAC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A43C5-3E18-4CED-89E6-7E99BC6839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55427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A5F4-FE57-45A7-B819-81153073DAC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A43C5-3E18-4CED-89E6-7E99BC6839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3060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A5F4-FE57-45A7-B819-81153073DAC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A43C5-3E18-4CED-89E6-7E99BC6839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884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">
              <a:schemeClr val="accent6">
                <a:lumMod val="50000"/>
              </a:schemeClr>
            </a:gs>
            <a:gs pos="16000">
              <a:srgbClr val="E6E6E6"/>
            </a:gs>
            <a:gs pos="31000">
              <a:schemeClr val="accent6">
                <a:lumMod val="20000"/>
                <a:lumOff val="80000"/>
              </a:schemeClr>
            </a:gs>
            <a:gs pos="56000">
              <a:schemeClr val="bg1">
                <a:lumMod val="95000"/>
              </a:schemeClr>
            </a:gs>
            <a:gs pos="80000">
              <a:schemeClr val="accent6">
                <a:lumMod val="40000"/>
                <a:lumOff val="60000"/>
              </a:schemeClr>
            </a:gs>
            <a:gs pos="100000">
              <a:schemeClr val="accent6">
                <a:lumMod val="50000"/>
              </a:schemeClr>
            </a:gs>
          </a:gsLst>
          <a:path path="rect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62A5F4-FE57-45A7-B819-81153073DAC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1A43C5-3E18-4CED-89E6-7E99BC6839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8471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decek.cz/" TargetMode="External"/><Relationship Id="rId2" Type="http://schemas.openxmlformats.org/officeDocument/2006/relationships/hyperlink" Target="http://cs.wikipedia.org/wiki/PEN_klub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6918853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61594" y="4221088"/>
            <a:ext cx="5779164" cy="178558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>
                <a:solidFill>
                  <a:schemeClr val="tx1"/>
                </a:solidFill>
              </a:rPr>
              <a:t>Jiří Dědeček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1200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5694534"/>
              </p:ext>
            </p:extLst>
          </p:nvPr>
        </p:nvGraphicFramePr>
        <p:xfrm>
          <a:off x="1547813" y="1412875"/>
          <a:ext cx="6096000" cy="248033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únor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budou seznámeni </a:t>
                      </a:r>
                      <a:b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</a:b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 životem a tvorbou soudobého českého písničkáře. Napíší si zápis do sešitu a rozeberou jeden z jeho textů.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09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BEAC7"/>
              </a:gs>
              <a:gs pos="17999">
                <a:srgbClr val="FEE7F2"/>
              </a:gs>
              <a:gs pos="73000">
                <a:srgbClr val="FAC77D"/>
              </a:gs>
              <a:gs pos="89000">
                <a:schemeClr val="accent6">
                  <a:lumMod val="75000"/>
                </a:schemeClr>
              </a:gs>
              <a:gs pos="95000">
                <a:srgbClr val="FBD49C"/>
              </a:gs>
              <a:gs pos="100000">
                <a:srgbClr val="FEE7F2"/>
              </a:gs>
            </a:gsLst>
            <a:lin ang="5400000" scaled="0"/>
          </a:gradFill>
          <a:ln w="28575">
            <a:solidFill>
              <a:schemeClr val="accent6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/>
          <a:lstStyle/>
          <a:p>
            <a:r>
              <a:rPr lang="cs-CZ" dirty="0" smtClean="0"/>
              <a:t>Jiří Dědeček (1952)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492896"/>
            <a:ext cx="3676427" cy="2762572"/>
          </a:xfrm>
          <a:scene3d>
            <a:camera prst="perspectiveContrastingRightFacing"/>
            <a:lightRig rig="threePt" dir="t"/>
          </a:scene3d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492896"/>
            <a:ext cx="3872682" cy="2703864"/>
          </a:xfrm>
          <a:scene3d>
            <a:camera prst="perspectiveHeroicExtremeLeftFacing"/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1215889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Jiří Dědeček (1953)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 algn="just">
              <a:buNone/>
            </a:pPr>
            <a:r>
              <a:rPr lang="cs-CZ" dirty="0" smtClean="0"/>
              <a:t>Je </a:t>
            </a:r>
            <a:r>
              <a:rPr lang="cs-CZ" dirty="0"/>
              <a:t>český písničkář, básník, textař, překladatel, spisovatel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autor </a:t>
            </a:r>
            <a:r>
              <a:rPr lang="cs-CZ" dirty="0"/>
              <a:t>rozhlasových a televizních pořadů. </a:t>
            </a:r>
            <a:r>
              <a:rPr lang="cs-CZ" dirty="0" smtClean="0"/>
              <a:t>12 let tvořil </a:t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vystupoval ve dvojici s Janem Burianem</a:t>
            </a:r>
            <a:r>
              <a:rPr lang="cs-CZ" dirty="0" smtClean="0"/>
              <a:t>.</a:t>
            </a:r>
          </a:p>
          <a:p>
            <a:pPr marL="0" indent="0" algn="just">
              <a:buNone/>
            </a:pPr>
            <a:r>
              <a:rPr lang="cs-CZ" dirty="0" smtClean="0"/>
              <a:t>Vystudoval FF UK (knihovnictví) a FAMU (</a:t>
            </a:r>
            <a:r>
              <a:rPr lang="cs-CZ" dirty="0"/>
              <a:t>scenáristiku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dramaturgii). </a:t>
            </a: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Vyučuje </a:t>
            </a:r>
            <a:r>
              <a:rPr lang="cs-CZ" dirty="0"/>
              <a:t>tvůrčí psaní na Literární akademii Josefa Škvoreckého.</a:t>
            </a:r>
          </a:p>
          <a:p>
            <a:pPr marL="0" indent="0" algn="just">
              <a:buNone/>
            </a:pPr>
            <a:r>
              <a:rPr lang="cs-CZ" dirty="0" smtClean="0"/>
              <a:t>Byl </a:t>
            </a:r>
            <a:r>
              <a:rPr lang="cs-CZ" dirty="0"/>
              <a:t>zvolen předsedou Českého centra Mezinárodního </a:t>
            </a:r>
            <a:r>
              <a:rPr lang="cs-CZ" dirty="0">
                <a:hlinkClick r:id="rId2" tooltip="PEN klub"/>
              </a:rPr>
              <a:t>PEN klubu</a:t>
            </a:r>
            <a:r>
              <a:rPr lang="cs-CZ" dirty="0"/>
              <a:t>, druhé funkční mu začalo roku 2009</a:t>
            </a:r>
            <a:r>
              <a:rPr lang="cs-CZ" dirty="0" smtClean="0"/>
              <a:t>.</a:t>
            </a:r>
          </a:p>
          <a:p>
            <a:pPr marL="0" indent="0" algn="just">
              <a:buNone/>
            </a:pPr>
            <a:r>
              <a:rPr lang="cs-CZ" i="1" dirty="0" smtClean="0"/>
              <a:t>Vše o Jiřím Dědečkovi si můžete přečíst na </a:t>
            </a:r>
            <a:r>
              <a:rPr lang="cs-CZ" dirty="0">
                <a:hlinkClick r:id="rId3"/>
              </a:rPr>
              <a:t>www.dedecek.cz</a:t>
            </a:r>
            <a:endParaRPr lang="cs-CZ" dirty="0"/>
          </a:p>
          <a:p>
            <a:pPr marL="0" indent="0" algn="just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040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Písňové texty:	Reprezentant lůzy</a:t>
            </a:r>
          </a:p>
          <a:p>
            <a:pPr marL="0" indent="0">
              <a:buNone/>
            </a:pPr>
            <a:r>
              <a:rPr lang="cs-CZ" dirty="0" smtClean="0"/>
              <a:t>Román:		Snídaně se psem (2008)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7245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Báseň Nerostou houby: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Nerostou </a:t>
            </a:r>
            <a:r>
              <a:rPr lang="cs-CZ" dirty="0"/>
              <a:t>houby, je kyselá </a:t>
            </a:r>
            <a:r>
              <a:rPr lang="cs-CZ" dirty="0" smtClean="0"/>
              <a:t>půda,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všude je pusto, jen tu a tam zrůda.</a:t>
            </a:r>
            <a:br>
              <a:rPr lang="cs-CZ" dirty="0"/>
            </a:br>
            <a:r>
              <a:rPr lang="cs-CZ" dirty="0"/>
              <a:t>Jak něco vyraší, hned se to zmrší,</a:t>
            </a:r>
            <a:br>
              <a:rPr lang="cs-CZ" dirty="0"/>
            </a:br>
            <a:r>
              <a:rPr lang="cs-CZ" dirty="0"/>
              <a:t>v rádiu říkali, že málo prší. 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Dva roky pršelo, i šutry změkly,</a:t>
            </a:r>
            <a:br>
              <a:rPr lang="cs-CZ" dirty="0"/>
            </a:br>
            <a:r>
              <a:rPr lang="cs-CZ" dirty="0"/>
              <a:t>houby však nerostou a srny se vztekly.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Nerostou houby, je kyselá půda,</a:t>
            </a:r>
            <a:br>
              <a:rPr lang="cs-CZ" dirty="0"/>
            </a:br>
            <a:r>
              <a:rPr lang="cs-CZ" dirty="0"/>
              <a:t>všude je pusto, jen tu a tam zrůda.</a:t>
            </a:r>
            <a:br>
              <a:rPr lang="cs-CZ" dirty="0"/>
            </a:br>
            <a:r>
              <a:rPr lang="cs-CZ" dirty="0"/>
              <a:t>Nerostou houby, je kyselá země</a:t>
            </a:r>
            <a:br>
              <a:rPr lang="cs-CZ" dirty="0"/>
            </a:br>
            <a:r>
              <a:rPr lang="cs-CZ" dirty="0"/>
              <a:t>zkysly i myšlenky hluboko ve mně.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600200"/>
            <a:ext cx="4258816" cy="45259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Stavím se lhostejně k </a:t>
            </a:r>
            <a:r>
              <a:rPr lang="cs-CZ" dirty="0" err="1"/>
              <a:t>lidskýmu</a:t>
            </a:r>
            <a:r>
              <a:rPr lang="cs-CZ" dirty="0"/>
              <a:t> snažení</a:t>
            </a:r>
            <a:br>
              <a:rPr lang="cs-CZ" dirty="0"/>
            </a:br>
            <a:r>
              <a:rPr lang="cs-CZ" dirty="0"/>
              <a:t>vyhlásit přírodě chemický tažení.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Courám se po lese předlouhý hodiny,</a:t>
            </a:r>
            <a:br>
              <a:rPr lang="cs-CZ" dirty="0"/>
            </a:br>
            <a:r>
              <a:rPr lang="cs-CZ" dirty="0"/>
              <a:t>pod paží košíček na lesní zplodiny.</a:t>
            </a:r>
            <a:br>
              <a:rPr lang="cs-CZ" dirty="0"/>
            </a:br>
            <a:r>
              <a:rPr lang="cs-CZ" dirty="0"/>
              <a:t>Nemocný zvířectvo odháním tyčí,</a:t>
            </a:r>
            <a:br>
              <a:rPr lang="cs-CZ" dirty="0"/>
            </a:br>
            <a:r>
              <a:rPr lang="cs-CZ" dirty="0"/>
              <a:t>poněvadž nesnáším, když se tu </a:t>
            </a:r>
            <a:r>
              <a:rPr lang="cs-CZ" dirty="0" err="1"/>
              <a:t>kříčí</a:t>
            </a:r>
            <a:r>
              <a:rPr lang="cs-CZ" dirty="0"/>
              <a:t>. 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A tak jen šeptám ty zatrpklý slova:</a:t>
            </a:r>
            <a:br>
              <a:rPr lang="cs-CZ" dirty="0"/>
            </a:br>
            <a:r>
              <a:rPr lang="cs-CZ" dirty="0"/>
              <a:t>všichni zpět na stromy, začneme znova </a:t>
            </a:r>
          </a:p>
        </p:txBody>
      </p:sp>
    </p:spTree>
    <p:extLst>
      <p:ext uri="{BB962C8B-B14F-4D97-AF65-F5344CB8AC3E}">
        <p14:creationId xmlns:p14="http://schemas.microsoft.com/office/powerpoint/2010/main" val="1773273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Rozbor básně: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fontScale="70000" lnSpcReduction="20000"/>
          </a:bodyPr>
          <a:lstStyle/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/>
              <a:t>Báseň (název) </a:t>
            </a:r>
            <a:r>
              <a:rPr lang="cs-CZ" dirty="0" smtClean="0"/>
              <a:t>			 </a:t>
            </a:r>
            <a:r>
              <a:rPr lang="cs-CZ" dirty="0"/>
              <a:t> </a:t>
            </a:r>
            <a:r>
              <a:rPr lang="cs-CZ" dirty="0" smtClean="0"/>
              <a:t>     je </a:t>
            </a:r>
            <a:r>
              <a:rPr lang="cs-CZ" dirty="0"/>
              <a:t>ze sbírky  </a:t>
            </a:r>
            <a:r>
              <a:rPr lang="cs-CZ" dirty="0" smtClean="0"/>
              <a:t>                                  autora 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Báseň </a:t>
            </a:r>
            <a:r>
              <a:rPr lang="cs-CZ" dirty="0"/>
              <a:t>je:	</a:t>
            </a:r>
            <a:r>
              <a:rPr lang="cs-CZ" b="1" dirty="0"/>
              <a:t>epická</a:t>
            </a:r>
            <a:r>
              <a:rPr lang="cs-CZ" dirty="0"/>
              <a:t> 		</a:t>
            </a:r>
            <a:r>
              <a:rPr lang="cs-CZ" b="1" dirty="0"/>
              <a:t>lyrická</a:t>
            </a:r>
            <a:r>
              <a:rPr lang="cs-CZ" dirty="0"/>
              <a:t> 	</a:t>
            </a:r>
            <a:r>
              <a:rPr lang="cs-CZ" dirty="0" smtClean="0"/>
              <a:t>	</a:t>
            </a:r>
            <a:r>
              <a:rPr lang="cs-CZ" b="1" dirty="0" smtClean="0"/>
              <a:t>lyrickoepická</a:t>
            </a:r>
            <a:r>
              <a:rPr lang="cs-CZ" dirty="0" smtClean="0"/>
              <a:t> </a:t>
            </a:r>
            <a:endParaRPr lang="cs-CZ" dirty="0"/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K</a:t>
            </a:r>
            <a:r>
              <a:rPr lang="cs-CZ" dirty="0"/>
              <a:t> hlavním motivům básně patří </a:t>
            </a:r>
            <a:endParaRPr lang="cs-CZ" dirty="0" smtClean="0"/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Báseň </a:t>
            </a:r>
            <a:r>
              <a:rPr lang="cs-CZ" dirty="0"/>
              <a:t>(patří – nepatří) k nonsensové poezii.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/>
              <a:t>Báseň (je – není) rozdělena na sloky, všechny sloky (mají – nemají) stejný počet veršů.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/>
              <a:t>Báseň má celkem </a:t>
            </a:r>
            <a:r>
              <a:rPr lang="cs-CZ" dirty="0" smtClean="0"/>
              <a:t>	veršů</a:t>
            </a:r>
            <a:r>
              <a:rPr lang="cs-CZ" dirty="0"/>
              <a:t>, které jsou rozděleny do </a:t>
            </a:r>
            <a:r>
              <a:rPr lang="cs-CZ" dirty="0" smtClean="0"/>
              <a:t>		slok</a:t>
            </a:r>
            <a:r>
              <a:rPr lang="cs-CZ" dirty="0"/>
              <a:t>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/>
              <a:t>Báseň (má – nemá) výrazný </a:t>
            </a:r>
            <a:r>
              <a:rPr lang="cs-CZ" dirty="0" smtClean="0"/>
              <a:t>rytmus.</a:t>
            </a:r>
            <a:endParaRPr lang="cs-CZ" dirty="0"/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/>
              <a:t>V básni (jsou – nejsou) rýmy. Např. </a:t>
            </a:r>
            <a:endParaRPr lang="cs-CZ" dirty="0" smtClean="0"/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Rým je	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2123728" y="1124744"/>
            <a:ext cx="2435534" cy="504056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1115918"/>
            <a:ext cx="24355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Nerostou houby</a:t>
            </a:r>
            <a:endParaRPr lang="cs-CZ" sz="2400" b="1" dirty="0"/>
          </a:p>
        </p:txBody>
      </p:sp>
      <p:sp>
        <p:nvSpPr>
          <p:cNvPr id="10" name="Ovál 9"/>
          <p:cNvSpPr/>
          <p:nvPr/>
        </p:nvSpPr>
        <p:spPr>
          <a:xfrm>
            <a:off x="1403648" y="1628800"/>
            <a:ext cx="2304256" cy="504056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554234" y="1612005"/>
            <a:ext cx="21536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Jiřího Dědečka</a:t>
            </a:r>
            <a:endParaRPr lang="cs-CZ" sz="2400" b="1" dirty="0"/>
          </a:p>
        </p:txBody>
      </p:sp>
      <p:sp>
        <p:nvSpPr>
          <p:cNvPr id="14" name="Ovál 13"/>
          <p:cNvSpPr/>
          <p:nvPr/>
        </p:nvSpPr>
        <p:spPr>
          <a:xfrm>
            <a:off x="2555776" y="4221088"/>
            <a:ext cx="684076" cy="504056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2627784" y="4221088"/>
            <a:ext cx="6120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18</a:t>
            </a:r>
            <a:endParaRPr lang="cs-CZ" b="1" dirty="0"/>
          </a:p>
        </p:txBody>
      </p:sp>
      <p:sp>
        <p:nvSpPr>
          <p:cNvPr id="16" name="Ovál 15"/>
          <p:cNvSpPr/>
          <p:nvPr/>
        </p:nvSpPr>
        <p:spPr>
          <a:xfrm>
            <a:off x="6768244" y="4253157"/>
            <a:ext cx="936104" cy="504056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6948264" y="4253157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6</a:t>
            </a:r>
          </a:p>
        </p:txBody>
      </p:sp>
      <p:sp>
        <p:nvSpPr>
          <p:cNvPr id="18" name="Ovál 17"/>
          <p:cNvSpPr/>
          <p:nvPr/>
        </p:nvSpPr>
        <p:spPr>
          <a:xfrm>
            <a:off x="4644008" y="4977172"/>
            <a:ext cx="3060340" cy="648072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559262" y="5070374"/>
            <a:ext cx="28150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p</a:t>
            </a:r>
            <a:r>
              <a:rPr lang="cs-CZ" sz="2400" b="1" dirty="0" smtClean="0"/>
              <a:t>ůda - zrůda</a:t>
            </a:r>
            <a:endParaRPr lang="cs-CZ" sz="2400" b="1" dirty="0"/>
          </a:p>
        </p:txBody>
      </p:sp>
      <p:sp>
        <p:nvSpPr>
          <p:cNvPr id="20" name="Ovál 19"/>
          <p:cNvSpPr/>
          <p:nvPr/>
        </p:nvSpPr>
        <p:spPr>
          <a:xfrm>
            <a:off x="1554235" y="5532039"/>
            <a:ext cx="3005027" cy="63326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1835696" y="5625244"/>
            <a:ext cx="24549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sdružený</a:t>
            </a:r>
            <a:endParaRPr lang="cs-CZ" sz="2400" b="1" dirty="0"/>
          </a:p>
        </p:txBody>
      </p:sp>
      <p:sp>
        <p:nvSpPr>
          <p:cNvPr id="3" name="Ovál 2"/>
          <p:cNvSpPr/>
          <p:nvPr/>
        </p:nvSpPr>
        <p:spPr>
          <a:xfrm>
            <a:off x="5966765" y="1124744"/>
            <a:ext cx="2709691" cy="718093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66765" y="1252957"/>
            <a:ext cx="27096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Reprezentanti lůzy</a:t>
            </a:r>
            <a:endParaRPr lang="cs-CZ" sz="2400" b="1" dirty="0"/>
          </a:p>
        </p:txBody>
      </p:sp>
      <p:sp>
        <p:nvSpPr>
          <p:cNvPr id="22" name="Ovál 21"/>
          <p:cNvSpPr/>
          <p:nvPr/>
        </p:nvSpPr>
        <p:spPr>
          <a:xfrm>
            <a:off x="4290662" y="2420888"/>
            <a:ext cx="3593706" cy="64807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644008" y="2492896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o</a:t>
            </a:r>
            <a:r>
              <a:rPr lang="cs-CZ" sz="2400" b="1" dirty="0" smtClean="0"/>
              <a:t>chrana přírody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283895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5" grpId="0" build="p"/>
      <p:bldP spid="7" grpId="0"/>
      <p:bldP spid="11" grpId="0"/>
      <p:bldP spid="15" grpId="0"/>
      <p:bldP spid="17" grpId="0"/>
      <p:bldP spid="19" grpId="0"/>
      <p:bldP spid="21" grpId="0"/>
      <p:bldP spid="4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pisecky.denik.cz/kultura_region/pi-20120209-kampa.html</a:t>
            </a:r>
          </a:p>
          <a:p>
            <a:pPr marL="0" indent="0">
              <a:buNone/>
            </a:pPr>
            <a:r>
              <a:rPr lang="cs-CZ" dirty="0"/>
              <a:t>http://www.ceskatelevize.cz/ct24/kultura/113895-vecirek-slepil-rozpadle-dvojice</a:t>
            </a:r>
            <a:r>
              <a:rPr lang="cs-CZ" dirty="0" smtClean="0"/>
              <a:t>/</a:t>
            </a:r>
          </a:p>
          <a:p>
            <a:pPr marL="0" indent="0">
              <a:buNone/>
            </a:pPr>
            <a:r>
              <a:rPr lang="cs-CZ" dirty="0"/>
              <a:t>http://www.dedecek.cz</a:t>
            </a:r>
            <a:r>
              <a:rPr lang="cs-CZ" dirty="0" smtClean="0"/>
              <a:t>/</a:t>
            </a:r>
          </a:p>
          <a:p>
            <a:pPr marL="0" indent="0">
              <a:buNone/>
            </a:pPr>
            <a:r>
              <a:rPr lang="cs-CZ" dirty="0"/>
              <a:t>http://</a:t>
            </a:r>
            <a:r>
              <a:rPr lang="cs-CZ" dirty="0" smtClean="0"/>
              <a:t>cs.wikipedia.org/wiki/PEN_klub</a:t>
            </a:r>
          </a:p>
          <a:p>
            <a:pPr marL="0" indent="0">
              <a:buNone/>
            </a:pPr>
            <a:r>
              <a:rPr lang="cs-CZ" dirty="0"/>
              <a:t>SOUKAL, J. </a:t>
            </a:r>
            <a:r>
              <a:rPr lang="cs-CZ" i="1" dirty="0"/>
              <a:t>Čítanka 9 (literární výchova pro 6. ročník      základní školy a pro odpovídající ročník víceletých gymnázií). </a:t>
            </a:r>
            <a:r>
              <a:rPr lang="cs-CZ" dirty="0"/>
              <a:t>Praha: SPN, 2002.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7574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154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Jiří Dědeček (1952)</vt:lpstr>
      <vt:lpstr>Jiří Dědeček (1953)</vt:lpstr>
      <vt:lpstr>Tvorba:</vt:lpstr>
      <vt:lpstr>Báseň Nerostou houby:</vt:lpstr>
      <vt:lpstr>Rozbor básně:</vt:lpstr>
      <vt:lpstr>Použité 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Jajinka</dc:creator>
  <cp:lastModifiedBy>Jajinka</cp:lastModifiedBy>
  <cp:revision>24</cp:revision>
  <dcterms:created xsi:type="dcterms:W3CDTF">2012-02-04T18:36:12Z</dcterms:created>
  <dcterms:modified xsi:type="dcterms:W3CDTF">2012-04-09T18:27:24Z</dcterms:modified>
</cp:coreProperties>
</file>