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65" r:id="rId2"/>
    <p:sldId id="266" r:id="rId3"/>
    <p:sldId id="256" r:id="rId4"/>
    <p:sldId id="259" r:id="rId5"/>
    <p:sldId id="258" r:id="rId6"/>
    <p:sldId id="260" r:id="rId7"/>
    <p:sldId id="261" r:id="rId8"/>
    <p:sldId id="262" r:id="rId9"/>
    <p:sldId id="263" r:id="rId10"/>
    <p:sldId id="264" r:id="rId11"/>
    <p:sldId id="25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6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ln>
          <a:solidFill>
            <a:schemeClr val="accent6">
              <a:lumMod val="60000"/>
              <a:lumOff val="40000"/>
            </a:schemeClr>
          </a:solidFill>
        </a:ln>
      </dgm:spPr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</a:t>
          </a:r>
          <a:r>
            <a:rPr lang="cs-CZ" sz="1600" baseline="0" dirty="0" smtClean="0"/>
            <a:t>VY_32_INOVACE_05_ČESKÝ_JAZYK_A_LITERATURA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ln>
          <a:solidFill>
            <a:schemeClr val="accent6">
              <a:lumMod val="60000"/>
              <a:lumOff val="40000"/>
            </a:schemeClr>
          </a:solidFill>
        </a:ln>
      </dgm:spPr>
      <dgm:t>
        <a:bodyPr/>
        <a:lstStyle/>
        <a:p>
          <a:pPr algn="l" rtl="0"/>
          <a:r>
            <a:rPr lang="cs-CZ" sz="2000" dirty="0" smtClean="0"/>
            <a:t>NÁZEV ŠKOLY: ZŠ a MŠ Osoblaha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ln>
          <a:solidFill>
            <a:schemeClr val="accent6">
              <a:lumMod val="60000"/>
              <a:lumOff val="40000"/>
            </a:schemeClr>
          </a:solidFill>
        </a:ln>
      </dgm:spPr>
      <dgm:t>
        <a:bodyPr/>
        <a:lstStyle/>
        <a:p>
          <a:pPr algn="l" rtl="0"/>
          <a:r>
            <a:rPr lang="cs-CZ" sz="2000" dirty="0" smtClean="0"/>
            <a:t>AUTOR: Mgr. Jana </a:t>
          </a:r>
          <a:r>
            <a:rPr lang="cs-CZ" sz="2000" dirty="0" err="1" smtClean="0"/>
            <a:t>Kolbeová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ln>
          <a:solidFill>
            <a:schemeClr val="accent6">
              <a:lumMod val="60000"/>
              <a:lumOff val="40000"/>
            </a:schemeClr>
          </a:solidFill>
        </a:ln>
      </dgm:spPr>
      <dgm:t>
        <a:bodyPr/>
        <a:lstStyle/>
        <a:p>
          <a:pPr algn="l" rtl="0"/>
          <a:r>
            <a:rPr lang="cs-CZ" sz="2000" dirty="0" smtClean="0"/>
            <a:t>TEMA: Česká próza a poezie 20. století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ln>
          <a:solidFill>
            <a:schemeClr val="accent6">
              <a:lumMod val="60000"/>
              <a:lumOff val="40000"/>
            </a:schemeClr>
          </a:solidFill>
        </a:ln>
      </dgm:spPr>
      <dgm:t>
        <a:bodyPr/>
        <a:lstStyle/>
        <a:p>
          <a:pPr algn="l" rtl="0"/>
          <a:r>
            <a:rPr lang="cs-CZ" sz="2000" dirty="0" smtClean="0"/>
            <a:t>ČÍSLO PROJEKTU: 1.07/1.4.00/21.0816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solidFill>
          <a:schemeClr val="bg1">
            <a:lumMod val="65000"/>
          </a:schemeClr>
        </a:solidFill>
        <a:ln>
          <a:solidFill>
            <a:schemeClr val="bg1">
              <a:lumMod val="50000"/>
            </a:schemeClr>
          </a:solidFill>
        </a:ln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>
        <a:solidFill>
          <a:schemeClr val="bg1">
            <a:lumMod val="65000"/>
          </a:schemeClr>
        </a:solidFill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>
        <a:solidFill>
          <a:schemeClr val="bg1">
            <a:lumMod val="65000"/>
          </a:schemeClr>
        </a:solidFill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>
        <a:solidFill>
          <a:schemeClr val="bg1">
            <a:lumMod val="65000"/>
          </a:schemeClr>
        </a:solidFill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>
        <a:solidFill>
          <a:schemeClr val="bg1">
            <a:lumMod val="65000"/>
          </a:schemeClr>
        </a:solidFill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3B8DE20-7E1C-461C-95B6-4BC4D333515C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909C7B4-A1F8-4EED-8D82-C50010040E18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33052B0-B5C7-4731-B932-1286F41D09AB}" type="presOf" srcId="{D8197B8C-B260-4A16-BDF4-0947B075E274}" destId="{25B08C86-7E15-44DC-BE7F-FFB55DD49D12}" srcOrd="0" destOrd="0" presId="urn:microsoft.com/office/officeart/2005/8/layout/target3"/>
    <dgm:cxn modelId="{F5CAE654-F138-4146-B213-4AD32915F6F6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CA793FE-741B-4BBB-ACC5-D26FC8B6E14C}" type="presOf" srcId="{D1B46980-6531-4606-95E6-44980827E919}" destId="{6140AFEC-043D-4C43-A2F9-D0F5331DF3A3}" srcOrd="0" destOrd="0" presId="urn:microsoft.com/office/officeart/2005/8/layout/target3"/>
    <dgm:cxn modelId="{EBCCAD8F-8AD6-485F-BC0A-32116C5C82CB}" type="presOf" srcId="{757F3AB3-0718-4624-B441-E567A8F0AB56}" destId="{333A1088-737F-45CB-B68E-254E46348037}" srcOrd="0" destOrd="0" presId="urn:microsoft.com/office/officeart/2005/8/layout/target3"/>
    <dgm:cxn modelId="{0F56E0F8-F78A-4210-B054-53FC2FC348D4}" type="presOf" srcId="{D1D4F407-5343-4D3F-B5B9-D407B03CAEB4}" destId="{AED2198E-93D5-4001-81B4-73124B309672}" srcOrd="1" destOrd="0" presId="urn:microsoft.com/office/officeart/2005/8/layout/target3"/>
    <dgm:cxn modelId="{0814A327-F77F-41C0-B0B8-47F36322CD44}" type="presOf" srcId="{B651F6E3-6281-48DB-9319-2AEAFDAE7572}" destId="{619D679B-A015-4ECF-8348-D1034C574F40}" srcOrd="0" destOrd="0" presId="urn:microsoft.com/office/officeart/2005/8/layout/target3"/>
    <dgm:cxn modelId="{1C6E7DC8-E9BA-4D66-8568-8ED0999FE97E}" type="presOf" srcId="{D8197B8C-B260-4A16-BDF4-0947B075E274}" destId="{5A5FFA88-C948-4069-8E93-59FA12366E83}" srcOrd="1" destOrd="0" presId="urn:microsoft.com/office/officeart/2005/8/layout/target3"/>
    <dgm:cxn modelId="{A7D74AE8-8F62-4118-A69F-54F4304B1A66}" type="presOf" srcId="{4C35D32F-0EAB-4CD7-82EE-45574DC2A586}" destId="{8BEBB6EC-1DAA-4CAC-8A25-BC0FCBD5DBD5}" srcOrd="0" destOrd="0" presId="urn:microsoft.com/office/officeart/2005/8/layout/target3"/>
    <dgm:cxn modelId="{1C2AC189-F823-4C6A-B32D-825E296025D9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976FA19-1872-4AF2-A95C-8427D8CF2514}" type="presParOf" srcId="{333A1088-737F-45CB-B68E-254E46348037}" destId="{F5ABB229-8D3B-4694-996A-96F23CF14429}" srcOrd="0" destOrd="0" presId="urn:microsoft.com/office/officeart/2005/8/layout/target3"/>
    <dgm:cxn modelId="{F9E7C50D-4830-450B-B26F-D5D2551D9EAD}" type="presParOf" srcId="{333A1088-737F-45CB-B68E-254E46348037}" destId="{F41139FD-01EE-4571-8B17-4FB00FC51163}" srcOrd="1" destOrd="0" presId="urn:microsoft.com/office/officeart/2005/8/layout/target3"/>
    <dgm:cxn modelId="{8BE908E1-4D07-4815-8626-E7BDE478643F}" type="presParOf" srcId="{333A1088-737F-45CB-B68E-254E46348037}" destId="{D005CE8C-CC26-4C3E-AC11-E15060ECD759}" srcOrd="2" destOrd="0" presId="urn:microsoft.com/office/officeart/2005/8/layout/target3"/>
    <dgm:cxn modelId="{DE159603-B0A0-46E5-8FC6-699403FD2475}" type="presParOf" srcId="{333A1088-737F-45CB-B68E-254E46348037}" destId="{2C702D82-9B77-49B7-9568-BB8EB47C3372}" srcOrd="3" destOrd="0" presId="urn:microsoft.com/office/officeart/2005/8/layout/target3"/>
    <dgm:cxn modelId="{44176827-4F7E-4F90-9747-A077BD0C2618}" type="presParOf" srcId="{333A1088-737F-45CB-B68E-254E46348037}" destId="{A52A0455-90FF-4808-ABD0-F02540D31D5A}" srcOrd="4" destOrd="0" presId="urn:microsoft.com/office/officeart/2005/8/layout/target3"/>
    <dgm:cxn modelId="{4890E5DF-0510-423F-AF8E-B2C97E167763}" type="presParOf" srcId="{333A1088-737F-45CB-B68E-254E46348037}" destId="{6140AFEC-043D-4C43-A2F9-D0F5331DF3A3}" srcOrd="5" destOrd="0" presId="urn:microsoft.com/office/officeart/2005/8/layout/target3"/>
    <dgm:cxn modelId="{A89AA774-F713-4B75-8A66-9724BD5B8200}" type="presParOf" srcId="{333A1088-737F-45CB-B68E-254E46348037}" destId="{9358AC05-5D7D-4327-9F80-1AD486AEA664}" srcOrd="6" destOrd="0" presId="urn:microsoft.com/office/officeart/2005/8/layout/target3"/>
    <dgm:cxn modelId="{0914409A-8C1D-4301-99BA-3000BDBBF646}" type="presParOf" srcId="{333A1088-737F-45CB-B68E-254E46348037}" destId="{313FC574-E1CD-4FB4-B054-0B805CE0447D}" srcOrd="7" destOrd="0" presId="urn:microsoft.com/office/officeart/2005/8/layout/target3"/>
    <dgm:cxn modelId="{3DB459F0-1174-41F3-A517-DA233487E8F1}" type="presParOf" srcId="{333A1088-737F-45CB-B68E-254E46348037}" destId="{619D679B-A015-4ECF-8348-D1034C574F40}" srcOrd="8" destOrd="0" presId="urn:microsoft.com/office/officeart/2005/8/layout/target3"/>
    <dgm:cxn modelId="{41E5DF5C-537F-4548-942A-9FB3573850C3}" type="presParOf" srcId="{333A1088-737F-45CB-B68E-254E46348037}" destId="{322283A8-4A27-4CDA-BAE3-F381106A9174}" srcOrd="9" destOrd="0" presId="urn:microsoft.com/office/officeart/2005/8/layout/target3"/>
    <dgm:cxn modelId="{829AC117-A302-42B1-925E-E6E6C76890A9}" type="presParOf" srcId="{333A1088-737F-45CB-B68E-254E46348037}" destId="{FFC9F71D-1B4F-4AD9-A4A6-86ADEFC8AF5C}" srcOrd="10" destOrd="0" presId="urn:microsoft.com/office/officeart/2005/8/layout/target3"/>
    <dgm:cxn modelId="{0A88B05D-8793-4336-ACC5-59D63C4FB858}" type="presParOf" srcId="{333A1088-737F-45CB-B68E-254E46348037}" destId="{25B08C86-7E15-44DC-BE7F-FFB55DD49D12}" srcOrd="11" destOrd="0" presId="urn:microsoft.com/office/officeart/2005/8/layout/target3"/>
    <dgm:cxn modelId="{8C5E67E9-AC40-4AE0-97DD-FB5480101A48}" type="presParOf" srcId="{333A1088-737F-45CB-B68E-254E46348037}" destId="{76644BE8-9D7C-4C09-B250-3D10AF48CBB7}" srcOrd="12" destOrd="0" presId="urn:microsoft.com/office/officeart/2005/8/layout/target3"/>
    <dgm:cxn modelId="{E531E775-E216-453F-941D-82A09D8ED2C8}" type="presParOf" srcId="{333A1088-737F-45CB-B68E-254E46348037}" destId="{EE85B701-7295-41C0-BA7A-34D3756A2AE6}" srcOrd="13" destOrd="0" presId="urn:microsoft.com/office/officeart/2005/8/layout/target3"/>
    <dgm:cxn modelId="{D1DD1165-5FDA-4CE1-9C11-676E9EED2A6A}" type="presParOf" srcId="{333A1088-737F-45CB-B68E-254E46348037}" destId="{8BEBB6EC-1DAA-4CAC-8A25-BC0FCBD5DBD5}" srcOrd="14" destOrd="0" presId="urn:microsoft.com/office/officeart/2005/8/layout/target3"/>
    <dgm:cxn modelId="{59138C3A-4B14-48B9-BDDB-07796403CFFE}" type="presParOf" srcId="{333A1088-737F-45CB-B68E-254E46348037}" destId="{AED2198E-93D5-4001-81B4-73124B309672}" srcOrd="15" destOrd="0" presId="urn:microsoft.com/office/officeart/2005/8/layout/target3"/>
    <dgm:cxn modelId="{5CBCCE03-FF98-416E-8E79-2D26933BC682}" type="presParOf" srcId="{333A1088-737F-45CB-B68E-254E46348037}" destId="{2BE915AB-18AA-4053-B92C-3BFC9ED204BB}" srcOrd="16" destOrd="0" presId="urn:microsoft.com/office/officeart/2005/8/layout/target3"/>
    <dgm:cxn modelId="{802C4F9A-DB82-475F-8790-7A78BB53BCA4}" type="presParOf" srcId="{333A1088-737F-45CB-B68E-254E46348037}" destId="{6BB5E863-4638-4E1D-BFDE-399D028AC4ED}" srcOrd="17" destOrd="0" presId="urn:microsoft.com/office/officeart/2005/8/layout/target3"/>
    <dgm:cxn modelId="{0D0BB638-AC24-4BA9-8A64-894E3BF31398}" type="presParOf" srcId="{333A1088-737F-45CB-B68E-254E46348037}" destId="{5A5FFA88-C948-4069-8E93-59FA12366E83}" srcOrd="18" destOrd="0" presId="urn:microsoft.com/office/officeart/2005/8/layout/target3"/>
    <dgm:cxn modelId="{77C647BE-60A9-4110-887A-B8CC79A6CB15}" type="presParOf" srcId="{333A1088-737F-45CB-B68E-254E46348037}" destId="{890E4F0B-2866-4A3F-A3C7-2A14B1797930}" srcOrd="19" destOrd="0" presId="urn:microsoft.com/office/officeart/2005/8/layout/target3"/>
  </dgm:cxnLst>
  <dgm:bg/>
  <dgm:whole>
    <a:ln>
      <a:solidFill>
        <a:schemeClr val="accent6">
          <a:lumMod val="60000"/>
          <a:lumOff val="40000"/>
        </a:schemeClr>
      </a:solidFill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bg1">
            <a:lumMod val="65000"/>
          </a:schemeClr>
        </a:solidFill>
        <a:ln w="31750" cap="flat" cmpd="sng" algn="ctr">
          <a:solidFill>
            <a:schemeClr val="bg1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accent6">
              <a:lumMod val="60000"/>
              <a:lumOff val="4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Osoblaha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bg1">
            <a:lumMod val="6500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accent6">
              <a:lumMod val="60000"/>
              <a:lumOff val="4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</a:t>
          </a:r>
          <a:r>
            <a:rPr lang="cs-CZ" sz="2000" kern="1200" dirty="0" err="1" smtClean="0"/>
            <a:t>Kolbeová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bg1">
            <a:lumMod val="6500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accent6">
              <a:lumMod val="60000"/>
              <a:lumOff val="4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</a:t>
          </a:r>
          <a:r>
            <a:rPr lang="cs-CZ" sz="1600" kern="1200" baseline="0" dirty="0" smtClean="0"/>
            <a:t>VY_32_INOVACE_05_ČESKÝ_JAZYK_A_LITERATURA</a:t>
          </a:r>
          <a:endParaRPr lang="cs-CZ" sz="16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bg1">
            <a:lumMod val="6500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accent6">
              <a:lumMod val="60000"/>
              <a:lumOff val="4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Česká próza a poezie 20. století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bg1">
            <a:lumMod val="6500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accent6">
              <a:lumMod val="60000"/>
              <a:lumOff val="4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1.07/1.4.00/21.0816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685800" y="1143000"/>
            <a:ext cx="7772400" cy="4572000"/>
            <a:chOff x="1371600" y="1143000"/>
            <a:chExt cx="7772400" cy="5715000"/>
          </a:xfrm>
          <a:effectLst>
            <a:reflection blurRad="6350" stA="50000" endA="300" endPos="15500" dist="50800" dir="5400000" sy="-100000" algn="bl" rotWithShape="0"/>
          </a:effectLst>
        </p:grpSpPr>
        <p:sp>
          <p:nvSpPr>
            <p:cNvPr id="8" name="Rectangle 7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676401"/>
            <a:ext cx="6400800" cy="1924050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800" kern="12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635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039737"/>
            <a:ext cx="6400800" cy="1522862"/>
          </a:xfrm>
        </p:spPr>
        <p:txBody>
          <a:bodyPr vert="horz" lIns="91440" tIns="45720" rIns="91440" bIns="45720" rtlCol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31750" prstMaterial="metal">
              <a:bevelT w="25400" h="12700" prst="softRound"/>
            </a:sp3d>
          </a:bodyPr>
          <a:lstStyle>
            <a:lvl1pPr marL="0" indent="0" algn="ctr" defTabSz="914400" rtl="0" eaLnBrk="1" latinLnBrk="0" hangingPunct="1">
              <a:spcBef>
                <a:spcPts val="1500"/>
              </a:spcBef>
              <a:buClr>
                <a:schemeClr val="bg1">
                  <a:lumMod val="65000"/>
                </a:schemeClr>
              </a:buClr>
              <a:buSzPct val="80000"/>
              <a:buFont typeface="Wingdings 2" pitchFamily="18" charset="2"/>
              <a:buNone/>
              <a:defRPr sz="2000" b="0" kern="120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867400" y="6574536"/>
            <a:ext cx="2133600" cy="274320"/>
          </a:xfrm>
        </p:spPr>
        <p:txBody>
          <a:bodyPr/>
          <a:lstStyle/>
          <a:p>
            <a:fld id="{941C0FB3-6D01-4578-B3F5-08A2C49C3DA9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43000" y="6574536"/>
            <a:ext cx="2895600" cy="27432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78240" y="6574536"/>
            <a:ext cx="365760" cy="274320"/>
          </a:xfrm>
        </p:spPr>
        <p:txBody>
          <a:bodyPr/>
          <a:lstStyle/>
          <a:p>
            <a:fld id="{FDF2E3EB-D4C5-4396-BFF6-B3D5D228B6AA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10800000">
            <a:off x="2286000" y="3794763"/>
            <a:ext cx="4572000" cy="1588"/>
          </a:xfrm>
          <a:prstGeom prst="line">
            <a:avLst/>
          </a:prstGeom>
          <a:ln w="28575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C0FB3-6D01-4578-B3F5-08A2C49C3DA9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2E3EB-D4C5-4396-BFF6-B3D5D228B6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1"/>
          <p:cNvGrpSpPr/>
          <p:nvPr/>
        </p:nvGrpSpPr>
        <p:grpSpPr>
          <a:xfrm>
            <a:off x="0" y="1143000"/>
            <a:ext cx="7772400" cy="2743200"/>
            <a:chOff x="0" y="1143000"/>
            <a:chExt cx="7772400" cy="2743200"/>
          </a:xfrm>
        </p:grpSpPr>
        <p:sp>
          <p:nvSpPr>
            <p:cNvPr id="9" name="Rectangle 8"/>
            <p:cNvSpPr/>
            <p:nvPr/>
          </p:nvSpPr>
          <p:spPr>
            <a:xfrm>
              <a:off x="0" y="1143000"/>
              <a:ext cx="7772400" cy="27432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0" y="1371600"/>
              <a:ext cx="7543800" cy="2286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0" y="1600200"/>
              <a:ext cx="7315200" cy="1828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1600200"/>
            <a:ext cx="6858000" cy="1143000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b="0" kern="1200" cap="none" baseline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635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2756848"/>
            <a:ext cx="6858000" cy="640080"/>
          </a:xfrm>
        </p:spPr>
        <p:txBody>
          <a:bodyPr vert="horz" lIns="91440" tIns="45720" rIns="91440" bIns="45720" rtlCol="0" anchor="t" anchorCtr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31750" prstMaterial="metal">
              <a:bevelT w="25400" h="12700" prst="softRound"/>
            </a:sp3d>
          </a:bodyPr>
          <a:lstStyle>
            <a:lvl1pPr marL="0" indent="0">
              <a:buNone/>
              <a:defRPr sz="1600" b="0" kern="120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spcBef>
                <a:spcPts val="1500"/>
              </a:spcBef>
              <a:buClr>
                <a:schemeClr val="bg1">
                  <a:lumMod val="65000"/>
                </a:schemeClr>
              </a:buClr>
              <a:buSzPct val="80000"/>
              <a:buFont typeface="Wingdings 2" pitchFamily="18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953000" y="6574536"/>
            <a:ext cx="2133600" cy="274320"/>
          </a:xfrm>
        </p:spPr>
        <p:txBody>
          <a:bodyPr/>
          <a:lstStyle/>
          <a:p>
            <a:fld id="{941C0FB3-6D01-4578-B3F5-08A2C49C3DA9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28600" y="6574536"/>
            <a:ext cx="2895600" cy="27432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78240" y="6574536"/>
            <a:ext cx="365760" cy="274320"/>
          </a:xfrm>
        </p:spPr>
        <p:txBody>
          <a:bodyPr/>
          <a:lstStyle/>
          <a:p>
            <a:fld id="{FDF2E3EB-D4C5-4396-BFF6-B3D5D228B6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57400" y="1828800"/>
            <a:ext cx="3108960" cy="454470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536" y="1828800"/>
            <a:ext cx="3108960" cy="454470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C0FB3-6D01-4578-B3F5-08A2C49C3DA9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2E3EB-D4C5-4396-BFF6-B3D5D228B6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46288" y="1825934"/>
            <a:ext cx="3108960" cy="639762"/>
          </a:xfrm>
        </p:spPr>
        <p:txBody>
          <a:bodyPr anchor="b">
            <a:norm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46288" y="2667000"/>
            <a:ext cx="3108960" cy="3720152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392103" y="1825934"/>
            <a:ext cx="3108960" cy="639762"/>
          </a:xfrm>
        </p:spPr>
        <p:txBody>
          <a:bodyPr anchor="b">
            <a:norm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92103" y="2667000"/>
            <a:ext cx="3108960" cy="3720152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C0FB3-6D01-4578-B3F5-08A2C49C3DA9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2E3EB-D4C5-4396-BFF6-B3D5D228B6AA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10800000">
            <a:off x="2071048" y="2548267"/>
            <a:ext cx="6400800" cy="1588"/>
          </a:xfrm>
          <a:prstGeom prst="line">
            <a:avLst/>
          </a:prstGeom>
          <a:ln w="28575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C0FB3-6D01-4578-B3F5-08A2C49C3DA9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2E3EB-D4C5-4396-BFF6-B3D5D228B6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1"/>
          <p:cNvGrpSpPr/>
          <p:nvPr/>
        </p:nvGrpSpPr>
        <p:grpSpPr>
          <a:xfrm>
            <a:off x="0" y="0"/>
            <a:ext cx="9144000" cy="6400800"/>
            <a:chOff x="0" y="457200"/>
            <a:chExt cx="9144000" cy="6400800"/>
          </a:xfrm>
          <a:effectLst>
            <a:reflection blurRad="6350" stA="50000" endA="300" endPos="6000" dist="50800" dir="5400000" sy="-100000" algn="bl" rotWithShape="0"/>
          </a:effectLst>
        </p:grpSpPr>
        <p:sp>
          <p:nvSpPr>
            <p:cNvPr id="11" name="Rectangle 10"/>
            <p:cNvSpPr/>
            <p:nvPr/>
          </p:nvSpPr>
          <p:spPr>
            <a:xfrm>
              <a:off x="0" y="457200"/>
              <a:ext cx="9144000" cy="6400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228600" y="685800"/>
              <a:ext cx="8686800" cy="61722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457200" y="914400"/>
              <a:ext cx="8229600" cy="5943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6" name="Rectangle 5"/>
            <p:cNvSpPr/>
            <p:nvPr/>
          </p:nvSpPr>
          <p:spPr>
            <a:xfrm>
              <a:off x="6858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9144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8" name="Rectangle 7"/>
            <p:cNvSpPr/>
            <p:nvPr/>
          </p:nvSpPr>
          <p:spPr>
            <a:xfrm>
              <a:off x="11430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5867400" y="6574536"/>
            <a:ext cx="2133600" cy="274320"/>
          </a:xfrm>
        </p:spPr>
        <p:txBody>
          <a:bodyPr/>
          <a:lstStyle/>
          <a:p>
            <a:fld id="{941C0FB3-6D01-4578-B3F5-08A2C49C3DA9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1143000" y="6574536"/>
            <a:ext cx="2895600" cy="274320"/>
          </a:xfrm>
        </p:spPr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2E3EB-D4C5-4396-BFF6-B3D5D228B6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1371600" y="1143000"/>
            <a:ext cx="7772400" cy="5257800"/>
            <a:chOff x="1371600" y="1143000"/>
            <a:chExt cx="7772400" cy="5715000"/>
          </a:xfrm>
          <a:effectLst>
            <a:reflection blurRad="6350" stA="50000" endA="300" endPos="6000" dist="50800" dir="5400000" sy="-100000" algn="bl" rotWithShape="0"/>
          </a:effectLst>
        </p:grpSpPr>
        <p:sp>
          <p:nvSpPr>
            <p:cNvPr id="9" name="Rectangle 8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828800"/>
            <a:ext cx="4926013" cy="43434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2133600"/>
            <a:ext cx="1371600" cy="3886200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C0FB3-6D01-4578-B3F5-08A2C49C3DA9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2E3EB-D4C5-4396-BFF6-B3D5D228B6AA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Rectangle 12"/>
          <p:cNvSpPr/>
          <p:nvPr/>
        </p:nvSpPr>
        <p:spPr>
          <a:xfrm rot="5400000">
            <a:off x="3268981" y="-3268981"/>
            <a:ext cx="777240" cy="73152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cxnSp>
        <p:nvCxnSpPr>
          <p:cNvPr id="14" name="Straight Connector 13"/>
          <p:cNvCxnSpPr/>
          <p:nvPr/>
        </p:nvCxnSpPr>
        <p:spPr>
          <a:xfrm rot="10800000">
            <a:off x="1" y="789296"/>
            <a:ext cx="73152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94678"/>
            <a:ext cx="7315200" cy="778778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1143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 rot="5400000">
            <a:off x="3268980" y="-3268981"/>
            <a:ext cx="777240" cy="73152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cxnSp>
        <p:nvCxnSpPr>
          <p:cNvPr id="19" name="Straight Connector 18"/>
          <p:cNvCxnSpPr/>
          <p:nvPr/>
        </p:nvCxnSpPr>
        <p:spPr>
          <a:xfrm rot="10800000">
            <a:off x="0" y="789296"/>
            <a:ext cx="73152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13"/>
          <p:cNvGrpSpPr/>
          <p:nvPr/>
        </p:nvGrpSpPr>
        <p:grpSpPr>
          <a:xfrm>
            <a:off x="1371600" y="1143000"/>
            <a:ext cx="7772400" cy="5257800"/>
            <a:chOff x="1371600" y="1143000"/>
            <a:chExt cx="7772400" cy="5715000"/>
          </a:xfrm>
          <a:effectLst>
            <a:reflection blurRad="6350" stA="50000" endA="300" endPos="6000" dist="50800" dir="5400000" sy="-100000" algn="bl" rotWithShape="0"/>
          </a:effectLst>
        </p:grpSpPr>
        <p:sp>
          <p:nvSpPr>
            <p:cNvPr id="15" name="Rectangle 14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1440"/>
            <a:ext cx="7315200" cy="777240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1143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575304" y="1828800"/>
            <a:ext cx="4928616" cy="4562856"/>
          </a:xfrm>
          <a:effectLst>
            <a:reflection blurRad="6350" stA="50000" endA="300" endPos="6000" dist="50800" dir="5400000" sy="-100000" algn="bl" rotWithShape="0"/>
            <a:softEdge rad="317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2130552"/>
            <a:ext cx="1371600" cy="3886200"/>
          </a:xfrm>
        </p:spPr>
        <p:txBody>
          <a:bodyPr vert="horz" lIns="91440" tIns="45720" rIns="91440" bIns="45720" rtlCol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57150" prstMaterial="metal">
              <a:bevelT w="25400" h="12700" prst="softRound"/>
            </a:sp3d>
          </a:bodyPr>
          <a:lstStyle>
            <a:lvl1pPr marL="0" indent="0">
              <a:buNone/>
              <a:defRPr sz="1400" b="0" kern="12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1500"/>
              </a:spcBef>
              <a:buClr>
                <a:schemeClr val="bg1">
                  <a:lumMod val="65000"/>
                </a:schemeClr>
              </a:buClr>
              <a:buSzPct val="80000"/>
              <a:buFont typeface="Wingdings 2" pitchFamily="18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C0FB3-6D01-4578-B3F5-08A2C49C3DA9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2E3EB-D4C5-4396-BFF6-B3D5D228B6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C0FB3-6D01-4578-B3F5-08A2C49C3DA9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2E3EB-D4C5-4396-BFF6-B3D5D228B6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1143000"/>
            <a:ext cx="7772400" cy="5715000"/>
            <a:chOff x="1371600" y="1143000"/>
            <a:chExt cx="7772400" cy="5715000"/>
          </a:xfrm>
        </p:grpSpPr>
        <p:sp>
          <p:nvSpPr>
            <p:cNvPr id="8" name="Rectangle 7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828801"/>
            <a:ext cx="6553200" cy="454470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181600" y="6574536"/>
            <a:ext cx="2133600" cy="274320"/>
          </a:xfrm>
        </p:spPr>
        <p:txBody>
          <a:bodyPr/>
          <a:lstStyle/>
          <a:p>
            <a:fld id="{941C0FB3-6D01-4578-B3F5-08A2C49C3DA9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574536"/>
            <a:ext cx="2895600" cy="27432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2E3EB-D4C5-4396-BFF6-B3D5D228B6A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Rectangle 10"/>
          <p:cNvSpPr/>
          <p:nvPr/>
        </p:nvSpPr>
        <p:spPr>
          <a:xfrm flipV="1">
            <a:off x="8366760" y="0"/>
            <a:ext cx="777240" cy="6858000"/>
          </a:xfrm>
          <a:prstGeom prst="rect">
            <a:avLst/>
          </a:prstGeom>
          <a:gradFill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cxnSp>
        <p:nvCxnSpPr>
          <p:cNvPr id="12" name="Straight Connector 11"/>
          <p:cNvCxnSpPr/>
          <p:nvPr/>
        </p:nvCxnSpPr>
        <p:spPr>
          <a:xfrm rot="5400000">
            <a:off x="4940146" y="3428206"/>
            <a:ext cx="68580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409296" y="152400"/>
            <a:ext cx="734704" cy="5851525"/>
          </a:xfrm>
        </p:spPr>
        <p:txBody>
          <a:bodyPr vert="eaVert" anchor="t" anchorCtr="0"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4"/>
          <p:cNvGrpSpPr/>
          <p:nvPr/>
        </p:nvGrpSpPr>
        <p:grpSpPr>
          <a:xfrm>
            <a:off x="1371600" y="1143000"/>
            <a:ext cx="7772400" cy="5715000"/>
            <a:chOff x="1371600" y="1143000"/>
            <a:chExt cx="7772400" cy="5715000"/>
          </a:xfrm>
        </p:grpSpPr>
        <p:sp>
          <p:nvSpPr>
            <p:cNvPr id="11" name="Rectangle 10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Rectangle 11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10" name="Rectangle 9"/>
          <p:cNvSpPr/>
          <p:nvPr/>
        </p:nvSpPr>
        <p:spPr>
          <a:xfrm>
            <a:off x="0" y="0"/>
            <a:ext cx="777240" cy="6858000"/>
          </a:xfrm>
          <a:prstGeom prst="rect">
            <a:avLst/>
          </a:prstGeom>
          <a:gradFill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57400" y="1828800"/>
            <a:ext cx="6400800" cy="45447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31750" prstMaterial="metal">
              <a:bevelT w="25400" h="12700" prst="softRound"/>
            </a:sp3d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78240" y="6574536"/>
            <a:ext cx="365760" cy="274320"/>
          </a:xfrm>
          <a:prstGeom prst="rect">
            <a:avLst/>
          </a:prstGeom>
        </p:spPr>
        <p:txBody>
          <a:bodyPr vert="horz" lIns="45720" tIns="45720" rIns="45720" bIns="45720" rtlCol="0" anchor="ctr"/>
          <a:lstStyle>
            <a:lvl1pPr algn="r"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DF2E3EB-D4C5-4396-BFF6-B3D5D228B6AA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2667000" y="3429000"/>
            <a:ext cx="68580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Date Placeholder 15"/>
          <p:cNvSpPr>
            <a:spLocks noGrp="1"/>
          </p:cNvSpPr>
          <p:nvPr>
            <p:ph type="dt" sz="half" idx="2"/>
          </p:nvPr>
        </p:nvSpPr>
        <p:spPr>
          <a:xfrm>
            <a:off x="6553200" y="6574536"/>
            <a:ext cx="2133600" cy="274320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41C0FB3-6D01-4578-B3F5-08A2C49C3DA9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3"/>
          </p:nvPr>
        </p:nvSpPr>
        <p:spPr>
          <a:xfrm>
            <a:off x="1828800" y="6574536"/>
            <a:ext cx="2895600" cy="274320"/>
          </a:xfrm>
          <a:prstGeom prst="rect">
            <a:avLst/>
          </a:prstGeom>
        </p:spPr>
        <p:txBody>
          <a:bodyPr vert="horz" lIns="0" tIns="45720" rIns="91440" bIns="45720" rtlCol="0" anchor="ctr"/>
          <a:lstStyle>
            <a:lvl1pPr algn="l"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 rot="16200000">
            <a:off x="-2660177" y="3005919"/>
            <a:ext cx="6248400" cy="84616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1">
              <a:lumMod val="75000"/>
              <a:lumOff val="25000"/>
            </a:schemeClr>
          </a:solidFill>
          <a:effectLst>
            <a:innerShdw blurRad="63500">
              <a:srgbClr val="F1F1F1"/>
            </a:inn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"/>
        <a:defRPr sz="20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1pPr>
      <a:lvl2pPr marL="682625" indent="-3413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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2pPr>
      <a:lvl3pPr marL="1023938" indent="-3413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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3pPr>
      <a:lvl4pPr marL="1377950" indent="-3540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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4pPr>
      <a:lvl5pPr marL="1719263" indent="-3413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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gawLMeqzqlY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7935275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1" y="4149080"/>
            <a:ext cx="5779164" cy="1785585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dirty="0" smtClean="0">
                <a:solidFill>
                  <a:schemeClr val="bg1">
                    <a:lumMod val="50000"/>
                  </a:schemeClr>
                </a:solidFill>
              </a:rPr>
              <a:t>Marek Eben</a:t>
            </a:r>
            <a:endParaRPr lang="cs-CZ" sz="3200" b="1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1331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797152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67144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021309"/>
              </p:ext>
            </p:extLst>
          </p:nvPr>
        </p:nvGraphicFramePr>
        <p:xfrm>
          <a:off x="1547813" y="1412875"/>
          <a:ext cx="6096000" cy="2480336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únor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2012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9.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Žáci budou seznámeni </a:t>
                      </a:r>
                      <a:b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</a:b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 životem současného moderátora a písničkáře Marka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Ebena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. Napíší si zápis do sešitu a rozeberou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jeho básně.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1327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Marek Eben </a:t>
            </a:r>
            <a:r>
              <a:rPr lang="cs-CZ" sz="2800" b="1" dirty="0" smtClean="0">
                <a:effectLst/>
              </a:rPr>
              <a:t>(</a:t>
            </a:r>
            <a:r>
              <a:rPr lang="cs-CZ" sz="2800" b="1" dirty="0">
                <a:effectLst/>
              </a:rPr>
              <a:t>18. 12. 1957</a:t>
            </a:r>
            <a:r>
              <a:rPr lang="cs-CZ" sz="2800" b="1" dirty="0" smtClean="0">
                <a:effectLst/>
              </a:rPr>
              <a:t>)</a:t>
            </a:r>
            <a:endParaRPr lang="cs-CZ" sz="2800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2492896"/>
            <a:ext cx="3108325" cy="3108325"/>
          </a:xfrm>
          <a:scene3d>
            <a:camera prst="perspectiveContrastingRightFacing"/>
            <a:lightRig rig="threePt" dir="t"/>
          </a:scene3d>
        </p:spPr>
      </p:pic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749"/>
          <a:stretch/>
        </p:blipFill>
        <p:spPr>
          <a:xfrm>
            <a:off x="5076056" y="2492896"/>
            <a:ext cx="3584257" cy="3204236"/>
          </a:xfrm>
          <a:scene3d>
            <a:camera prst="perspectiveHeroicExtremeLeftFacing"/>
            <a:lightRig rig="threePt" dir="t"/>
          </a:scene3d>
        </p:spPr>
      </p:pic>
    </p:spTree>
    <p:extLst>
      <p:ext uri="{BB962C8B-B14F-4D97-AF65-F5344CB8AC3E}">
        <p14:creationId xmlns:p14="http://schemas.microsoft.com/office/powerpoint/2010/main" val="3111464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Zápis: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619672" y="1412776"/>
            <a:ext cx="7056784" cy="4960728"/>
          </a:xfrm>
        </p:spPr>
        <p:txBody>
          <a:bodyPr>
            <a:normAutofit/>
          </a:bodyPr>
          <a:lstStyle/>
          <a:p>
            <a:pPr algn="just"/>
            <a:r>
              <a:rPr lang="cs-CZ" dirty="0">
                <a:solidFill>
                  <a:schemeClr val="tx1"/>
                </a:solidFill>
              </a:rPr>
              <a:t>Je synem slavného skladatele Petra </a:t>
            </a:r>
            <a:r>
              <a:rPr lang="cs-CZ" dirty="0" err="1" smtClean="0">
                <a:solidFill>
                  <a:schemeClr val="tx1"/>
                </a:solidFill>
              </a:rPr>
              <a:t>Ebena</a:t>
            </a:r>
            <a:r>
              <a:rPr lang="cs-CZ" dirty="0" smtClean="0">
                <a:solidFill>
                  <a:schemeClr val="tx1"/>
                </a:solidFill>
              </a:rPr>
              <a:t>, píše texty a básně, skládá hudbu a moderuje. </a:t>
            </a:r>
          </a:p>
          <a:p>
            <a:pPr algn="just"/>
            <a:r>
              <a:rPr lang="cs-CZ" dirty="0">
                <a:solidFill>
                  <a:schemeClr val="tx1"/>
                </a:solidFill>
              </a:rPr>
              <a:t>Aktuální je pořad „Na plovárně“ a taneční show „Když hvězdy tančí“. </a:t>
            </a:r>
            <a:endParaRPr lang="cs-CZ" dirty="0" smtClean="0">
              <a:solidFill>
                <a:schemeClr val="tx1"/>
              </a:solidFill>
            </a:endParaRPr>
          </a:p>
          <a:p>
            <a:pPr algn="just"/>
            <a:r>
              <a:rPr lang="cs-CZ" dirty="0" smtClean="0">
                <a:solidFill>
                  <a:schemeClr val="tx1"/>
                </a:solidFill>
              </a:rPr>
              <a:t>Vystudoval </a:t>
            </a:r>
            <a:r>
              <a:rPr lang="cs-CZ" dirty="0">
                <a:solidFill>
                  <a:schemeClr val="tx1"/>
                </a:solidFill>
              </a:rPr>
              <a:t>konzervatoř, od roku 1983 účinkuje v Divadle Ypsilon. </a:t>
            </a:r>
            <a:endParaRPr lang="cs-CZ" dirty="0" smtClean="0">
              <a:solidFill>
                <a:schemeClr val="tx1"/>
              </a:solidFill>
            </a:endParaRPr>
          </a:p>
          <a:p>
            <a:pPr algn="just"/>
            <a:r>
              <a:rPr lang="cs-CZ" dirty="0" smtClean="0">
                <a:solidFill>
                  <a:schemeClr val="tx1"/>
                </a:solidFill>
              </a:rPr>
              <a:t>Jeho </a:t>
            </a:r>
            <a:r>
              <a:rPr lang="cs-CZ" dirty="0">
                <a:solidFill>
                  <a:schemeClr val="tx1"/>
                </a:solidFill>
              </a:rPr>
              <a:t>žena Markéta Fišerová je upoutána </a:t>
            </a:r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na </a:t>
            </a:r>
            <a:r>
              <a:rPr lang="cs-CZ" dirty="0">
                <a:solidFill>
                  <a:schemeClr val="tx1"/>
                </a:solidFill>
              </a:rPr>
              <a:t>invalidním vozíku. </a:t>
            </a:r>
            <a:endParaRPr lang="cs-CZ" dirty="0" smtClean="0">
              <a:solidFill>
                <a:schemeClr val="tx1"/>
              </a:solidFill>
            </a:endParaRPr>
          </a:p>
          <a:p>
            <a:pPr algn="just"/>
            <a:r>
              <a:rPr lang="cs-CZ" dirty="0" smtClean="0">
                <a:solidFill>
                  <a:schemeClr val="tx1"/>
                </a:solidFill>
              </a:rPr>
              <a:t>S </a:t>
            </a:r>
            <a:r>
              <a:rPr lang="cs-CZ" dirty="0">
                <a:solidFill>
                  <a:schemeClr val="tx1"/>
                </a:solidFill>
              </a:rPr>
              <a:t>bratry Kryštofem a Davidem založil skupinu s názvem </a:t>
            </a:r>
            <a:r>
              <a:rPr lang="cs-CZ" b="1" dirty="0">
                <a:solidFill>
                  <a:schemeClr val="tx1"/>
                </a:solidFill>
              </a:rPr>
              <a:t>Bratři Ebenové</a:t>
            </a:r>
            <a:r>
              <a:rPr lang="cs-CZ" dirty="0">
                <a:solidFill>
                  <a:schemeClr val="tx1"/>
                </a:solidFill>
              </a:rPr>
              <a:t>. </a:t>
            </a:r>
            <a:endParaRPr lang="cs-CZ" dirty="0" smtClean="0">
              <a:solidFill>
                <a:schemeClr val="tx1"/>
              </a:solidFill>
            </a:endParaRPr>
          </a:p>
          <a:p>
            <a:pPr algn="just"/>
            <a:r>
              <a:rPr lang="cs-CZ" dirty="0" smtClean="0">
                <a:solidFill>
                  <a:schemeClr val="tx1"/>
                </a:solidFill>
              </a:rPr>
              <a:t>Je znám </a:t>
            </a:r>
            <a:r>
              <a:rPr lang="cs-CZ" dirty="0">
                <a:solidFill>
                  <a:schemeClr val="tx1"/>
                </a:solidFill>
              </a:rPr>
              <a:t>svým jemným humorem, který neurazí.</a:t>
            </a:r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7620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Tvorba: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Malé písně </a:t>
            </a:r>
            <a:r>
              <a:rPr lang="cs-CZ" sz="4000" dirty="0"/>
              <a:t>do tmy </a:t>
            </a:r>
          </a:p>
          <a:p>
            <a:r>
              <a:rPr lang="cs-CZ" sz="4000" dirty="0"/>
              <a:t>Tichá domácnost </a:t>
            </a:r>
          </a:p>
          <a:p>
            <a:r>
              <a:rPr lang="cs-CZ" sz="4000" dirty="0">
                <a:hlinkClick r:id="rId2"/>
              </a:rPr>
              <a:t>Já na tom dělám</a:t>
            </a:r>
            <a:r>
              <a:rPr lang="cs-CZ" sz="4000" dirty="0"/>
              <a:t>. </a:t>
            </a:r>
          </a:p>
          <a:p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071238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Andulce z béčka: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4000" dirty="0" smtClean="0">
                <a:solidFill>
                  <a:schemeClr val="tx1"/>
                </a:solidFill>
              </a:rPr>
              <a:t>Stránky čítanky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4000" dirty="0" smtClean="0">
                <a:solidFill>
                  <a:schemeClr val="tx1"/>
                </a:solidFill>
              </a:rPr>
              <a:t>chci </a:t>
            </a:r>
            <a:r>
              <a:rPr lang="cs-CZ" sz="4000" dirty="0">
                <a:solidFill>
                  <a:schemeClr val="tx1"/>
                </a:solidFill>
              </a:rPr>
              <a:t>si založit Tvými copánky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4000" dirty="0">
                <a:solidFill>
                  <a:schemeClr val="tx1"/>
                </a:solidFill>
              </a:rPr>
              <a:t>Spíš než na Temno myslím na lásku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4000" dirty="0">
                <a:solidFill>
                  <a:schemeClr val="tx1"/>
                </a:solidFill>
              </a:rPr>
              <a:t>promiň Jirásku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cs-CZ" sz="4000" dirty="0">
              <a:solidFill>
                <a:schemeClr val="tx1"/>
              </a:solidFill>
            </a:endParaRP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4000" dirty="0">
                <a:solidFill>
                  <a:schemeClr val="tx1"/>
                </a:solidFill>
              </a:rPr>
              <a:t>Stránky fyziky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4000" dirty="0">
                <a:solidFill>
                  <a:schemeClr val="tx1"/>
                </a:solidFill>
              </a:rPr>
              <a:t>chci si založit Tvými culíky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4000" dirty="0">
                <a:solidFill>
                  <a:schemeClr val="tx1"/>
                </a:solidFill>
              </a:rPr>
              <a:t>V spojených nádobách myšlenky nekalé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4000" dirty="0">
                <a:solidFill>
                  <a:schemeClr val="tx1"/>
                </a:solidFill>
              </a:rPr>
              <a:t>Promiň Pascale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4000" dirty="0">
                <a:solidFill>
                  <a:schemeClr val="tx1"/>
                </a:solidFill>
              </a:rPr>
              <a:t> 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4000" dirty="0">
                <a:solidFill>
                  <a:schemeClr val="tx1"/>
                </a:solidFill>
              </a:rPr>
              <a:t>Stránky chemie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4000" dirty="0">
                <a:solidFill>
                  <a:schemeClr val="tx1"/>
                </a:solidFill>
              </a:rPr>
              <a:t>proud Tvých vlasů snadno mi zakryje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4000" dirty="0">
                <a:solidFill>
                  <a:schemeClr val="tx1"/>
                </a:solidFill>
              </a:rPr>
              <a:t>Vadíš mi ve vzorcích ztrácejí logiku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4000" dirty="0" err="1">
                <a:solidFill>
                  <a:schemeClr val="tx1"/>
                </a:solidFill>
              </a:rPr>
              <a:t>Lomonosíku</a:t>
            </a:r>
            <a:endParaRPr lang="cs-CZ" sz="4000" dirty="0">
              <a:solidFill>
                <a:schemeClr val="tx1"/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92680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Rozbor textu: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47664" y="1340768"/>
            <a:ext cx="7416824" cy="5517232"/>
          </a:xfrm>
        </p:spPr>
        <p:txBody>
          <a:bodyPr>
            <a:normAutofit fontScale="92500"/>
          </a:bodyPr>
          <a:lstStyle/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Báseň (název) 			       je ze sbírky                                    autora 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Báseň </a:t>
            </a:r>
            <a:r>
              <a:rPr lang="cs-CZ" dirty="0" smtClean="0">
                <a:solidFill>
                  <a:schemeClr val="tx1"/>
                </a:solidFill>
              </a:rPr>
              <a:t>je:	</a:t>
            </a:r>
            <a:r>
              <a:rPr lang="cs-CZ" b="1" dirty="0" smtClean="0">
                <a:solidFill>
                  <a:schemeClr val="tx1"/>
                </a:solidFill>
              </a:rPr>
              <a:t>epická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chemeClr val="tx1"/>
                </a:solidFill>
              </a:rPr>
              <a:t>	</a:t>
            </a:r>
            <a:r>
              <a:rPr lang="cs-CZ" b="1" dirty="0" smtClean="0">
                <a:solidFill>
                  <a:schemeClr val="tx1"/>
                </a:solidFill>
              </a:rPr>
              <a:t>lyrická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b="1" dirty="0" smtClean="0">
                <a:solidFill>
                  <a:schemeClr val="tx1"/>
                </a:solidFill>
              </a:rPr>
              <a:t>lyrickoepická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endParaRPr lang="cs-CZ" dirty="0">
              <a:solidFill>
                <a:schemeClr val="tx1"/>
              </a:solidFill>
            </a:endParaRP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K hlavním motivům básně patří 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Báseň (patří – nepatří) k nonsensové poezii.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Báseň (je – není) rozdělena na sloky, všechny sloky (mají – nemají) stejný počet veršů.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Báseň má celkem </a:t>
            </a:r>
            <a:r>
              <a:rPr lang="cs-CZ" dirty="0" smtClean="0">
                <a:solidFill>
                  <a:schemeClr val="tx1"/>
                </a:solidFill>
              </a:rPr>
              <a:t>    		veršů</a:t>
            </a:r>
            <a:r>
              <a:rPr lang="cs-CZ" dirty="0">
                <a:solidFill>
                  <a:schemeClr val="tx1"/>
                </a:solidFill>
              </a:rPr>
              <a:t>, které jsou rozděleny do 		</a:t>
            </a:r>
            <a:r>
              <a:rPr lang="cs-CZ" dirty="0" smtClean="0">
                <a:solidFill>
                  <a:schemeClr val="tx1"/>
                </a:solidFill>
              </a:rPr>
              <a:t>slok</a:t>
            </a:r>
            <a:r>
              <a:rPr lang="cs-CZ" dirty="0">
                <a:solidFill>
                  <a:schemeClr val="tx1"/>
                </a:solidFill>
              </a:rPr>
              <a:t>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Báseň (má – nemá) výrazný rytmus.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V básni (jsou – nejsou) rýmy. Např</a:t>
            </a:r>
            <a:r>
              <a:rPr lang="cs-CZ" dirty="0" smtClean="0">
                <a:solidFill>
                  <a:schemeClr val="tx1"/>
                </a:solidFill>
              </a:rPr>
              <a:t>.  </a:t>
            </a:r>
            <a:endParaRPr lang="cs-CZ" dirty="0">
              <a:solidFill>
                <a:schemeClr val="tx1"/>
              </a:solidFill>
            </a:endParaRP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Rým je	</a:t>
            </a:r>
          </a:p>
          <a:p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3347864" y="1412776"/>
            <a:ext cx="2232248" cy="576064"/>
          </a:xfrm>
          <a:prstGeom prst="ellipse">
            <a:avLst/>
          </a:prstGeom>
          <a:solidFill>
            <a:schemeClr val="bg2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491880" y="1516142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Andulce z béčka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2483768" y="1934967"/>
            <a:ext cx="1980220" cy="432048"/>
          </a:xfrm>
          <a:prstGeom prst="ellipse">
            <a:avLst/>
          </a:prstGeom>
          <a:solidFill>
            <a:schemeClr val="bg2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609782" y="1935654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Marka </a:t>
            </a:r>
            <a:r>
              <a:rPr lang="cs-CZ" dirty="0" err="1" smtClean="0"/>
              <a:t>Ebena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5508104" y="2708920"/>
            <a:ext cx="3024336" cy="504056"/>
          </a:xfrm>
          <a:prstGeom prst="ellipse">
            <a:avLst/>
          </a:prstGeom>
          <a:solidFill>
            <a:schemeClr val="bg2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5724128" y="2776282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l</a:t>
            </a:r>
            <a:r>
              <a:rPr lang="cs-CZ" dirty="0" smtClean="0"/>
              <a:t>áska žáka ve škole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3995936" y="4437112"/>
            <a:ext cx="1080120" cy="504056"/>
          </a:xfrm>
          <a:prstGeom prst="ellipse">
            <a:avLst/>
          </a:prstGeom>
          <a:solidFill>
            <a:schemeClr val="bg2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4278380" y="4504474"/>
            <a:ext cx="7200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12</a:t>
            </a:r>
            <a:endParaRPr lang="cs-CZ" sz="2000" dirty="0"/>
          </a:p>
        </p:txBody>
      </p:sp>
      <p:sp>
        <p:nvSpPr>
          <p:cNvPr id="12" name="Ovál 11"/>
          <p:cNvSpPr/>
          <p:nvPr/>
        </p:nvSpPr>
        <p:spPr>
          <a:xfrm>
            <a:off x="2069722" y="4904584"/>
            <a:ext cx="1080120" cy="432048"/>
          </a:xfrm>
          <a:prstGeom prst="ellipse">
            <a:avLst/>
          </a:prstGeom>
          <a:solidFill>
            <a:schemeClr val="bg2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411760" y="4941168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3</a:t>
            </a:r>
            <a:endParaRPr lang="cs-CZ" sz="2000" dirty="0"/>
          </a:p>
        </p:txBody>
      </p:sp>
      <p:sp>
        <p:nvSpPr>
          <p:cNvPr id="14" name="Ovál 13"/>
          <p:cNvSpPr/>
          <p:nvPr/>
        </p:nvSpPr>
        <p:spPr>
          <a:xfrm>
            <a:off x="5796136" y="5589240"/>
            <a:ext cx="2520280" cy="648072"/>
          </a:xfrm>
          <a:prstGeom prst="ellipse">
            <a:avLst/>
          </a:prstGeom>
          <a:solidFill>
            <a:schemeClr val="bg2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940152" y="5663419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Čítanky - copánky</a:t>
            </a:r>
            <a:endParaRPr lang="cs-CZ" dirty="0"/>
          </a:p>
        </p:txBody>
      </p:sp>
      <p:sp>
        <p:nvSpPr>
          <p:cNvPr id="17" name="Ovál 16"/>
          <p:cNvSpPr/>
          <p:nvPr/>
        </p:nvSpPr>
        <p:spPr>
          <a:xfrm>
            <a:off x="2843808" y="6237312"/>
            <a:ext cx="2736304" cy="504056"/>
          </a:xfrm>
          <a:prstGeom prst="ellipse">
            <a:avLst/>
          </a:prstGeom>
          <a:solidFill>
            <a:schemeClr val="bg2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3293858" y="6304674"/>
            <a:ext cx="221424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sdružený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898044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7" grpId="0"/>
      <p:bldP spid="9" grpId="0"/>
      <p:bldP spid="11" grpId="0"/>
      <p:bldP spid="13" grpId="0"/>
      <p:bldP spid="16" grpId="0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Rozbor textu: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Co znamená spojení Temno – Jirásek?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Co jsou spojené nádoby?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Kdo byl M. V. </a:t>
            </a:r>
            <a:r>
              <a:rPr lang="cs-CZ" dirty="0" err="1" smtClean="0">
                <a:solidFill>
                  <a:schemeClr val="tx1"/>
                </a:solidFill>
              </a:rPr>
              <a:t>Lomonosov</a:t>
            </a:r>
            <a:r>
              <a:rPr lang="cs-CZ" dirty="0" smtClean="0">
                <a:solidFill>
                  <a:schemeClr val="tx1"/>
                </a:solidFill>
              </a:rPr>
              <a:t>?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Jaký zvláštní pravopisný jev se zde nachází?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Pro jaký slohový útvar je tento jev typický?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Vyskytuje se v textu tento jev náhodně?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Temno je román Aloise Jiráska, který zachycuje českou zemi v době pobělohorské.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Nádoby, v nichž může kapalina volně protékat z jedné do druhé, přičemž vystupuje stejně vysoko.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Zakladatel fyzikální chemie.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 zájmenech Ty se objevují velká písmena.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Dopis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Ne, zamilovaný žák klade důraz na svou lásku (proto velké písmeno).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2769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 létání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619672" y="1412776"/>
            <a:ext cx="3546688" cy="5328592"/>
          </a:xfrm>
        </p:spPr>
        <p:txBody>
          <a:bodyPr>
            <a:noAutofit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chemeClr val="tx1"/>
                </a:solidFill>
              </a:rPr>
              <a:t>Někdy </a:t>
            </a:r>
            <a:r>
              <a:rPr lang="cs-CZ" dirty="0">
                <a:solidFill>
                  <a:schemeClr val="tx1"/>
                </a:solidFill>
              </a:rPr>
              <a:t>vážně zdá se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lítat že je snadné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jenže ten kdo lítá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taky někdy </a:t>
            </a:r>
            <a:r>
              <a:rPr lang="cs-CZ" b="1" dirty="0">
                <a:solidFill>
                  <a:schemeClr val="tx1"/>
                </a:solidFill>
              </a:rPr>
              <a:t>………………</a:t>
            </a:r>
            <a:endParaRPr lang="cs-CZ" dirty="0">
              <a:solidFill>
                <a:schemeClr val="tx1"/>
              </a:solidFill>
            </a:endParaRP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Život dá ti pár facek že je </a:t>
            </a:r>
            <a:r>
              <a:rPr lang="cs-CZ" b="1" dirty="0" smtClean="0">
                <a:solidFill>
                  <a:schemeClr val="tx1"/>
                </a:solidFill>
              </a:rPr>
              <a:t>…</a:t>
            </a:r>
            <a:endParaRPr lang="cs-CZ" dirty="0">
              <a:solidFill>
                <a:schemeClr val="tx1"/>
              </a:solidFill>
            </a:endParaRP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chtěl jsi lítat chlapče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tak v tom teda lítáš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sz="1400" dirty="0">
              <a:solidFill>
                <a:schemeClr val="tx1"/>
              </a:solidFill>
            </a:endParaRP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Z výšky se dolů pěkně kouká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čím jsi však výš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tím víc to </a:t>
            </a:r>
            <a:r>
              <a:rPr lang="cs-CZ" b="1" dirty="0">
                <a:solidFill>
                  <a:schemeClr val="tx1"/>
                </a:solidFill>
              </a:rPr>
              <a:t>…………</a:t>
            </a:r>
            <a:r>
              <a:rPr lang="cs-CZ" dirty="0">
                <a:solidFill>
                  <a:schemeClr val="tx1"/>
                </a:solidFill>
              </a:rPr>
              <a:t> – a máš křídla ptáků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fouká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fouká – a máš křídla </a:t>
            </a:r>
            <a:r>
              <a:rPr lang="cs-CZ" b="1" dirty="0" smtClean="0">
                <a:solidFill>
                  <a:schemeClr val="tx1"/>
                </a:solidFill>
              </a:rPr>
              <a:t>………</a:t>
            </a:r>
            <a:endParaRPr lang="cs-CZ" dirty="0">
              <a:solidFill>
                <a:schemeClr val="tx1"/>
              </a:solidFill>
            </a:endParaRP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a před sebou celý život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v kravatě a v </a:t>
            </a:r>
            <a:r>
              <a:rPr lang="cs-CZ" dirty="0" smtClean="0">
                <a:solidFill>
                  <a:schemeClr val="tx1"/>
                </a:solidFill>
              </a:rPr>
              <a:t>saku</a:t>
            </a:r>
            <a:endParaRPr lang="cs-CZ" dirty="0">
              <a:solidFill>
                <a:schemeClr val="tx1"/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376536" y="1340768"/>
            <a:ext cx="3515944" cy="5328592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Štěstěna se v tobě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dvakrát moc nezhlídla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jen si lítej chlapče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přistřihnou ti </a:t>
            </a:r>
            <a:r>
              <a:rPr lang="cs-CZ" b="1" dirty="0">
                <a:solidFill>
                  <a:schemeClr val="tx1"/>
                </a:solidFill>
              </a:rPr>
              <a:t>……………</a:t>
            </a:r>
            <a:endParaRPr lang="cs-CZ" dirty="0">
              <a:solidFill>
                <a:schemeClr val="tx1"/>
              </a:solidFill>
            </a:endParaRP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tak se dívej radši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na zem než do mraků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mizerně se skáče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z </a:t>
            </a:r>
            <a:r>
              <a:rPr lang="cs-CZ" dirty="0" err="1">
                <a:solidFill>
                  <a:schemeClr val="tx1"/>
                </a:solidFill>
              </a:rPr>
              <a:t>rozjetýho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b="1" dirty="0">
                <a:solidFill>
                  <a:schemeClr val="tx1"/>
                </a:solidFill>
              </a:rPr>
              <a:t>……………</a:t>
            </a:r>
            <a:endParaRPr lang="cs-CZ" dirty="0">
              <a:solidFill>
                <a:schemeClr val="tx1"/>
              </a:solidFill>
            </a:endParaRP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 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Zastrč si drápy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srovnej </a:t>
            </a:r>
            <a:r>
              <a:rPr lang="cs-CZ" b="1" dirty="0">
                <a:solidFill>
                  <a:schemeClr val="tx1"/>
                </a:solidFill>
              </a:rPr>
              <a:t>……………</a:t>
            </a:r>
            <a:endParaRPr lang="cs-CZ" dirty="0">
              <a:solidFill>
                <a:schemeClr val="tx1"/>
              </a:solidFill>
            </a:endParaRP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dneska tě vítá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voliéra – a máš křídla ptáků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voliéra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voliéra – a máš křídla ptáků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jen den bacha ať si nedáš 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do </a:t>
            </a:r>
            <a:r>
              <a:rPr lang="cs-CZ" b="1" dirty="0">
                <a:solidFill>
                  <a:schemeClr val="tx1"/>
                </a:solidFill>
              </a:rPr>
              <a:t>………………</a:t>
            </a:r>
            <a:endParaRPr lang="cs-CZ" dirty="0">
              <a:solidFill>
                <a:schemeClr val="tx1"/>
              </a:solidFill>
            </a:endParaRPr>
          </a:p>
          <a:p>
            <a:pPr>
              <a:lnSpc>
                <a:spcPct val="110000"/>
              </a:lnSpc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188640"/>
            <a:ext cx="77048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DO BÁSNĚ VLOŽTE TATO SLOVA:</a:t>
            </a:r>
          </a:p>
          <a:p>
            <a:r>
              <a:rPr lang="cs-CZ" sz="2000" i="1" dirty="0" smtClean="0"/>
              <a:t>vlaku</a:t>
            </a:r>
            <a:r>
              <a:rPr lang="cs-CZ" sz="2000" i="1" dirty="0"/>
              <a:t>, nespočítáš, péra, spadne</a:t>
            </a:r>
            <a:r>
              <a:rPr lang="cs-CZ" sz="2000" i="1" dirty="0" smtClean="0"/>
              <a:t>, fouká</a:t>
            </a:r>
            <a:r>
              <a:rPr lang="cs-CZ" sz="2000" i="1" dirty="0"/>
              <a:t>, zobáku, ptáků, křídla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3857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 létání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619672" y="1412776"/>
            <a:ext cx="3546688" cy="5328592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Někdy vážně zdá se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lítat že je snadné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jenže ten kdo lítá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taky někdy </a:t>
            </a:r>
            <a:r>
              <a:rPr lang="cs-CZ" b="1" dirty="0">
                <a:solidFill>
                  <a:schemeClr val="tx1"/>
                </a:solidFill>
              </a:rPr>
              <a:t>spadne</a:t>
            </a:r>
            <a:endParaRPr lang="cs-CZ" dirty="0">
              <a:solidFill>
                <a:schemeClr val="tx1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Život dá ti pár facek že je </a:t>
            </a:r>
            <a:r>
              <a:rPr lang="cs-CZ" b="1" dirty="0">
                <a:solidFill>
                  <a:schemeClr val="tx1"/>
                </a:solidFill>
              </a:rPr>
              <a:t>nespočítáš</a:t>
            </a:r>
            <a:endParaRPr lang="cs-CZ" dirty="0">
              <a:solidFill>
                <a:schemeClr val="tx1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chtěl jsi lítat chlapče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tak v tom teda lítáš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 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Z výšky se dolů pěkně kouká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čím jsi však výš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tím víc to </a:t>
            </a:r>
            <a:r>
              <a:rPr lang="cs-CZ" b="1" dirty="0">
                <a:solidFill>
                  <a:schemeClr val="tx1"/>
                </a:solidFill>
              </a:rPr>
              <a:t>fouká</a:t>
            </a:r>
            <a:r>
              <a:rPr lang="cs-CZ" dirty="0">
                <a:solidFill>
                  <a:schemeClr val="tx1"/>
                </a:solidFill>
              </a:rPr>
              <a:t> – a máš křídla ptáků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fouká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fouká – a máš křídla </a:t>
            </a:r>
            <a:r>
              <a:rPr lang="cs-CZ" b="1" dirty="0">
                <a:solidFill>
                  <a:schemeClr val="tx1"/>
                </a:solidFill>
              </a:rPr>
              <a:t>ptáků</a:t>
            </a:r>
            <a:endParaRPr lang="cs-CZ" dirty="0">
              <a:solidFill>
                <a:schemeClr val="tx1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a před sebou celý život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v kravatě a v saku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376536" y="1340768"/>
            <a:ext cx="3515944" cy="5328592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Štěstěna se v tobě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dvakrát moc nezhlídla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jen si lítej chlapče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přistřihnou ti </a:t>
            </a:r>
            <a:r>
              <a:rPr lang="cs-CZ" b="1" dirty="0">
                <a:solidFill>
                  <a:schemeClr val="tx1"/>
                </a:solidFill>
              </a:rPr>
              <a:t>křídla</a:t>
            </a:r>
            <a:endParaRPr lang="cs-CZ" dirty="0">
              <a:solidFill>
                <a:schemeClr val="tx1"/>
              </a:solidFill>
            </a:endParaRP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tak se dívej radši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na zem než do mraků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mizerně se skáče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z </a:t>
            </a:r>
            <a:r>
              <a:rPr lang="cs-CZ" dirty="0" err="1">
                <a:solidFill>
                  <a:schemeClr val="tx1"/>
                </a:solidFill>
              </a:rPr>
              <a:t>rozjetýho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b="1" dirty="0">
                <a:solidFill>
                  <a:schemeClr val="tx1"/>
                </a:solidFill>
              </a:rPr>
              <a:t>vlaku</a:t>
            </a:r>
            <a:endParaRPr lang="cs-CZ" dirty="0">
              <a:solidFill>
                <a:schemeClr val="tx1"/>
              </a:solidFill>
            </a:endParaRP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dirty="0">
              <a:solidFill>
                <a:schemeClr val="tx1"/>
              </a:solidFill>
            </a:endParaRP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Zastrč si drápy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srovnej </a:t>
            </a:r>
            <a:r>
              <a:rPr lang="cs-CZ" b="1" dirty="0">
                <a:solidFill>
                  <a:schemeClr val="tx1"/>
                </a:solidFill>
              </a:rPr>
              <a:t>péra</a:t>
            </a:r>
            <a:endParaRPr lang="cs-CZ" dirty="0">
              <a:solidFill>
                <a:schemeClr val="tx1"/>
              </a:solidFill>
            </a:endParaRP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dneska tě vítá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voliéra – a máš křídla ptáků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voliéra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voliéra – a máš křídla ptáků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jen den bacha ať si nedáš 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>
                <a:solidFill>
                  <a:schemeClr val="tx1"/>
                </a:solidFill>
              </a:rPr>
              <a:t>do </a:t>
            </a:r>
            <a:r>
              <a:rPr lang="cs-CZ" b="1" dirty="0">
                <a:solidFill>
                  <a:schemeClr val="tx1"/>
                </a:solidFill>
              </a:rPr>
              <a:t>zobáku</a:t>
            </a:r>
            <a:endParaRPr lang="cs-CZ" dirty="0">
              <a:solidFill>
                <a:schemeClr val="tx1"/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188640"/>
            <a:ext cx="77048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DO BÁSNĚ VLOŽTE TATO SLOVA:</a:t>
            </a:r>
          </a:p>
          <a:p>
            <a:r>
              <a:rPr lang="cs-CZ" sz="2000" i="1" dirty="0" smtClean="0"/>
              <a:t>vlaku</a:t>
            </a:r>
            <a:r>
              <a:rPr lang="cs-CZ" sz="2000" i="1" dirty="0"/>
              <a:t>, nespočítáš, péra, spadne</a:t>
            </a:r>
            <a:r>
              <a:rPr lang="cs-CZ" sz="2000" i="1" dirty="0" smtClean="0"/>
              <a:t>, fouká</a:t>
            </a:r>
            <a:r>
              <a:rPr lang="cs-CZ" sz="2000" i="1" dirty="0"/>
              <a:t>, zobáku, ptáků, křídla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7291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7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2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7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2" dur="5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7" dur="5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2" dur="500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7" dur="500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2" dur="500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7" dur="500"/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16200000">
            <a:off x="-2660177" y="2961768"/>
            <a:ext cx="6248400" cy="846161"/>
          </a:xfrm>
        </p:spPr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</a:t>
            </a:r>
            <a:r>
              <a:rPr lang="cs-CZ" dirty="0" smtClean="0"/>
              <a:t>www.azrodina.cz/2547-zehrac-na-boha-na-osud-ci-na-viru-nejsem-rozhovor-s-markem-ebenem</a:t>
            </a:r>
          </a:p>
          <a:p>
            <a:r>
              <a:rPr lang="cs-CZ" dirty="0"/>
              <a:t>http://www.lidovky.cz/marek-eben-po-krk-v-ceske-smetance-dqo-/</a:t>
            </a:r>
            <a:r>
              <a:rPr lang="cs-CZ" dirty="0" smtClean="0"/>
              <a:t>ln_kultura.asp?c=a071007_140929_ln_kultura_blh</a:t>
            </a:r>
          </a:p>
          <a:p>
            <a:r>
              <a:rPr lang="cs-CZ" dirty="0"/>
              <a:t>http://</a:t>
            </a:r>
            <a:r>
              <a:rPr lang="cs-CZ" dirty="0" smtClean="0"/>
              <a:t>www.youtube.com/watch?v=gawLMeqzqlY</a:t>
            </a:r>
          </a:p>
          <a:p>
            <a:r>
              <a:rPr lang="cs-CZ" dirty="0"/>
              <a:t>SOUKAL, J. </a:t>
            </a:r>
            <a:r>
              <a:rPr lang="cs-CZ" i="1" dirty="0"/>
              <a:t>Čítanka 7 (literární výchova pro 7. ročník základní školy a pro odpovídající ročník víceletých gymnázií). </a:t>
            </a:r>
            <a:r>
              <a:rPr lang="cs-CZ" dirty="0"/>
              <a:t>Praha: SPN, 1998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3081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">
  <a:themeElements>
    <a:clrScheme name="Infinity">
      <a:dk1>
        <a:sysClr val="windowText" lastClr="000000"/>
      </a:dk1>
      <a:lt1>
        <a:sysClr val="window" lastClr="FFFFFF"/>
      </a:lt1>
      <a:dk2>
        <a:srgbClr val="EABB00"/>
      </a:dk2>
      <a:lt2>
        <a:srgbClr val="DEF2FA"/>
      </a:lt2>
      <a:accent1>
        <a:srgbClr val="983DB1"/>
      </a:accent1>
      <a:accent2>
        <a:srgbClr val="47D147"/>
      </a:accent2>
      <a:accent3>
        <a:srgbClr val="CC0053"/>
      </a:accent3>
      <a:accent4>
        <a:srgbClr val="EA950D"/>
      </a:accent4>
      <a:accent5>
        <a:srgbClr val="C800C8"/>
      </a:accent5>
      <a:accent6>
        <a:srgbClr val="6161FF"/>
      </a:accent6>
      <a:hlink>
        <a:srgbClr val="755D00"/>
      </a:hlink>
      <a:folHlink>
        <a:srgbClr val="31AEE0"/>
      </a:folHlink>
    </a:clrScheme>
    <a:fontScheme name="Infinity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Infinity">
      <a:fillStyleLst>
        <a:solidFill>
          <a:schemeClr val="phClr">
            <a:shade val="95000"/>
            <a:satMod val="115000"/>
          </a:schemeClr>
        </a:solidFill>
        <a:gradFill rotWithShape="1">
          <a:gsLst>
            <a:gs pos="0">
              <a:schemeClr val="phClr">
                <a:tint val="90000"/>
                <a:alpha val="50000"/>
                <a:satMod val="150000"/>
              </a:schemeClr>
            </a:gs>
            <a:gs pos="35000">
              <a:schemeClr val="phClr">
                <a:tint val="100000"/>
                <a:alpha val="80000"/>
                <a:satMod val="130000"/>
              </a:schemeClr>
            </a:gs>
            <a:gs pos="100000">
              <a:schemeClr val="phClr">
                <a:tint val="100000"/>
                <a:shade val="90000"/>
                <a:alpha val="95000"/>
                <a:satMod val="11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51000"/>
                <a:alpha val="90000"/>
                <a:satMod val="130000"/>
              </a:schemeClr>
            </a:gs>
            <a:gs pos="50000">
              <a:schemeClr val="phClr">
                <a:shade val="93000"/>
                <a:alpha val="70000"/>
                <a:satMod val="130000"/>
              </a:schemeClr>
            </a:gs>
            <a:gs pos="75000">
              <a:schemeClr val="phClr">
                <a:shade val="94000"/>
                <a:alpha val="50000"/>
                <a:satMod val="135000"/>
              </a:schemeClr>
            </a:gs>
            <a:gs pos="100000">
              <a:schemeClr val="phClr">
                <a:shade val="94000"/>
                <a:alpha val="50000"/>
                <a:satMod val="135000"/>
              </a:schemeClr>
            </a:gs>
          </a:gsLst>
          <a:lin ang="0" scaled="0"/>
        </a:gradFill>
      </a:fillStyleLst>
      <a:lnStyleLst>
        <a:ln w="19050" cap="flat" cmpd="sng" algn="ctr">
          <a:solidFill>
            <a:schemeClr val="phClr">
              <a:shade val="95000"/>
            </a:schemeClr>
          </a:solidFill>
          <a:prstDash val="solid"/>
        </a:ln>
        <a:ln w="31750" cap="flat" cmpd="sng" algn="ctr">
          <a:solidFill>
            <a:schemeClr val="phClr">
              <a:shade val="95000"/>
              <a:satMod val="110000"/>
            </a:schemeClr>
          </a:solidFill>
          <a:prstDash val="solid"/>
        </a:ln>
        <a:ln w="57150" cap="flat" cmpd="dbl" algn="ctr">
          <a:solidFill>
            <a:schemeClr val="phClr">
              <a:shade val="95000"/>
              <a:satMod val="130000"/>
            </a:schemeClr>
          </a:solidFill>
          <a:prstDash val="solid"/>
        </a:ln>
      </a:lnStyleLst>
      <a:effectStyleLst>
        <a:effectStyle>
          <a:effectLst>
            <a:outerShdw blurRad="63500" dist="25400" dir="5400000" sx="101000" sy="101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63500" dist="12700" dir="5400000" sx="101000" sy="101000" algn="ctr" rotWithShape="0">
              <a:srgbClr val="000000">
                <a:alpha val="50000"/>
              </a:srgbClr>
            </a:outerShdw>
            <a:reflection blurRad="12700" stA="26000" endPos="15000" dist="19050" dir="5400000" sy="-100000" rotWithShape="0"/>
          </a:effectLst>
        </a:effectStyle>
        <a:effectStyle>
          <a:effectLst>
            <a:innerShdw blurRad="101600" dist="12700">
              <a:srgbClr val="000000">
                <a:alpha val="35000"/>
              </a:srgbClr>
            </a:innerShdw>
            <a:reflection blurRad="12700" stA="26000" endPos="25000" dist="19050" dir="5400000" sy="-100000" rotWithShape="0"/>
          </a:effectLst>
          <a:scene3d>
            <a:camera prst="orthographicFront">
              <a:rot lat="0" lon="0" rev="0"/>
            </a:camera>
            <a:lightRig rig="twoPt" dir="t">
              <a:rot lat="0" lon="0" rev="5400000"/>
            </a:lightRig>
          </a:scene3d>
          <a:sp3d>
            <a:bevelT w="381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250000"/>
              </a:schemeClr>
            </a:gs>
            <a:gs pos="40000">
              <a:schemeClr val="phClr">
                <a:tint val="90000"/>
                <a:shade val="80000"/>
                <a:satMod val="200000"/>
              </a:schemeClr>
            </a:gs>
            <a:gs pos="100000">
              <a:schemeClr val="phClr">
                <a:shade val="20000"/>
                <a:satMod val="17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TC010258013[[fn=Motiv Nekonečno]]</Template>
  <TotalTime>217</TotalTime>
  <Words>418</Words>
  <Application>Microsoft Office PowerPoint</Application>
  <PresentationFormat>Předvádění na obrazovce (4:3)</PresentationFormat>
  <Paragraphs>144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1</vt:lpstr>
      <vt:lpstr>Prezentace aplikace PowerPoint</vt:lpstr>
      <vt:lpstr>Prezentace aplikace PowerPoint</vt:lpstr>
      <vt:lpstr>Marek Eben (18. 12. 1957)</vt:lpstr>
      <vt:lpstr>Zápis:</vt:lpstr>
      <vt:lpstr>Tvorba:</vt:lpstr>
      <vt:lpstr>Andulce z béčka:</vt:lpstr>
      <vt:lpstr>Rozbor textu:</vt:lpstr>
      <vt:lpstr>Rozbor textu:</vt:lpstr>
      <vt:lpstr>O létání</vt:lpstr>
      <vt:lpstr>O létání</vt:lpstr>
      <vt:lpstr>Použité zdroje: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Marek Eben (18. 12. 1957)</dc:title>
  <dc:creator>Jajinka</dc:creator>
  <cp:lastModifiedBy>Jajinka</cp:lastModifiedBy>
  <cp:revision>18</cp:revision>
  <dcterms:created xsi:type="dcterms:W3CDTF">2012-02-15T17:17:53Z</dcterms:created>
  <dcterms:modified xsi:type="dcterms:W3CDTF">2012-04-09T18:38:11Z</dcterms:modified>
</cp:coreProperties>
</file>