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56" r:id="rId4"/>
    <p:sldId id="259" r:id="rId5"/>
    <p:sldId id="260" r:id="rId6"/>
    <p:sldId id="261" r:id="rId7"/>
    <p:sldId id="267" r:id="rId8"/>
    <p:sldId id="268" r:id="rId9"/>
    <p:sldId id="262" r:id="rId10"/>
    <p:sldId id="263" r:id="rId11"/>
    <p:sldId id="26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7D4C"/>
    <a:srgbClr val="B456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888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VY_32_INOVACE_06_ČESKÝ_JAZYK_A_LITERATURA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4C9FBA-9DA7-4900-B62B-4F8CA0BA829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1975C91-ECD5-4200-B374-EB5C428371C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22C8313-95A8-4AD6-BF36-5B81C3D64191}" type="presOf" srcId="{D1B46980-6531-4606-95E6-44980827E919}" destId="{2BE915AB-18AA-4053-B92C-3BFC9ED204BB}" srcOrd="1" destOrd="0" presId="urn:microsoft.com/office/officeart/2005/8/layout/target3"/>
    <dgm:cxn modelId="{0B1447FC-475C-4D28-A04C-601BEE4BFE92}" type="presOf" srcId="{D1D4F407-5343-4D3F-B5B9-D407B03CAEB4}" destId="{D005CE8C-CC26-4C3E-AC11-E15060ECD759}" srcOrd="0" destOrd="0" presId="urn:microsoft.com/office/officeart/2005/8/layout/target3"/>
    <dgm:cxn modelId="{2FD4836C-BA94-4FFC-B97F-89684960F22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26649F1-923C-4B22-A9B5-831AA99BDEFB}" type="presOf" srcId="{4C35D32F-0EAB-4CD7-82EE-45574DC2A586}" destId="{8BEBB6EC-1DAA-4CAC-8A25-BC0FCBD5DBD5}" srcOrd="0" destOrd="0" presId="urn:microsoft.com/office/officeart/2005/8/layout/target3"/>
    <dgm:cxn modelId="{E711860D-EA85-4DE8-9C0E-62BF135121BE}" type="presOf" srcId="{757F3AB3-0718-4624-B441-E567A8F0AB56}" destId="{333A1088-737F-45CB-B68E-254E46348037}" srcOrd="0" destOrd="0" presId="urn:microsoft.com/office/officeart/2005/8/layout/target3"/>
    <dgm:cxn modelId="{4A42ED10-18F9-4E83-BE09-39BDE33E1F06}" type="presOf" srcId="{B651F6E3-6281-48DB-9319-2AEAFDAE7572}" destId="{619D679B-A015-4ECF-8348-D1034C574F40}" srcOrd="0" destOrd="0" presId="urn:microsoft.com/office/officeart/2005/8/layout/target3"/>
    <dgm:cxn modelId="{88D64108-CAFE-41D7-AFFC-F37D699CD1B7}" type="presOf" srcId="{D8197B8C-B260-4A16-BDF4-0947B075E274}" destId="{5A5FFA88-C948-4069-8E93-59FA12366E83}" srcOrd="1" destOrd="0" presId="urn:microsoft.com/office/officeart/2005/8/layout/target3"/>
    <dgm:cxn modelId="{B6AF37FF-6578-47FB-B77E-CC19BD3309DB}" type="presOf" srcId="{B651F6E3-6281-48DB-9319-2AEAFDAE7572}" destId="{6BB5E863-4638-4E1D-BFDE-399D028AC4ED}" srcOrd="1" destOrd="0" presId="urn:microsoft.com/office/officeart/2005/8/layout/target3"/>
    <dgm:cxn modelId="{5E9A152D-F4F6-4B05-8B2E-2FC4CA7824DF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BD7EC29-464C-4B49-9753-2E3A939D5937}" type="presParOf" srcId="{333A1088-737F-45CB-B68E-254E46348037}" destId="{F5ABB229-8D3B-4694-996A-96F23CF14429}" srcOrd="0" destOrd="0" presId="urn:microsoft.com/office/officeart/2005/8/layout/target3"/>
    <dgm:cxn modelId="{5BC27278-B4FC-4B3D-860D-96063A738E01}" type="presParOf" srcId="{333A1088-737F-45CB-B68E-254E46348037}" destId="{F41139FD-01EE-4571-8B17-4FB00FC51163}" srcOrd="1" destOrd="0" presId="urn:microsoft.com/office/officeart/2005/8/layout/target3"/>
    <dgm:cxn modelId="{48438324-2AE2-409B-9D7D-4C93183A6995}" type="presParOf" srcId="{333A1088-737F-45CB-B68E-254E46348037}" destId="{D005CE8C-CC26-4C3E-AC11-E15060ECD759}" srcOrd="2" destOrd="0" presId="urn:microsoft.com/office/officeart/2005/8/layout/target3"/>
    <dgm:cxn modelId="{2A420935-C766-495F-A975-BC64D4F27D8C}" type="presParOf" srcId="{333A1088-737F-45CB-B68E-254E46348037}" destId="{2C702D82-9B77-49B7-9568-BB8EB47C3372}" srcOrd="3" destOrd="0" presId="urn:microsoft.com/office/officeart/2005/8/layout/target3"/>
    <dgm:cxn modelId="{B07EE81E-A609-457B-9CAD-D08164B97AC8}" type="presParOf" srcId="{333A1088-737F-45CB-B68E-254E46348037}" destId="{A52A0455-90FF-4808-ABD0-F02540D31D5A}" srcOrd="4" destOrd="0" presId="urn:microsoft.com/office/officeart/2005/8/layout/target3"/>
    <dgm:cxn modelId="{D9236921-2025-4DE1-9CD8-6350898B097A}" type="presParOf" srcId="{333A1088-737F-45CB-B68E-254E46348037}" destId="{6140AFEC-043D-4C43-A2F9-D0F5331DF3A3}" srcOrd="5" destOrd="0" presId="urn:microsoft.com/office/officeart/2005/8/layout/target3"/>
    <dgm:cxn modelId="{E1C87501-13FB-4860-BA24-4F8BFB8D1CF6}" type="presParOf" srcId="{333A1088-737F-45CB-B68E-254E46348037}" destId="{9358AC05-5D7D-4327-9F80-1AD486AEA664}" srcOrd="6" destOrd="0" presId="urn:microsoft.com/office/officeart/2005/8/layout/target3"/>
    <dgm:cxn modelId="{713A4A7E-84E2-4BF8-A733-02E6E2DA6B8C}" type="presParOf" srcId="{333A1088-737F-45CB-B68E-254E46348037}" destId="{313FC574-E1CD-4FB4-B054-0B805CE0447D}" srcOrd="7" destOrd="0" presId="urn:microsoft.com/office/officeart/2005/8/layout/target3"/>
    <dgm:cxn modelId="{45A9F76D-5A4A-4C1E-8BAB-772378D50327}" type="presParOf" srcId="{333A1088-737F-45CB-B68E-254E46348037}" destId="{619D679B-A015-4ECF-8348-D1034C574F40}" srcOrd="8" destOrd="0" presId="urn:microsoft.com/office/officeart/2005/8/layout/target3"/>
    <dgm:cxn modelId="{17567729-6222-4701-A933-72F006BF4423}" type="presParOf" srcId="{333A1088-737F-45CB-B68E-254E46348037}" destId="{322283A8-4A27-4CDA-BAE3-F381106A9174}" srcOrd="9" destOrd="0" presId="urn:microsoft.com/office/officeart/2005/8/layout/target3"/>
    <dgm:cxn modelId="{56288533-BCDE-417A-8709-2E25BFF1BAB0}" type="presParOf" srcId="{333A1088-737F-45CB-B68E-254E46348037}" destId="{FFC9F71D-1B4F-4AD9-A4A6-86ADEFC8AF5C}" srcOrd="10" destOrd="0" presId="urn:microsoft.com/office/officeart/2005/8/layout/target3"/>
    <dgm:cxn modelId="{30EFBF9F-FF2D-45E7-A9AB-0F34DC86055E}" type="presParOf" srcId="{333A1088-737F-45CB-B68E-254E46348037}" destId="{25B08C86-7E15-44DC-BE7F-FFB55DD49D12}" srcOrd="11" destOrd="0" presId="urn:microsoft.com/office/officeart/2005/8/layout/target3"/>
    <dgm:cxn modelId="{302F7092-5A4A-4772-AFDE-94CFBA167994}" type="presParOf" srcId="{333A1088-737F-45CB-B68E-254E46348037}" destId="{76644BE8-9D7C-4C09-B250-3D10AF48CBB7}" srcOrd="12" destOrd="0" presId="urn:microsoft.com/office/officeart/2005/8/layout/target3"/>
    <dgm:cxn modelId="{526F8845-1D9B-45C0-8EEF-1BD1772BE6CF}" type="presParOf" srcId="{333A1088-737F-45CB-B68E-254E46348037}" destId="{EE85B701-7295-41C0-BA7A-34D3756A2AE6}" srcOrd="13" destOrd="0" presId="urn:microsoft.com/office/officeart/2005/8/layout/target3"/>
    <dgm:cxn modelId="{7F36742F-8444-40DB-B180-FA553D9BC971}" type="presParOf" srcId="{333A1088-737F-45CB-B68E-254E46348037}" destId="{8BEBB6EC-1DAA-4CAC-8A25-BC0FCBD5DBD5}" srcOrd="14" destOrd="0" presId="urn:microsoft.com/office/officeart/2005/8/layout/target3"/>
    <dgm:cxn modelId="{FE085F2E-9AD1-44DF-BF0D-D73135BB6558}" type="presParOf" srcId="{333A1088-737F-45CB-B68E-254E46348037}" destId="{AED2198E-93D5-4001-81B4-73124B309672}" srcOrd="15" destOrd="0" presId="urn:microsoft.com/office/officeart/2005/8/layout/target3"/>
    <dgm:cxn modelId="{9A6AD77F-7D84-4383-9FA3-8D4CD3DFFC33}" type="presParOf" srcId="{333A1088-737F-45CB-B68E-254E46348037}" destId="{2BE915AB-18AA-4053-B92C-3BFC9ED204BB}" srcOrd="16" destOrd="0" presId="urn:microsoft.com/office/officeart/2005/8/layout/target3"/>
    <dgm:cxn modelId="{56901F0A-6FDE-4433-83CC-3DDEDFA06BF6}" type="presParOf" srcId="{333A1088-737F-45CB-B68E-254E46348037}" destId="{6BB5E863-4638-4E1D-BFDE-399D028AC4ED}" srcOrd="17" destOrd="0" presId="urn:microsoft.com/office/officeart/2005/8/layout/target3"/>
    <dgm:cxn modelId="{1B1EAA49-7A31-4952-AC98-FD08F23EB54A}" type="presParOf" srcId="{333A1088-737F-45CB-B68E-254E46348037}" destId="{5A5FFA88-C948-4069-8E93-59FA12366E83}" srcOrd="18" destOrd="0" presId="urn:microsoft.com/office/officeart/2005/8/layout/target3"/>
    <dgm:cxn modelId="{7DDF97BA-A270-46C0-8995-46DDB6CBBC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VY_32_INOVACE_06_ČESKÝ_JAZYK_A_LITERATURA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715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966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419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74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176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99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800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642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269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500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6B19C"/>
            </a:gs>
            <a:gs pos="58000">
              <a:schemeClr val="accent6">
                <a:lumMod val="60000"/>
                <a:lumOff val="40000"/>
              </a:schemeClr>
            </a:gs>
            <a:gs pos="85000">
              <a:srgbClr val="D47D4C"/>
            </a:gs>
            <a:gs pos="100000">
              <a:srgbClr val="66301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79F8D-9B48-4F02-ABE1-8DF7E0871EE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7E806-9762-4422-81D3-6104B85DB8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369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narchisti%C4%8Dt%C3%AD_bu%C5%99i%C4%8D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5706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František </a:t>
            </a:r>
            <a:r>
              <a:rPr lang="cs-CZ" sz="3200" dirty="0" err="1" smtClean="0">
                <a:solidFill>
                  <a:schemeClr val="tx1"/>
                </a:solidFill>
              </a:rPr>
              <a:t>Gellner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57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2181573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Františka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Gellnera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Napíší si zápis do sešitu a rozeberou jednu z jeho básní.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39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</p:spPr>
        <p:txBody>
          <a:bodyPr>
            <a:normAutofit fontScale="90000"/>
          </a:bodyPr>
          <a:lstStyle/>
          <a:p>
            <a:r>
              <a:rPr lang="cs-CZ" b="1" dirty="0" smtClean="0"/>
              <a:t>František </a:t>
            </a:r>
            <a:r>
              <a:rPr lang="cs-CZ" b="1" dirty="0" err="1" smtClean="0"/>
              <a:t>Gellner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dirty="0" smtClean="0"/>
              <a:t>(1881 </a:t>
            </a:r>
            <a:r>
              <a:rPr lang="cs-CZ" sz="3600" smtClean="0"/>
              <a:t>– 1914</a:t>
            </a:r>
            <a:r>
              <a:rPr lang="cs-CZ" sz="3600" dirty="0" smtClean="0"/>
              <a:t>) </a:t>
            </a:r>
            <a:endParaRPr lang="cs-CZ" sz="36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3055" y="1600200"/>
            <a:ext cx="3957889" cy="4525963"/>
          </a:xfrm>
        </p:spPr>
      </p:pic>
    </p:spTree>
    <p:extLst>
      <p:ext uri="{BB962C8B-B14F-4D97-AF65-F5344CB8AC3E}">
        <p14:creationId xmlns:p14="http://schemas.microsoft.com/office/powerpoint/2010/main" val="308497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František </a:t>
            </a:r>
            <a:r>
              <a:rPr lang="cs-CZ" b="1" dirty="0" err="1" smtClean="0"/>
              <a:t>Gellner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dirty="0" smtClean="0"/>
              <a:t>(1881 – 1814)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Významný český básník, prozaik a výtvarník (karikaturista).</a:t>
            </a:r>
          </a:p>
          <a:p>
            <a:r>
              <a:rPr lang="cs-CZ" dirty="0" smtClean="0"/>
              <a:t>Po vojně odjel studovat malířství do Mnichova.</a:t>
            </a:r>
          </a:p>
          <a:p>
            <a:r>
              <a:rPr lang="cs-CZ" dirty="0" smtClean="0"/>
              <a:t>Již na studiích přispíval do časopisu Nový kult a úzce se stýkal s českými </a:t>
            </a:r>
            <a:r>
              <a:rPr lang="cs-CZ" dirty="0" smtClean="0">
                <a:hlinkClick r:id="rId2"/>
              </a:rPr>
              <a:t>anarchistickými </a:t>
            </a:r>
            <a:r>
              <a:rPr lang="cs-CZ" dirty="0" smtClean="0"/>
              <a:t>básníky své doby (S. K. Neumann či F. Šrámek), k nimž také patřil.</a:t>
            </a:r>
          </a:p>
          <a:p>
            <a:r>
              <a:rPr lang="cs-CZ" dirty="0" smtClean="0"/>
              <a:t>Žádnou z vysokých škol nedostudoval.</a:t>
            </a:r>
          </a:p>
          <a:p>
            <a:r>
              <a:rPr lang="cs-CZ" dirty="0" smtClean="0"/>
              <a:t>Vedl život chudého bohémského studenta.</a:t>
            </a:r>
          </a:p>
          <a:p>
            <a:r>
              <a:rPr lang="cs-CZ" dirty="0" smtClean="0"/>
              <a:t>Po vypuknutí 1. světové války narukoval do rakousko-uherské armády, kde byl 13. 9. prohlášen za nezvěstného.</a:t>
            </a:r>
          </a:p>
          <a:p>
            <a:r>
              <a:rPr lang="cs-CZ" dirty="0" smtClean="0"/>
              <a:t>Kdy a kde přesně umírá nebylo nikdy zjištěno.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04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b="1" dirty="0" smtClean="0"/>
              <a:t>Tvorba: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u="sng" dirty="0" smtClean="0"/>
              <a:t>Básnické sbírky:</a:t>
            </a:r>
            <a:r>
              <a:rPr lang="cs-CZ" dirty="0" smtClean="0"/>
              <a:t>	</a:t>
            </a:r>
          </a:p>
          <a:p>
            <a:r>
              <a:rPr lang="cs-CZ" b="1" dirty="0" smtClean="0"/>
              <a:t>Po nás ať přijde potopa – </a:t>
            </a:r>
            <a:r>
              <a:rPr lang="cs-CZ" dirty="0" smtClean="0"/>
              <a:t>oslava bohémského způsobu života</a:t>
            </a:r>
            <a:endParaRPr lang="cs-CZ" b="1" dirty="0" smtClean="0"/>
          </a:p>
          <a:p>
            <a:r>
              <a:rPr lang="cs-CZ" sz="3200" b="1" dirty="0" smtClean="0"/>
              <a:t>Radosti života </a:t>
            </a:r>
            <a:r>
              <a:rPr lang="cs-CZ" sz="3200" dirty="0" smtClean="0"/>
              <a:t>– „román ve verších“ – autor zde píše o kavárnách, nočních podnicích, hospodách, kritizuje falešnou morálku a pokrytectví.</a:t>
            </a:r>
          </a:p>
          <a:p>
            <a:r>
              <a:rPr lang="cs-CZ" dirty="0" smtClean="0"/>
              <a:t>Jeho verše šokovaly svou otevřeností, neboť autor se v nich představoval jako neúspěšný student, alkoholik, vysmíval se spořádanému životu (přetvářce). Básně jsou psány pravidelným veršem, formou písně.</a:t>
            </a:r>
            <a:endParaRPr lang="cs-CZ" sz="3200" dirty="0" smtClean="0"/>
          </a:p>
          <a:p>
            <a:pPr marL="457200" lvl="1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19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b="1" dirty="0" smtClean="0"/>
              <a:t>Otázky k textu: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Kdo byl František </a:t>
            </a:r>
            <a:r>
              <a:rPr lang="cs-CZ" sz="3200" dirty="0" err="1" smtClean="0"/>
              <a:t>Gellner</a:t>
            </a:r>
            <a:r>
              <a:rPr lang="cs-CZ" sz="3200" dirty="0" smtClean="0"/>
              <a:t>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Co studoval?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Do které společenské skupiny patřil a co o ní můžete říct?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Do kterého časopisu psal?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Co napsal?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O čem psal?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Jakou formou jsou psány jeho básně?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200" dirty="0" smtClean="0"/>
              <a:t>Jak zemřel?</a:t>
            </a:r>
          </a:p>
          <a:p>
            <a:pPr marL="971550" lvl="1" indent="-514350">
              <a:buFont typeface="+mj-lt"/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4181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3200" b="1" dirty="0" smtClean="0"/>
              <a:t>Doplňte podle sebe vynechaná místa: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3200" dirty="0" smtClean="0"/>
              <a:t>To je teď celá moudrost ……:</a:t>
            </a:r>
          </a:p>
          <a:p>
            <a:pPr marL="457200" lvl="1" indent="0">
              <a:buNone/>
            </a:pPr>
            <a:r>
              <a:rPr lang="cs-CZ" sz="3200" dirty="0" smtClean="0"/>
              <a:t>Milovat hlučnou vřavu boje,</a:t>
            </a:r>
          </a:p>
          <a:p>
            <a:pPr marL="457200" lvl="1" indent="0">
              <a:buNone/>
            </a:pPr>
            <a:r>
              <a:rPr lang="cs-CZ" sz="3200" dirty="0"/>
              <a:t>z</a:t>
            </a:r>
            <a:r>
              <a:rPr lang="cs-CZ" sz="3200" dirty="0" smtClean="0"/>
              <a:t>a …… vnikat do snů ……</a:t>
            </a:r>
          </a:p>
          <a:p>
            <a:pPr marL="457200" lvl="1" indent="0">
              <a:buNone/>
            </a:pPr>
            <a:r>
              <a:rPr lang="cs-CZ" sz="3200" dirty="0"/>
              <a:t>a</a:t>
            </a:r>
            <a:r>
              <a:rPr lang="cs-CZ" sz="3200" dirty="0" smtClean="0"/>
              <a:t> trochu býti zadlužen,</a:t>
            </a:r>
          </a:p>
          <a:p>
            <a:pPr marL="457200" lvl="1" indent="0">
              <a:buNone/>
            </a:pPr>
            <a:r>
              <a:rPr lang="cs-CZ" sz="3200" dirty="0"/>
              <a:t>p</a:t>
            </a:r>
            <a:r>
              <a:rPr lang="cs-CZ" sz="3200" dirty="0" smtClean="0"/>
              <a:t>ískat si, jak mi …… narost,</a:t>
            </a:r>
          </a:p>
          <a:p>
            <a:pPr marL="457200" lvl="1" indent="0">
              <a:buNone/>
            </a:pPr>
            <a:r>
              <a:rPr lang="cs-CZ" sz="3200" dirty="0"/>
              <a:t>v</a:t>
            </a:r>
            <a:r>
              <a:rPr lang="cs-CZ" sz="3200" dirty="0" smtClean="0"/>
              <a:t>ínem si plašit z čela ……,</a:t>
            </a:r>
          </a:p>
          <a:p>
            <a:pPr marL="457200" lvl="1" indent="0">
              <a:buNone/>
            </a:pPr>
            <a:r>
              <a:rPr lang="cs-CZ" sz="3200" dirty="0" smtClean="0"/>
              <a:t>svůj …… rychle utratit,</a:t>
            </a:r>
          </a:p>
          <a:p>
            <a:pPr marL="457200" lvl="1" indent="0">
              <a:buNone/>
            </a:pPr>
            <a:r>
              <a:rPr lang="cs-CZ" sz="3200" dirty="0"/>
              <a:t>n</a:t>
            </a:r>
            <a:r>
              <a:rPr lang="cs-CZ" sz="3200" dirty="0" smtClean="0"/>
              <a:t>ic nezískat, nic …….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818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áseň</a:t>
            </a:r>
            <a:r>
              <a:rPr lang="cs-CZ" b="1" dirty="0" smtClean="0"/>
              <a:t> To je teď celá moudrost moje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3200" dirty="0" smtClean="0"/>
              <a:t>To je teď celá moudrost </a:t>
            </a:r>
            <a:r>
              <a:rPr lang="cs-CZ" sz="3200" b="1" dirty="0" smtClean="0"/>
              <a:t>moje</a:t>
            </a:r>
            <a:r>
              <a:rPr lang="cs-CZ" sz="3200" dirty="0" smtClean="0"/>
              <a:t>:</a:t>
            </a:r>
          </a:p>
          <a:p>
            <a:pPr marL="457200" lvl="1" indent="0">
              <a:buNone/>
            </a:pPr>
            <a:r>
              <a:rPr lang="cs-CZ" sz="3200" dirty="0" smtClean="0"/>
              <a:t>Milovat hlučnou vřavu boje,</a:t>
            </a:r>
          </a:p>
          <a:p>
            <a:pPr marL="457200" lvl="1" indent="0">
              <a:buNone/>
            </a:pPr>
            <a:r>
              <a:rPr lang="cs-CZ" sz="3200" dirty="0" smtClean="0"/>
              <a:t>za </a:t>
            </a:r>
            <a:r>
              <a:rPr lang="cs-CZ" sz="3200" b="1" dirty="0" smtClean="0"/>
              <a:t>nocí</a:t>
            </a:r>
            <a:r>
              <a:rPr lang="cs-CZ" sz="3200" dirty="0" smtClean="0"/>
              <a:t> vnikat do snů </a:t>
            </a:r>
            <a:r>
              <a:rPr lang="cs-CZ" sz="3200" b="1" dirty="0" smtClean="0"/>
              <a:t>žen</a:t>
            </a:r>
          </a:p>
          <a:p>
            <a:pPr marL="457200" lvl="1" indent="0">
              <a:buNone/>
            </a:pPr>
            <a:r>
              <a:rPr lang="cs-CZ" sz="3200" dirty="0" smtClean="0"/>
              <a:t>a trochu </a:t>
            </a:r>
            <a:r>
              <a:rPr lang="cs-CZ" sz="3200" dirty="0" err="1" smtClean="0"/>
              <a:t>býti</a:t>
            </a:r>
            <a:r>
              <a:rPr lang="cs-CZ" sz="3200" smtClean="0"/>
              <a:t> zadlužen</a:t>
            </a:r>
            <a:r>
              <a:rPr lang="cs-CZ" sz="3200" dirty="0" smtClean="0"/>
              <a:t>,</a:t>
            </a:r>
          </a:p>
          <a:p>
            <a:pPr marL="457200" lvl="1" indent="0">
              <a:buNone/>
            </a:pPr>
            <a:r>
              <a:rPr lang="cs-CZ" sz="3200" dirty="0" smtClean="0"/>
              <a:t>pískat si, jak mi </a:t>
            </a:r>
            <a:r>
              <a:rPr lang="cs-CZ" sz="3200" b="1" dirty="0" smtClean="0"/>
              <a:t>zobák</a:t>
            </a:r>
            <a:r>
              <a:rPr lang="cs-CZ" sz="3200" dirty="0" smtClean="0"/>
              <a:t> narost,</a:t>
            </a:r>
          </a:p>
          <a:p>
            <a:pPr marL="457200" lvl="1" indent="0">
              <a:buNone/>
            </a:pPr>
            <a:r>
              <a:rPr lang="cs-CZ" sz="3200" dirty="0" smtClean="0"/>
              <a:t>vínem si plašit z čela </a:t>
            </a:r>
            <a:r>
              <a:rPr lang="cs-CZ" sz="3200" b="1" dirty="0" smtClean="0"/>
              <a:t>radost</a:t>
            </a:r>
            <a:r>
              <a:rPr lang="cs-CZ" sz="3200" dirty="0" smtClean="0"/>
              <a:t>,</a:t>
            </a:r>
          </a:p>
          <a:p>
            <a:pPr marL="457200" lvl="1" indent="0">
              <a:buNone/>
            </a:pPr>
            <a:r>
              <a:rPr lang="cs-CZ" sz="3200" dirty="0" smtClean="0"/>
              <a:t>svůj </a:t>
            </a:r>
            <a:r>
              <a:rPr lang="cs-CZ" sz="3200" b="1" dirty="0" smtClean="0"/>
              <a:t>život</a:t>
            </a:r>
            <a:r>
              <a:rPr lang="cs-CZ" sz="3200" dirty="0" smtClean="0"/>
              <a:t> rychle utratit,</a:t>
            </a:r>
          </a:p>
          <a:p>
            <a:pPr marL="457200" lvl="1" indent="0">
              <a:buNone/>
            </a:pPr>
            <a:r>
              <a:rPr lang="cs-CZ" sz="3200" dirty="0" smtClean="0"/>
              <a:t>nic nezískat, nic </a:t>
            </a:r>
            <a:r>
              <a:rPr lang="cs-CZ" sz="3200" b="1" dirty="0" smtClean="0"/>
              <a:t>neztratit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3796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3200" b="1" dirty="0" smtClean="0"/>
              <a:t>báseň</a:t>
            </a:r>
            <a:r>
              <a:rPr lang="cs-CZ" b="1" dirty="0" smtClean="0"/>
              <a:t> Já držím pohár ve své dlani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752528" cy="4525963"/>
          </a:xfrm>
          <a:ln w="28575">
            <a:noFill/>
          </a:ln>
        </p:spPr>
        <p:txBody>
          <a:bodyPr>
            <a:normAutofit fontScale="85000" lnSpcReduction="10000"/>
          </a:bodyPr>
          <a:lstStyle/>
          <a:p>
            <a:pPr marL="457200" lvl="1" indent="0">
              <a:buNone/>
            </a:pPr>
            <a:r>
              <a:rPr lang="cs-CZ" sz="3200" dirty="0" smtClean="0"/>
              <a:t>Já držím pohár ve své dlani.</a:t>
            </a:r>
          </a:p>
          <a:p>
            <a:pPr marL="457200" lvl="1" indent="0">
              <a:buNone/>
            </a:pPr>
            <a:r>
              <a:rPr lang="cs-CZ" sz="3200" dirty="0" smtClean="0"/>
              <a:t>Je zpěněný a přetéká.</a:t>
            </a:r>
          </a:p>
          <a:p>
            <a:pPr marL="457200" lvl="1" indent="0">
              <a:buNone/>
            </a:pPr>
            <a:r>
              <a:rPr lang="cs-CZ" sz="3200" dirty="0" smtClean="0"/>
              <a:t>Já držím pohár ve své dlani,</a:t>
            </a:r>
          </a:p>
          <a:p>
            <a:pPr marL="457200" lvl="1" indent="0">
              <a:buNone/>
            </a:pPr>
            <a:r>
              <a:rPr lang="cs-CZ" sz="3200" dirty="0"/>
              <a:t>j</a:t>
            </a:r>
            <a:r>
              <a:rPr lang="cs-CZ" sz="3200" dirty="0" smtClean="0"/>
              <a:t>enž čeká na rty člověka.</a:t>
            </a:r>
          </a:p>
          <a:p>
            <a:pPr marL="457200" lvl="1" indent="0">
              <a:buNone/>
            </a:pPr>
            <a:endParaRPr lang="cs-CZ" sz="3200" dirty="0"/>
          </a:p>
          <a:p>
            <a:pPr marL="457200" lvl="1" indent="0">
              <a:buNone/>
            </a:pPr>
            <a:r>
              <a:rPr lang="cs-CZ" sz="3200" dirty="0" smtClean="0"/>
              <a:t>Jenž čeká, zdali víno jeho</a:t>
            </a:r>
          </a:p>
          <a:p>
            <a:pPr marL="457200" lvl="1" indent="0">
              <a:buNone/>
            </a:pPr>
            <a:r>
              <a:rPr lang="cs-CZ" sz="3200" dirty="0"/>
              <a:t>s</a:t>
            </a:r>
            <a:r>
              <a:rPr lang="cs-CZ" sz="3200" dirty="0" smtClean="0"/>
              <a:t>e do brázd vyschlých rozleje,</a:t>
            </a:r>
          </a:p>
          <a:p>
            <a:pPr marL="457200" lvl="1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a snivých květech v jiných světech</a:t>
            </a:r>
          </a:p>
          <a:p>
            <a:pPr marL="457200" lvl="1" indent="0">
              <a:buNone/>
            </a:pPr>
            <a:r>
              <a:rPr lang="cs-CZ" sz="3200" dirty="0"/>
              <a:t>z</a:t>
            </a:r>
            <a:r>
              <a:rPr lang="cs-CZ" sz="3200" dirty="0" smtClean="0"/>
              <a:t>da zavěsí své krůpěje.</a:t>
            </a:r>
          </a:p>
          <a:p>
            <a:pPr marL="457200" lvl="1" indent="0">
              <a:buNone/>
            </a:pPr>
            <a:endParaRPr lang="cs-CZ" sz="3200" dirty="0"/>
          </a:p>
          <a:p>
            <a:pPr marL="457200" lvl="1" indent="0">
              <a:buNone/>
            </a:pP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572000" cy="4525963"/>
          </a:xfrm>
        </p:spPr>
        <p:txBody>
          <a:bodyPr>
            <a:normAutofit fontScale="85000" lnSpcReduction="10000"/>
          </a:bodyPr>
          <a:lstStyle/>
          <a:p>
            <a:pPr marL="457200" lvl="1" indent="0">
              <a:buNone/>
            </a:pPr>
            <a:r>
              <a:rPr lang="cs-CZ" sz="2800" dirty="0" smtClean="0"/>
              <a:t>Jenž čeká, zda se  sehnou květy</a:t>
            </a:r>
          </a:p>
          <a:p>
            <a:pPr marL="457200" lvl="1" indent="0">
              <a:buNone/>
            </a:pPr>
            <a:r>
              <a:rPr lang="cs-CZ" sz="3200" dirty="0" smtClean="0"/>
              <a:t>pod onou tíží ku zemi.</a:t>
            </a:r>
          </a:p>
          <a:p>
            <a:pPr marL="457200" lvl="1" indent="0">
              <a:buNone/>
            </a:pPr>
            <a:r>
              <a:rPr lang="cs-CZ" sz="3200" dirty="0" smtClean="0"/>
              <a:t>Jenž čeká, zdali jiné světy</a:t>
            </a:r>
          </a:p>
          <a:p>
            <a:pPr marL="457200" lvl="1" indent="0">
              <a:buNone/>
            </a:pPr>
            <a:r>
              <a:rPr lang="cs-CZ" sz="3200" dirty="0" smtClean="0"/>
              <a:t>rozzáří svými vůněmi.</a:t>
            </a:r>
          </a:p>
          <a:p>
            <a:pPr marL="457200" lvl="1" indent="0">
              <a:buNone/>
            </a:pPr>
            <a:endParaRPr lang="cs-CZ" sz="3200" dirty="0"/>
          </a:p>
          <a:p>
            <a:pPr marL="457200" lvl="1" indent="0">
              <a:buNone/>
            </a:pPr>
            <a:r>
              <a:rPr lang="cs-CZ" sz="3200" dirty="0" smtClean="0"/>
              <a:t>Já držím pohár ve své dlani,</a:t>
            </a:r>
          </a:p>
          <a:p>
            <a:pPr marL="457200" lvl="1" indent="0">
              <a:buNone/>
            </a:pPr>
            <a:r>
              <a:rPr lang="cs-CZ" sz="3200" dirty="0"/>
              <a:t>j</a:t>
            </a:r>
            <a:r>
              <a:rPr lang="cs-CZ" sz="3200" dirty="0" smtClean="0"/>
              <a:t>enž čeká na rty člověka.</a:t>
            </a:r>
          </a:p>
          <a:p>
            <a:pPr marL="457200" lvl="1" indent="0">
              <a:buNone/>
            </a:pPr>
            <a:r>
              <a:rPr lang="cs-CZ" sz="3200" dirty="0" smtClean="0"/>
              <a:t>Já držím pohár ve své dlani:</a:t>
            </a:r>
          </a:p>
          <a:p>
            <a:pPr marL="457200" lvl="1" indent="0">
              <a:buNone/>
            </a:pPr>
            <a:r>
              <a:rPr lang="cs-CZ" sz="3200" dirty="0"/>
              <a:t>s</a:t>
            </a:r>
            <a:r>
              <a:rPr lang="cs-CZ" sz="3200" dirty="0" smtClean="0"/>
              <a:t>vé srdce, které přetéká.</a:t>
            </a:r>
          </a:p>
          <a:p>
            <a:pPr marL="457200" lvl="1" indent="0">
              <a:buNone/>
            </a:pPr>
            <a:endParaRPr lang="cs-CZ" sz="32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37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b="1" dirty="0" smtClean="0"/>
              <a:t>Doplňte vše, co patří </a:t>
            </a:r>
            <a:r>
              <a:rPr lang="cs-CZ" b="1" smtClean="0"/>
              <a:t>místo šipek: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			je ze sbírky                     autora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 hlavním motivům básně patří 		        který prochází </a:t>
            </a:r>
            <a:r>
              <a:rPr lang="cs-CZ" dirty="0"/>
              <a:t>– neprochází celým textem a který </a:t>
            </a:r>
            <a:r>
              <a:rPr lang="cs-CZ" dirty="0" smtClean="0"/>
              <a:t>představuje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(patří – nepatří)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(je – není) rozdělena na sloky, všechny sloky (mají – nemají) stejný počet veršů. Báseň je – není pravidelná.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má celkem 	veršů, které jsou rozděleny do 		slok.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(má – nemá) výrazný rytmus.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V básni (jsou – nejsou) rýmy. Např.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Rým je	</a:t>
            </a:r>
          </a:p>
          <a:p>
            <a:pPr marL="457200" lvl="1" indent="0">
              <a:buNone/>
            </a:pPr>
            <a:endParaRPr lang="cs-CZ" sz="3200" dirty="0"/>
          </a:p>
        </p:txBody>
      </p:sp>
      <p:sp>
        <p:nvSpPr>
          <p:cNvPr id="3" name="Šipka doprava 2"/>
          <p:cNvSpPr/>
          <p:nvPr/>
        </p:nvSpPr>
        <p:spPr>
          <a:xfrm>
            <a:off x="5800001" y="2546867"/>
            <a:ext cx="115212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831432" y="1628800"/>
            <a:ext cx="79208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876256" y="1628800"/>
            <a:ext cx="115212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384195" y="2107469"/>
            <a:ext cx="115212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619672" y="1675421"/>
            <a:ext cx="115212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627784" y="4293096"/>
            <a:ext cx="576064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732240" y="4293096"/>
            <a:ext cx="936104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860032" y="5157192"/>
            <a:ext cx="115212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731114" y="5610037"/>
            <a:ext cx="1152128" cy="432048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63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b="1" dirty="0" smtClean="0"/>
              <a:t>Rozbor básně: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47500" lnSpcReduction="2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</a:t>
            </a:r>
            <a:r>
              <a:rPr lang="cs-CZ" sz="4200" dirty="0" smtClean="0"/>
              <a:t>Báseň 	  </a:t>
            </a:r>
            <a:r>
              <a:rPr lang="cs-CZ" sz="4200" b="1" dirty="0" smtClean="0"/>
              <a:t>Já držím pohár ve své dlani</a:t>
            </a:r>
            <a:r>
              <a:rPr lang="cs-CZ" sz="4200" b="1" dirty="0"/>
              <a:t> </a:t>
            </a:r>
            <a:r>
              <a:rPr lang="cs-CZ" sz="4200" b="1" dirty="0" smtClean="0"/>
              <a:t>	</a:t>
            </a:r>
            <a:r>
              <a:rPr lang="cs-CZ" sz="4200" dirty="0" smtClean="0"/>
              <a:t>je ze sbírky                                        </a:t>
            </a:r>
            <a:r>
              <a:rPr lang="cs-CZ" sz="4200" b="1" dirty="0" smtClean="0"/>
              <a:t>Po nás ať přijde potopa 	</a:t>
            </a:r>
            <a:r>
              <a:rPr lang="cs-CZ" sz="4200" dirty="0" smtClean="0"/>
              <a:t>autora 	</a:t>
            </a:r>
            <a:r>
              <a:rPr lang="cs-CZ" sz="4200" b="1" dirty="0" smtClean="0"/>
              <a:t>Františka </a:t>
            </a:r>
            <a:r>
              <a:rPr lang="cs-CZ" sz="4200" b="1" dirty="0" err="1" smtClean="0"/>
              <a:t>Gellnera</a:t>
            </a:r>
            <a:r>
              <a:rPr lang="cs-CZ" sz="4200" b="1" dirty="0" smtClean="0"/>
              <a:t>.</a:t>
            </a:r>
            <a:endParaRPr lang="cs-CZ" sz="4200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200" dirty="0" smtClean="0"/>
              <a:t>	K hlavním motivům básně patří 	</a:t>
            </a:r>
            <a:r>
              <a:rPr lang="cs-CZ" sz="4200" b="1" dirty="0" smtClean="0"/>
              <a:t>přetékající pohár	</a:t>
            </a:r>
            <a:r>
              <a:rPr lang="cs-CZ" sz="4200" dirty="0" smtClean="0"/>
              <a:t>, který 	              </a:t>
            </a:r>
            <a:r>
              <a:rPr lang="cs-CZ" sz="4200" b="1" dirty="0" smtClean="0"/>
              <a:t>prochází</a:t>
            </a:r>
            <a:r>
              <a:rPr lang="cs-CZ" sz="4200" dirty="0" smtClean="0"/>
              <a:t> – neprochází celým textem a který představuje </a:t>
            </a:r>
            <a:r>
              <a:rPr lang="cs-CZ" sz="4200" b="1" dirty="0" smtClean="0"/>
              <a:t>touhu člověka po upřímném citu a sblížení s lidmi.</a:t>
            </a:r>
            <a:r>
              <a:rPr lang="cs-CZ" sz="4200" dirty="0" smtClean="0"/>
              <a:t>	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200" dirty="0" smtClean="0"/>
              <a:t>	Báseň (patří – </a:t>
            </a:r>
            <a:r>
              <a:rPr lang="cs-CZ" sz="4200" b="1" dirty="0" smtClean="0"/>
              <a:t>nepatří</a:t>
            </a:r>
            <a:r>
              <a:rPr lang="cs-CZ" sz="4200" dirty="0" smtClean="0"/>
              <a:t>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200" dirty="0" smtClean="0"/>
              <a:t>	Báseň (</a:t>
            </a:r>
            <a:r>
              <a:rPr lang="cs-CZ" sz="4200" b="1" dirty="0" smtClean="0"/>
              <a:t>je</a:t>
            </a:r>
            <a:r>
              <a:rPr lang="cs-CZ" sz="4200" dirty="0" smtClean="0"/>
              <a:t> – není) rozdělena na sloky, všechny sloky (</a:t>
            </a:r>
            <a:r>
              <a:rPr lang="cs-CZ" sz="4200" b="1" dirty="0" smtClean="0"/>
              <a:t>mají</a:t>
            </a:r>
            <a:r>
              <a:rPr lang="cs-CZ" sz="4200" dirty="0" smtClean="0"/>
              <a:t> – nemají) stejný počet veršů. Báseň </a:t>
            </a:r>
            <a:r>
              <a:rPr lang="cs-CZ" sz="4200" b="1" dirty="0" smtClean="0"/>
              <a:t>je</a:t>
            </a:r>
            <a:r>
              <a:rPr lang="cs-CZ" sz="4200" dirty="0" smtClean="0"/>
              <a:t> – není pravidelná.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200" dirty="0" smtClean="0"/>
              <a:t>	Báseň má celkem  </a:t>
            </a:r>
            <a:r>
              <a:rPr lang="cs-CZ" sz="4200" b="1" dirty="0" smtClean="0"/>
              <a:t>16</a:t>
            </a:r>
            <a:r>
              <a:rPr lang="cs-CZ" sz="4200" dirty="0" smtClean="0"/>
              <a:t>   veršů, které jsou rozděleny do </a:t>
            </a:r>
            <a:r>
              <a:rPr lang="cs-CZ" sz="4200" dirty="0"/>
              <a:t> </a:t>
            </a:r>
            <a:r>
              <a:rPr lang="cs-CZ" sz="4200" dirty="0" smtClean="0"/>
              <a:t>  </a:t>
            </a:r>
            <a:r>
              <a:rPr lang="cs-CZ" sz="4200" b="1" dirty="0" smtClean="0"/>
              <a:t>4</a:t>
            </a:r>
            <a:r>
              <a:rPr lang="cs-CZ" sz="4200" dirty="0" smtClean="0"/>
              <a:t>   slok.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200" dirty="0" smtClean="0"/>
              <a:t>	V básni (</a:t>
            </a:r>
            <a:r>
              <a:rPr lang="cs-CZ" sz="4200" b="1" dirty="0" smtClean="0"/>
              <a:t>jsou</a:t>
            </a:r>
            <a:r>
              <a:rPr lang="cs-CZ" sz="4200" dirty="0" smtClean="0"/>
              <a:t> – nejsou) rýmy. Např. </a:t>
            </a:r>
            <a:r>
              <a:rPr lang="cs-CZ" sz="4200" b="1" dirty="0" smtClean="0"/>
              <a:t>přetéká – člověka.</a:t>
            </a:r>
            <a:r>
              <a:rPr lang="cs-CZ" sz="4200" dirty="0" smtClean="0"/>
              <a:t>	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4200" dirty="0" smtClean="0"/>
              <a:t>	Rým je 	</a:t>
            </a:r>
            <a:r>
              <a:rPr lang="cs-CZ" sz="4200" b="1" dirty="0" smtClean="0"/>
              <a:t>střídavý.</a:t>
            </a:r>
            <a:r>
              <a:rPr lang="cs-CZ" sz="4200" dirty="0" smtClean="0"/>
              <a:t>	</a:t>
            </a:r>
            <a:endParaRPr lang="cs-CZ" sz="3200" dirty="0"/>
          </a:p>
        </p:txBody>
      </p:sp>
      <p:sp>
        <p:nvSpPr>
          <p:cNvPr id="3" name="Šipka doprava 2"/>
          <p:cNvSpPr/>
          <p:nvPr/>
        </p:nvSpPr>
        <p:spPr>
          <a:xfrm>
            <a:off x="611560" y="1700808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41576" y="2420888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11560" y="3573016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41576" y="4797152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63987" y="5241359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50540" y="5805264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02995" y="4020416"/>
            <a:ext cx="576064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71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79000">
                <a:schemeClr val="accent6">
                  <a:lumMod val="60000"/>
                  <a:lumOff val="40000"/>
                </a:schemeClr>
              </a:gs>
              <a:gs pos="85000">
                <a:srgbClr val="D47D4C"/>
              </a:gs>
              <a:gs pos="100000">
                <a:srgbClr val="663012"/>
              </a:gs>
            </a:gsLst>
            <a:path path="shap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r>
              <a:rPr lang="cs-CZ" b="1" dirty="0" smtClean="0"/>
              <a:t>Použité zdroje: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http://wiki.csaf.cz/encyklopedie:gellner_frantisek</a:t>
            </a:r>
          </a:p>
          <a:p>
            <a:r>
              <a:rPr lang="cs-CZ" dirty="0" smtClean="0"/>
              <a:t>http://cs.wikipedia.org/wiki/Anarchisti%C4%8Dt%C3%AD_bu%C5%99i%C4%8Di</a:t>
            </a:r>
          </a:p>
          <a:p>
            <a:r>
              <a:rPr lang="cs-CZ" dirty="0" smtClean="0"/>
              <a:t>SOUKAL, J. </a:t>
            </a:r>
            <a:r>
              <a:rPr lang="cs-CZ" i="1" dirty="0" smtClean="0"/>
              <a:t>Čítanka 9 (literární výchova pro 6. </a:t>
            </a:r>
            <a:r>
              <a:rPr lang="cs-CZ" i="1" dirty="0" smtClean="0"/>
              <a:t>ročník základní </a:t>
            </a:r>
            <a:r>
              <a:rPr lang="cs-CZ" i="1" dirty="0" smtClean="0"/>
              <a:t>školy a pro odpovídající ročník víceletých gymnázií). </a:t>
            </a:r>
            <a:r>
              <a:rPr lang="cs-CZ" dirty="0" smtClean="0"/>
              <a:t>Praha: SPN, 2002.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8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455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František Gellner (1881 – 1914) </vt:lpstr>
      <vt:lpstr>František Gellner (1881 – 1814) </vt:lpstr>
      <vt:lpstr>Tvorba: </vt:lpstr>
      <vt:lpstr>Otázky k textu: </vt:lpstr>
      <vt:lpstr>Doplňte podle sebe vynechaná místa:</vt:lpstr>
      <vt:lpstr>báseň To je teď celá moudrost moje</vt:lpstr>
      <vt:lpstr>báseň Já držím pohár ve své dlani </vt:lpstr>
      <vt:lpstr>Doplňte vše, co patří místo šipek: </vt:lpstr>
      <vt:lpstr>Rozbor básně: 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Gellner (1881 – 1814)</dc:title>
  <dc:creator>Jajinka</dc:creator>
  <cp:lastModifiedBy>Jajinka</cp:lastModifiedBy>
  <cp:revision>21</cp:revision>
  <dcterms:created xsi:type="dcterms:W3CDTF">2012-02-26T16:59:56Z</dcterms:created>
  <dcterms:modified xsi:type="dcterms:W3CDTF">2012-04-09T18:41:12Z</dcterms:modified>
</cp:coreProperties>
</file>