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VY_32_INOVACE_07_ČESKÝ_JAZYK_A_LITERATURA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bg2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2">
            <a:lumMod val="40000"/>
            <a:lumOff val="60000"/>
          </a:schemeClr>
        </a:solidFill>
        <a:ln>
          <a:solidFill>
            <a:schemeClr val="accent5">
              <a:lumMod val="20000"/>
              <a:lumOff val="80000"/>
            </a:schemeClr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2">
            <a:lumMod val="40000"/>
            <a:lumOff val="60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54EE41-354B-4329-BF78-E824ECBE1DD5}" type="presOf" srcId="{4C35D32F-0EAB-4CD7-82EE-45574DC2A586}" destId="{8BEBB6EC-1DAA-4CAC-8A25-BC0FCBD5DBD5}" srcOrd="0" destOrd="0" presId="urn:microsoft.com/office/officeart/2005/8/layout/target3"/>
    <dgm:cxn modelId="{2D78B41D-0343-460B-9C36-72FCC5D5BE3F}" type="presOf" srcId="{757F3AB3-0718-4624-B441-E567A8F0AB56}" destId="{333A1088-737F-45CB-B68E-254E46348037}" srcOrd="0" destOrd="0" presId="urn:microsoft.com/office/officeart/2005/8/layout/target3"/>
    <dgm:cxn modelId="{243EE471-C278-4DB1-927D-253C865BC5D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AEA73E-F927-49BD-A826-E2F7CD381EDB}" type="presOf" srcId="{D8197B8C-B260-4A16-BDF4-0947B075E274}" destId="{25B08C86-7E15-44DC-BE7F-FFB55DD49D12}" srcOrd="0" destOrd="0" presId="urn:microsoft.com/office/officeart/2005/8/layout/target3"/>
    <dgm:cxn modelId="{1BD08F99-8A36-4137-98A3-BEB57A86162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1541BC9-2F7B-4EA0-9857-1CF8AF9FEB4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B12D7FA-986A-41E3-8915-85E47536B3F6}" type="presOf" srcId="{4C35D32F-0EAB-4CD7-82EE-45574DC2A586}" destId="{890E4F0B-2866-4A3F-A3C7-2A14B1797930}" srcOrd="1" destOrd="0" presId="urn:microsoft.com/office/officeart/2005/8/layout/target3"/>
    <dgm:cxn modelId="{A18A8989-B19D-4019-92F2-8616BF3E6568}" type="presOf" srcId="{B651F6E3-6281-48DB-9319-2AEAFDAE7572}" destId="{6BB5E863-4638-4E1D-BFDE-399D028AC4ED}" srcOrd="1" destOrd="0" presId="urn:microsoft.com/office/officeart/2005/8/layout/target3"/>
    <dgm:cxn modelId="{6368859F-41CF-44A2-A2C6-AFD9F3C70F3F}" type="presOf" srcId="{D1D4F407-5343-4D3F-B5B9-D407B03CAEB4}" destId="{D005CE8C-CC26-4C3E-AC11-E15060ECD759}" srcOrd="0" destOrd="0" presId="urn:microsoft.com/office/officeart/2005/8/layout/target3"/>
    <dgm:cxn modelId="{51A955B0-20CE-40F4-AC0C-71C60DD200C1}" type="presOf" srcId="{D1B46980-6531-4606-95E6-44980827E919}" destId="{2BE915AB-18AA-4053-B92C-3BFC9ED204BB}" srcOrd="1" destOrd="0" presId="urn:microsoft.com/office/officeart/2005/8/layout/target3"/>
    <dgm:cxn modelId="{2F7C3DD3-55EF-4BCA-B365-1D4F8823A6E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A49D6EE-8679-4B54-B9CF-A59ACB04D344}" type="presParOf" srcId="{333A1088-737F-45CB-B68E-254E46348037}" destId="{F5ABB229-8D3B-4694-996A-96F23CF14429}" srcOrd="0" destOrd="0" presId="urn:microsoft.com/office/officeart/2005/8/layout/target3"/>
    <dgm:cxn modelId="{A1D7E4FE-0B00-4681-AAB9-18BBACB82CB7}" type="presParOf" srcId="{333A1088-737F-45CB-B68E-254E46348037}" destId="{F41139FD-01EE-4571-8B17-4FB00FC51163}" srcOrd="1" destOrd="0" presId="urn:microsoft.com/office/officeart/2005/8/layout/target3"/>
    <dgm:cxn modelId="{1187BF75-3435-4A37-8447-A31EC3C6023D}" type="presParOf" srcId="{333A1088-737F-45CB-B68E-254E46348037}" destId="{D005CE8C-CC26-4C3E-AC11-E15060ECD759}" srcOrd="2" destOrd="0" presId="urn:microsoft.com/office/officeart/2005/8/layout/target3"/>
    <dgm:cxn modelId="{E5F443AA-603A-43C9-A147-2D27D8F77B80}" type="presParOf" srcId="{333A1088-737F-45CB-B68E-254E46348037}" destId="{2C702D82-9B77-49B7-9568-BB8EB47C3372}" srcOrd="3" destOrd="0" presId="urn:microsoft.com/office/officeart/2005/8/layout/target3"/>
    <dgm:cxn modelId="{D49B7981-222E-4D1E-A2D2-576299E1603B}" type="presParOf" srcId="{333A1088-737F-45CB-B68E-254E46348037}" destId="{A52A0455-90FF-4808-ABD0-F02540D31D5A}" srcOrd="4" destOrd="0" presId="urn:microsoft.com/office/officeart/2005/8/layout/target3"/>
    <dgm:cxn modelId="{1C06277E-257E-464D-822F-550630BA3928}" type="presParOf" srcId="{333A1088-737F-45CB-B68E-254E46348037}" destId="{6140AFEC-043D-4C43-A2F9-D0F5331DF3A3}" srcOrd="5" destOrd="0" presId="urn:microsoft.com/office/officeart/2005/8/layout/target3"/>
    <dgm:cxn modelId="{8C7F105E-6F6F-4E1B-88A3-6B9C1D433A5A}" type="presParOf" srcId="{333A1088-737F-45CB-B68E-254E46348037}" destId="{9358AC05-5D7D-4327-9F80-1AD486AEA664}" srcOrd="6" destOrd="0" presId="urn:microsoft.com/office/officeart/2005/8/layout/target3"/>
    <dgm:cxn modelId="{8041D6AF-FEDC-4844-8E39-474A4507C4B4}" type="presParOf" srcId="{333A1088-737F-45CB-B68E-254E46348037}" destId="{313FC574-E1CD-4FB4-B054-0B805CE0447D}" srcOrd="7" destOrd="0" presId="urn:microsoft.com/office/officeart/2005/8/layout/target3"/>
    <dgm:cxn modelId="{5E21E47F-5B44-4EC6-9B05-F65B293DB74C}" type="presParOf" srcId="{333A1088-737F-45CB-B68E-254E46348037}" destId="{619D679B-A015-4ECF-8348-D1034C574F40}" srcOrd="8" destOrd="0" presId="urn:microsoft.com/office/officeart/2005/8/layout/target3"/>
    <dgm:cxn modelId="{135DDBD5-5BF1-4AF3-BDC1-9D4905605E67}" type="presParOf" srcId="{333A1088-737F-45CB-B68E-254E46348037}" destId="{322283A8-4A27-4CDA-BAE3-F381106A9174}" srcOrd="9" destOrd="0" presId="urn:microsoft.com/office/officeart/2005/8/layout/target3"/>
    <dgm:cxn modelId="{EAC2EE27-6752-4D13-B279-8EBC4AC56678}" type="presParOf" srcId="{333A1088-737F-45CB-B68E-254E46348037}" destId="{FFC9F71D-1B4F-4AD9-A4A6-86ADEFC8AF5C}" srcOrd="10" destOrd="0" presId="urn:microsoft.com/office/officeart/2005/8/layout/target3"/>
    <dgm:cxn modelId="{C9A11B90-0149-4468-AA7C-0523764A3D49}" type="presParOf" srcId="{333A1088-737F-45CB-B68E-254E46348037}" destId="{25B08C86-7E15-44DC-BE7F-FFB55DD49D12}" srcOrd="11" destOrd="0" presId="urn:microsoft.com/office/officeart/2005/8/layout/target3"/>
    <dgm:cxn modelId="{B7EF8129-C451-499A-96FD-F53A4FF872BB}" type="presParOf" srcId="{333A1088-737F-45CB-B68E-254E46348037}" destId="{76644BE8-9D7C-4C09-B250-3D10AF48CBB7}" srcOrd="12" destOrd="0" presId="urn:microsoft.com/office/officeart/2005/8/layout/target3"/>
    <dgm:cxn modelId="{69258A68-359E-4DE0-9E0A-432AC2408128}" type="presParOf" srcId="{333A1088-737F-45CB-B68E-254E46348037}" destId="{EE85B701-7295-41C0-BA7A-34D3756A2AE6}" srcOrd="13" destOrd="0" presId="urn:microsoft.com/office/officeart/2005/8/layout/target3"/>
    <dgm:cxn modelId="{EC7AC1C7-6E9E-453C-9D8B-840A3F5B5B7F}" type="presParOf" srcId="{333A1088-737F-45CB-B68E-254E46348037}" destId="{8BEBB6EC-1DAA-4CAC-8A25-BC0FCBD5DBD5}" srcOrd="14" destOrd="0" presId="urn:microsoft.com/office/officeart/2005/8/layout/target3"/>
    <dgm:cxn modelId="{3501AA60-6F75-4D82-AAFD-2E9E7C63EAF5}" type="presParOf" srcId="{333A1088-737F-45CB-B68E-254E46348037}" destId="{AED2198E-93D5-4001-81B4-73124B309672}" srcOrd="15" destOrd="0" presId="urn:microsoft.com/office/officeart/2005/8/layout/target3"/>
    <dgm:cxn modelId="{D0B134AF-BDC0-4D20-A777-139506B0C5D7}" type="presParOf" srcId="{333A1088-737F-45CB-B68E-254E46348037}" destId="{2BE915AB-18AA-4053-B92C-3BFC9ED204BB}" srcOrd="16" destOrd="0" presId="urn:microsoft.com/office/officeart/2005/8/layout/target3"/>
    <dgm:cxn modelId="{8767DDAD-896F-466D-A04A-986DD73F1F69}" type="presParOf" srcId="{333A1088-737F-45CB-B68E-254E46348037}" destId="{6BB5E863-4638-4E1D-BFDE-399D028AC4ED}" srcOrd="17" destOrd="0" presId="urn:microsoft.com/office/officeart/2005/8/layout/target3"/>
    <dgm:cxn modelId="{F8AF5B1C-53A3-45EE-984F-3C105ECACE5E}" type="presParOf" srcId="{333A1088-737F-45CB-B68E-254E46348037}" destId="{5A5FFA88-C948-4069-8E93-59FA12366E83}" srcOrd="18" destOrd="0" presId="urn:microsoft.com/office/officeart/2005/8/layout/target3"/>
    <dgm:cxn modelId="{B660F224-C6ED-4248-8AA9-1EDC6292EB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40000"/>
            <a:lumOff val="60000"/>
          </a:schemeClr>
        </a:solidFill>
        <a:ln w="25400" cap="flat" cmpd="sng" algn="ctr">
          <a:solidFill>
            <a:schemeClr val="accent5">
              <a:lumMod val="20000"/>
              <a:lumOff val="8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VY_32_INOVACE_07_ČESKÝ_JAZYK_A_LITERATURA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bg2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1A09F1F-8B5D-43A0-B67F-9838A38A416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D0D9DB6-8576-45FE-BE1D-3A202C8D1A2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jazyk.cz/citanka/jiri-wolker/balada-o-ocich-topicovych-tezka-hodina.html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jazyk.cz/citanka/jiri-wolker/balada-o-ocich-topicovych-tezka-hodina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jazyk.cz/citanka/jiri-wolker/balada-o-ocich-topicovych-tezka-hodina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ravacizmoravy.estranky.cz/fotoalbum/osobnosti-a-rodaci/jiri-wolker.-.html" TargetMode="External"/><Relationship Id="rId2" Type="http://schemas.openxmlformats.org/officeDocument/2006/relationships/hyperlink" Target="http://magazin.ceskenoviny.cz/tema/index_img.php?id=396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y-jazyk.cz/citanka/jiri-wolker/balada-o-ocich-topicovych-tezka-hodin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2427549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František </a:t>
            </a:r>
            <a:r>
              <a:rPr lang="cs-CZ" sz="3200" dirty="0" err="1" smtClean="0">
                <a:solidFill>
                  <a:schemeClr val="tx1"/>
                </a:solidFill>
              </a:rPr>
              <a:t>Gellner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14908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Jiří Wolker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95231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4174937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Jiřího Wolkera. Napíší si zápis do sešitu a rozeberou jeho básně.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75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">
              <a:schemeClr val="bg2">
                <a:tint val="38000"/>
                <a:satMod val="1800000"/>
              </a:schemeClr>
            </a:gs>
            <a:gs pos="100000">
              <a:schemeClr val="bg2">
                <a:tint val="40000"/>
                <a:satMod val="1800000"/>
              </a:schemeClr>
            </a:gs>
            <a:gs pos="99000">
              <a:schemeClr val="bg2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Jiří Wolker</a:t>
            </a:r>
            <a:br>
              <a:rPr lang="cs-CZ" dirty="0" smtClean="0"/>
            </a:br>
            <a:r>
              <a:rPr lang="cs-CZ" sz="3600" dirty="0" smtClean="0"/>
              <a:t>(1900 – 1924)</a:t>
            </a:r>
            <a:endParaRPr lang="cs-CZ" sz="36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573" y="1844675"/>
            <a:ext cx="3531854" cy="4516438"/>
          </a:xfrm>
          <a:scene3d>
            <a:camera prst="isometricOffAxis1Right"/>
            <a:lightRig rig="threePt" dir="t"/>
          </a:scene3d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2649" y="1844675"/>
            <a:ext cx="3309702" cy="4516438"/>
          </a:xfrm>
          <a:scene3d>
            <a:camera prst="isometricOffAxis2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2332885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404664"/>
            <a:ext cx="3672408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Jiří Wolker </a:t>
            </a:r>
            <a:br>
              <a:rPr lang="cs-CZ" dirty="0" smtClean="0"/>
            </a:br>
            <a:r>
              <a:rPr lang="cs-CZ" sz="3600" dirty="0" smtClean="0"/>
              <a:t>(1900 – 1924)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53650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Narodil se a pocházel z Prostějova, prázdniny </a:t>
            </a:r>
            <a:r>
              <a:rPr lang="cs-CZ" dirty="0"/>
              <a:t>trávil u babičky na Svatém Kopečku u </a:t>
            </a:r>
            <a:r>
              <a:rPr lang="cs-CZ" dirty="0" smtClean="0"/>
              <a:t>Olomouce</a:t>
            </a:r>
            <a:r>
              <a:rPr lang="cs-CZ" dirty="0"/>
              <a:t>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Po </a:t>
            </a:r>
            <a:r>
              <a:rPr lang="cs-CZ" dirty="0"/>
              <a:t>maturitě na gymnáziu studoval v Praze práva. </a:t>
            </a:r>
            <a:r>
              <a:rPr lang="cs-CZ" dirty="0" smtClean="0"/>
              <a:t>Jako český básník, který byl oblíben hlavně </a:t>
            </a:r>
            <a:br>
              <a:rPr lang="cs-CZ" dirty="0" smtClean="0"/>
            </a:br>
            <a:r>
              <a:rPr lang="cs-CZ" dirty="0" smtClean="0"/>
              <a:t>u mladých lidí, se účastnil </a:t>
            </a:r>
            <a:r>
              <a:rPr lang="cs-CZ" dirty="0"/>
              <a:t>pražského literárního života.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V </a:t>
            </a:r>
            <a:r>
              <a:rPr lang="cs-CZ" dirty="0"/>
              <a:t>dubnu 1923 byla u něho zjištěna tuberkulóza,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červnu odjel do sanatoria ve Vysokých Tatrách, odkud ho tři dny před smrtí převezli </a:t>
            </a:r>
            <a:r>
              <a:rPr lang="cs-CZ" dirty="0" smtClean="0"/>
              <a:t>domů </a:t>
            </a:r>
            <a:br>
              <a:rPr lang="cs-CZ" dirty="0" smtClean="0"/>
            </a:br>
            <a:r>
              <a:rPr lang="cs-CZ" dirty="0" smtClean="0"/>
              <a:t>do Prostějova.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zápis do sešitu: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563452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pPr algn="ctr"/>
            <a:r>
              <a:rPr lang="cs-CZ" dirty="0" smtClean="0"/>
              <a:t>Tvorba: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Jiří Wolker je autorem dvou básnických sbírek, jedné básnické skladby a pěti pohádek pro děti:</a:t>
            </a:r>
          </a:p>
          <a:p>
            <a:pPr marL="514350" indent="-514350" algn="just">
              <a:buClr>
                <a:schemeClr val="tx1"/>
              </a:buClr>
              <a:buFont typeface="+mj-lt"/>
              <a:buAutoNum type="arabicPeriod"/>
            </a:pPr>
            <a:r>
              <a:rPr lang="cs-CZ" u="sng" dirty="0" smtClean="0"/>
              <a:t>Host do domu</a:t>
            </a:r>
            <a:r>
              <a:rPr lang="cs-CZ" dirty="0" smtClean="0"/>
              <a:t> – sbírka se vyznačuje pocity radosti ze života, důvěrou ve svět a láskyplným vztahem </a:t>
            </a:r>
            <a:br>
              <a:rPr lang="cs-CZ" dirty="0" smtClean="0"/>
            </a:br>
            <a:r>
              <a:rPr lang="cs-CZ" dirty="0" smtClean="0"/>
              <a:t>k obyčejným věcem.</a:t>
            </a:r>
          </a:p>
          <a:p>
            <a:pPr marL="514350" indent="-514350" algn="just">
              <a:buClr>
                <a:schemeClr val="tx1"/>
              </a:buClr>
              <a:buFont typeface="+mj-lt"/>
              <a:buAutoNum type="arabicPeriod"/>
            </a:pPr>
            <a:r>
              <a:rPr lang="cs-CZ" u="sng" dirty="0" smtClean="0"/>
              <a:t>Těžká hodina</a:t>
            </a:r>
            <a:r>
              <a:rPr lang="cs-CZ" dirty="0" smtClean="0"/>
              <a:t> – v této sbírce se mění naivní pohled na svět a verše jsou namířeny proti chudobě </a:t>
            </a:r>
            <a:br>
              <a:rPr lang="cs-CZ" dirty="0" smtClean="0"/>
            </a:br>
            <a:r>
              <a:rPr lang="cs-CZ" dirty="0" smtClean="0"/>
              <a:t>a sociální nespravedlnosti, smutek přináší také těžké onemocnění. Básně jsou psány </a:t>
            </a:r>
            <a:r>
              <a:rPr lang="cs-CZ" dirty="0" err="1" smtClean="0"/>
              <a:t>mjn</a:t>
            </a:r>
            <a:r>
              <a:rPr lang="cs-CZ" dirty="0" smtClean="0"/>
              <a:t>. formou balad – např. Balada o očích topičových, Balada </a:t>
            </a:r>
            <a:br>
              <a:rPr lang="cs-CZ" dirty="0" smtClean="0"/>
            </a:br>
            <a:r>
              <a:rPr lang="cs-CZ" dirty="0" smtClean="0"/>
              <a:t>o nenarozeném dítěti. </a:t>
            </a:r>
            <a:endParaRPr lang="cs-CZ" u="sng" dirty="0" smtClean="0"/>
          </a:p>
        </p:txBody>
      </p:sp>
    </p:spTree>
    <p:extLst>
      <p:ext uri="{BB962C8B-B14F-4D97-AF65-F5344CB8AC3E}">
        <p14:creationId xmlns:p14="http://schemas.microsoft.com/office/powerpoint/2010/main" val="19237833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/>
          <a:lstStyle/>
          <a:p>
            <a:pPr algn="ctr"/>
            <a:r>
              <a:rPr lang="cs-CZ" dirty="0" smtClean="0"/>
              <a:t>Tvorba: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09653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Básnická skladba </a:t>
            </a:r>
            <a:r>
              <a:rPr lang="cs-CZ" u="sng" dirty="0" smtClean="0"/>
              <a:t>Svatý kopeček</a:t>
            </a:r>
            <a:r>
              <a:rPr lang="cs-CZ" dirty="0" smtClean="0"/>
              <a:t> – básník zde vzpomíná na prázdniny, které trávil u babičky na Svatém Kopečku u Olomouce.</a:t>
            </a:r>
          </a:p>
          <a:p>
            <a:pPr algn="just"/>
            <a:r>
              <a:rPr lang="cs-CZ" dirty="0" smtClean="0"/>
              <a:t>Pohádky:		O knihaři a básníkovi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	O milionáři, který ukradl slunce</a:t>
            </a:r>
            <a:endParaRPr lang="cs-CZ" dirty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		O kominíkovi</a:t>
            </a:r>
          </a:p>
          <a:p>
            <a:pPr marL="0" indent="0" algn="just">
              <a:buNone/>
            </a:pPr>
            <a:r>
              <a:rPr lang="cs-CZ" dirty="0" smtClean="0"/>
              <a:t>			</a:t>
            </a:r>
            <a:r>
              <a:rPr lang="cs-CZ" u="sng" dirty="0" smtClean="0"/>
              <a:t>O listonošovi</a:t>
            </a:r>
          </a:p>
          <a:p>
            <a:pPr marL="0" indent="0" algn="just">
              <a:buNone/>
            </a:pPr>
            <a:r>
              <a:rPr lang="cs-CZ" dirty="0" smtClean="0"/>
              <a:t>			O </a:t>
            </a:r>
            <a:r>
              <a:rPr lang="cs-CZ" dirty="0" err="1" smtClean="0"/>
              <a:t>Johnym</a:t>
            </a:r>
            <a:r>
              <a:rPr lang="cs-CZ" dirty="0" smtClean="0"/>
              <a:t> z cirkusu</a:t>
            </a:r>
          </a:p>
        </p:txBody>
      </p:sp>
    </p:spTree>
    <p:extLst>
      <p:ext uri="{BB962C8B-B14F-4D97-AF65-F5344CB8AC3E}">
        <p14:creationId xmlns:p14="http://schemas.microsoft.com/office/powerpoint/2010/main" val="21132706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/>
          <a:lstStyle/>
          <a:p>
            <a:pPr algn="ctr"/>
            <a:r>
              <a:rPr lang="cs-CZ" sz="3600" dirty="0"/>
              <a:t>b</a:t>
            </a:r>
            <a:r>
              <a:rPr lang="cs-CZ" sz="3600" dirty="0" smtClean="0"/>
              <a:t>áseň</a:t>
            </a:r>
            <a:r>
              <a:rPr lang="cs-CZ" dirty="0" smtClean="0"/>
              <a:t> Těžká hodina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052736"/>
            <a:ext cx="4464496" cy="530758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dirty="0"/>
              <a:t>Přišel jsem na svět,</a:t>
            </a:r>
          </a:p>
          <a:p>
            <a:pPr marL="0" indent="0" algn="ctr">
              <a:buNone/>
            </a:pPr>
            <a:r>
              <a:rPr lang="cs-CZ" dirty="0"/>
              <a:t>abych si postavil život</a:t>
            </a:r>
          </a:p>
          <a:p>
            <a:pPr marL="0" indent="0" algn="ctr">
              <a:buNone/>
            </a:pPr>
            <a:r>
              <a:rPr lang="cs-CZ" dirty="0"/>
              <a:t>dle obrazu srdce svého</a:t>
            </a:r>
            <a:r>
              <a:rPr lang="cs-CZ" dirty="0" smtClean="0"/>
              <a:t>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Chlapecké srdce je písnička na začátku,</a:t>
            </a:r>
          </a:p>
          <a:p>
            <a:pPr marL="0" indent="0" algn="ctr">
              <a:buNone/>
            </a:pPr>
            <a:r>
              <a:rPr lang="cs-CZ" dirty="0"/>
              <a:t>plán pro zámek, který bys lidem jak milé dal k svátku,</a:t>
            </a:r>
          </a:p>
          <a:p>
            <a:pPr marL="0" indent="0" algn="ctr">
              <a:buNone/>
            </a:pPr>
            <a:r>
              <a:rPr lang="cs-CZ" dirty="0"/>
              <a:t>ale mužovo srdce jsou ruce a mozoly,</a:t>
            </a:r>
          </a:p>
          <a:p>
            <a:pPr marL="0" indent="0" algn="ctr">
              <a:buNone/>
            </a:pPr>
            <a:r>
              <a:rPr lang="cs-CZ" dirty="0"/>
              <a:t>které se krví svou do cihel probolí,</a:t>
            </a:r>
          </a:p>
          <a:p>
            <a:pPr marL="0" indent="0" algn="ctr">
              <a:buNone/>
            </a:pPr>
            <a:r>
              <a:rPr lang="cs-CZ" dirty="0"/>
              <a:t>aby tu stála alespoň skutečná hospoda u silnice</a:t>
            </a:r>
          </a:p>
          <a:p>
            <a:pPr marL="0" indent="0" algn="ctr">
              <a:buNone/>
            </a:pPr>
            <a:r>
              <a:rPr lang="cs-CZ" dirty="0"/>
              <a:t>pro ušlé poutníky a pro poutnice.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 algn="ctr">
              <a:buNone/>
            </a:pPr>
            <a:r>
              <a:rPr lang="cs-CZ" dirty="0"/>
              <a:t>Dnes je má těžká hodina. </a:t>
            </a:r>
          </a:p>
          <a:p>
            <a:pPr marL="0" indent="0" algn="ctr">
              <a:buNone/>
            </a:pPr>
            <a:r>
              <a:rPr lang="cs-CZ" dirty="0"/>
              <a:t>Chlapecké srdce mi zemřelo a sám v rakvi je vynáším,</a:t>
            </a:r>
          </a:p>
          <a:p>
            <a:pPr marL="0" indent="0" algn="ctr">
              <a:buNone/>
            </a:pPr>
            <a:r>
              <a:rPr lang="cs-CZ" dirty="0"/>
              <a:t>a zemřelým trpě, trpím i tím, </a:t>
            </a:r>
          </a:p>
          <a:p>
            <a:pPr marL="0" indent="0" algn="ctr">
              <a:buNone/>
            </a:pPr>
            <a:r>
              <a:rPr lang="cs-CZ" dirty="0"/>
              <a:t>které mi v prsou se roditi počíná.</a:t>
            </a:r>
          </a:p>
          <a:p>
            <a:pPr marL="0" indent="0" algn="ctr">
              <a:buNone/>
            </a:pPr>
            <a:r>
              <a:rPr lang="cs-CZ" dirty="0"/>
              <a:t>Dnes je má těžká hodina;</a:t>
            </a:r>
          </a:p>
          <a:p>
            <a:pPr marL="0" indent="0" algn="ctr">
              <a:buNone/>
            </a:pPr>
            <a:r>
              <a:rPr lang="cs-CZ" dirty="0"/>
              <a:t>jedno srdce jsem pohřbil a druhé ještě nemám,</a:t>
            </a:r>
          </a:p>
          <a:p>
            <a:pPr marL="0" indent="0" algn="ctr">
              <a:buNone/>
            </a:pPr>
            <a:r>
              <a:rPr lang="cs-CZ" dirty="0"/>
              <a:t>zesláblý úzkostí, zesláblý samotou</a:t>
            </a:r>
          </a:p>
          <a:p>
            <a:pPr marL="0" indent="0" algn="ctr">
              <a:buNone/>
            </a:pPr>
            <a:r>
              <a:rPr lang="cs-CZ" dirty="0"/>
              <a:t>marně se bráním studeným stěnám</a:t>
            </a:r>
          </a:p>
          <a:p>
            <a:pPr marL="0" indent="0" algn="ctr">
              <a:buNone/>
            </a:pPr>
            <a:r>
              <a:rPr lang="cs-CZ" dirty="0"/>
              <a:t>i pokoje svého</a:t>
            </a:r>
          </a:p>
          <a:p>
            <a:pPr marL="0" indent="0" algn="ctr">
              <a:buNone/>
            </a:pPr>
            <a:r>
              <a:rPr lang="cs-CZ" dirty="0"/>
              <a:t>uštěpačného.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pPr marL="0" indent="0" algn="just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235576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Milenčin dopise, lampo, kniho kamarádova,</a:t>
            </a:r>
          </a:p>
          <a:p>
            <a:pPr marL="0" indent="0" algn="ctr">
              <a:buNone/>
            </a:pPr>
            <a:r>
              <a:rPr lang="cs-CZ" dirty="0" smtClean="0"/>
              <a:t>věci rozhozené z lásky, světla a víry,</a:t>
            </a:r>
          </a:p>
          <a:p>
            <a:pPr marL="0" indent="0" algn="ctr">
              <a:buNone/>
            </a:pPr>
            <a:r>
              <a:rPr lang="cs-CZ" dirty="0" smtClean="0"/>
              <a:t>dnes při mně stůjte a třikrát mi věrnější buďte,</a:t>
            </a:r>
          </a:p>
          <a:p>
            <a:pPr marL="0" indent="0" algn="ctr">
              <a:buNone/>
            </a:pPr>
            <a:r>
              <a:rPr lang="cs-CZ" dirty="0" smtClean="0"/>
              <a:t>když zůstal jsem na světě sirý,</a:t>
            </a:r>
          </a:p>
          <a:p>
            <a:pPr marL="0" indent="0" algn="ctr">
              <a:buNone/>
            </a:pPr>
            <a:r>
              <a:rPr lang="cs-CZ" dirty="0" smtClean="0"/>
              <a:t>a modlete se,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Aby mi narostlo srdce statečné a nesmlouvavé, </a:t>
            </a:r>
            <a:br>
              <a:rPr lang="cs-CZ" dirty="0" smtClean="0"/>
            </a:br>
            <a:r>
              <a:rPr lang="cs-CZ" dirty="0" smtClean="0"/>
              <a:t>a věřte dnes za mě, že tomu tak bude, </a:t>
            </a:r>
            <a:br>
              <a:rPr lang="cs-CZ" dirty="0" smtClean="0"/>
            </a:br>
            <a:r>
              <a:rPr lang="cs-CZ" dirty="0" smtClean="0"/>
              <a:t>a věřte dnes za mě, že postavím </a:t>
            </a:r>
            <a:br>
              <a:rPr lang="cs-CZ" dirty="0" smtClean="0"/>
            </a:br>
            <a:r>
              <a:rPr lang="cs-CZ" dirty="0" smtClean="0"/>
              <a:t>dle obrazu jeho </a:t>
            </a:r>
            <a:br>
              <a:rPr lang="cs-CZ" dirty="0" smtClean="0"/>
            </a:br>
            <a:r>
              <a:rPr lang="cs-CZ" dirty="0" smtClean="0"/>
              <a:t>život spravedlivého.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Já mužné srdce ještě nemám, </a:t>
            </a:r>
            <a:br>
              <a:rPr lang="cs-CZ" dirty="0" smtClean="0"/>
            </a:br>
            <a:r>
              <a:rPr lang="cs-CZ" dirty="0" smtClean="0"/>
              <a:t>sám v těžké své hodině; </a:t>
            </a:r>
            <a:br>
              <a:rPr lang="cs-CZ" dirty="0" smtClean="0"/>
            </a:br>
            <a:r>
              <a:rPr lang="cs-CZ" dirty="0" smtClean="0"/>
              <a:t>a  proto nevěřím.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3919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Rozbor básně </a:t>
            </a:r>
            <a:r>
              <a:rPr lang="cs-CZ" dirty="0" smtClean="0"/>
              <a:t>Těžká hodina: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256584"/>
          </a:xfrm>
        </p:spPr>
        <p:txBody>
          <a:bodyPr>
            <a:normAutofit fontScale="85000" lnSpcReduction="10000"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				je ze sbírky  		                   autora </a:t>
            </a:r>
            <a:endParaRPr lang="cs-CZ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K hlavním motivům básně patří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Vysvětlete: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(je – není) rozdělena na sloky, všechny sloky (mají – nemají) stejný počet veršů. </a:t>
            </a:r>
            <a:r>
              <a:rPr lang="cs-CZ" dirty="0"/>
              <a:t>Báseň je – není </a:t>
            </a:r>
            <a:r>
              <a:rPr lang="cs-CZ" dirty="0" smtClean="0"/>
              <a:t>pravidelná.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</a:t>
            </a:r>
            <a:r>
              <a:rPr lang="cs-CZ" dirty="0"/>
              <a:t>má celkem </a:t>
            </a:r>
            <a:r>
              <a:rPr lang="cs-CZ" dirty="0" smtClean="0"/>
              <a:t>           veršů</a:t>
            </a:r>
            <a:r>
              <a:rPr lang="cs-CZ" dirty="0"/>
              <a:t>, které jsou rozděleny do 	</a:t>
            </a:r>
            <a:r>
              <a:rPr lang="cs-CZ" dirty="0" smtClean="0"/>
              <a:t>        slok. 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Báseň má </a:t>
            </a:r>
            <a:r>
              <a:rPr lang="cs-CZ" dirty="0"/>
              <a:t>– </a:t>
            </a:r>
            <a:r>
              <a:rPr lang="cs-CZ" dirty="0" smtClean="0"/>
              <a:t>nemá </a:t>
            </a:r>
            <a:r>
              <a:rPr lang="cs-CZ" dirty="0"/>
              <a:t>výrazný rytmus</a:t>
            </a:r>
            <a:r>
              <a:rPr lang="cs-CZ" dirty="0" smtClean="0"/>
              <a:t>. </a:t>
            </a:r>
            <a:endParaRPr lang="cs-CZ" dirty="0"/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/>
              <a:t>V básni (jsou – nejsou) rýmy. Např. 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259632" y="1412776"/>
            <a:ext cx="2520280" cy="504056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412776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Těžká hodina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508104" y="1412776"/>
            <a:ext cx="3096344" cy="504056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41277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Těžká hodina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32040" y="2446040"/>
            <a:ext cx="3240360" cy="478904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446040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Těžká hodina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07704" y="2924944"/>
            <a:ext cx="6408712" cy="707886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118210" y="2924944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Je to hodina nejistoty, v níž se chlapec stává dospělým, statečným, silným a samostatným mužem.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99792" y="4725144"/>
            <a:ext cx="720080" cy="43204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472514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524328" y="4653136"/>
            <a:ext cx="576064" cy="504056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472514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076056" y="5805264"/>
            <a:ext cx="3672408" cy="648072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78550" y="5949280"/>
            <a:ext cx="35699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s</a:t>
            </a:r>
            <a:r>
              <a:rPr lang="cs-CZ" sz="2000" b="1" dirty="0" smtClean="0">
                <a:solidFill>
                  <a:schemeClr val="bg1"/>
                </a:solidFill>
              </a:rPr>
              <a:t>ilnice - poutnice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259632" y="1988840"/>
            <a:ext cx="3240360" cy="457200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1988840"/>
            <a:ext cx="28083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Jiřího Wolkera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1868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10" grpId="0"/>
      <p:bldP spid="12" grpId="0"/>
      <p:bldP spid="14" grpId="0"/>
      <p:bldP spid="16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/>
          <a:lstStyle/>
          <a:p>
            <a:pPr algn="ctr"/>
            <a:r>
              <a:rPr lang="cs-CZ" dirty="0" smtClean="0"/>
              <a:t>Epitaf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8147248" cy="208823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dirty="0"/>
              <a:t>Zde leží Jiří Wolker, básník, jenž miloval svět </a:t>
            </a:r>
          </a:p>
          <a:p>
            <a:pPr marL="0" indent="0" algn="ctr">
              <a:buNone/>
            </a:pPr>
            <a:r>
              <a:rPr lang="cs-CZ" dirty="0"/>
              <a:t>a pro spravedlnost jeho šel se bít. </a:t>
            </a:r>
          </a:p>
          <a:p>
            <a:pPr marL="0" indent="0" algn="ctr">
              <a:buNone/>
            </a:pPr>
            <a:r>
              <a:rPr lang="cs-CZ" dirty="0"/>
              <a:t>Dřív než </a:t>
            </a:r>
            <a:r>
              <a:rPr lang="cs-CZ" dirty="0" err="1"/>
              <a:t>moh</a:t>
            </a:r>
            <a:r>
              <a:rPr lang="cs-CZ" dirty="0"/>
              <a:t> srdce k boji vytasit, </a:t>
            </a:r>
          </a:p>
          <a:p>
            <a:pPr marL="0" indent="0" algn="ctr">
              <a:buNone/>
            </a:pPr>
            <a:r>
              <a:rPr lang="cs-CZ" dirty="0"/>
              <a:t>zemřel, mlád dvacet čtyři let.</a:t>
            </a:r>
          </a:p>
          <a:p>
            <a:pPr marL="0" indent="0" algn="ctr">
              <a:buNone/>
            </a:pPr>
            <a:r>
              <a:rPr lang="cs-CZ" dirty="0"/>
              <a:t> </a:t>
            </a:r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71600" y="3429000"/>
            <a:ext cx="3888432" cy="2931320"/>
          </a:xfrm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Co je to epitaf?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 koho jste se již setkali </a:t>
            </a:r>
            <a:br>
              <a:rPr lang="cs-CZ" dirty="0" smtClean="0"/>
            </a:br>
            <a:r>
              <a:rPr lang="cs-CZ" dirty="0" smtClean="0"/>
              <a:t>s epitafem?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501008"/>
            <a:ext cx="3024336" cy="1200329"/>
          </a:xfrm>
          <a:prstGeom prst="rect">
            <a:avLst/>
          </a:prstGeom>
          <a:noFill/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Veršovaný nápis na hrob. Mnozí básníci si jej psali sami.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4797152"/>
            <a:ext cx="3024336" cy="1200329"/>
          </a:xfrm>
          <a:prstGeom prst="rect">
            <a:avLst/>
          </a:prstGeom>
          <a:noFill/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Epitaf psal Francois Villon nebo A. S. Puškin.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9433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9980"/>
            <a:ext cx="8229600" cy="78279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hlinkClick r:id="rId2"/>
              </a:rPr>
              <a:t>Balada o očích topičových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3024336" cy="4803528"/>
          </a:xfrm>
        </p:spPr>
        <p:txBody>
          <a:bodyPr>
            <a:normAutofit fontScale="85000" lnSpcReduction="10000"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Co je to balada?</a:t>
            </a:r>
          </a:p>
          <a:p>
            <a:pPr marL="514350" indent="-514350" algn="ctr">
              <a:buFont typeface="+mj-lt"/>
              <a:buAutoNum type="arabicPeriod"/>
            </a:pPr>
            <a:endParaRPr lang="cs-CZ" dirty="0"/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Kteří autoři psali balady?</a:t>
            </a:r>
          </a:p>
          <a:p>
            <a:pPr marL="514350" indent="-514350" algn="ctr">
              <a:buFont typeface="+mj-lt"/>
              <a:buAutoNum type="arabicPeriod"/>
            </a:pPr>
            <a:endParaRPr lang="cs-CZ" dirty="0" smtClean="0"/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Jaký je rozdíl mezi Wolkerovými a Erbenovými baladami?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Kteří další autoři poukazovali na sociální problémy?</a:t>
            </a: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3491880" y="1556792"/>
            <a:ext cx="5328592" cy="4803528"/>
          </a:xfrm>
        </p:spPr>
        <p:txBody>
          <a:bodyPr>
            <a:normAutofit fontScale="85000" lnSpcReduction="10000"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Balada je lyrickoepická báseň se smutným dějem a často tragickým koncem.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F. L. Čelakovský, K. J. Erben, Jan Neruda, Petr Bezruč, F. Villon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U Erbena se objevují nadpřirozené bytosti, které trestají lidské zlo, </a:t>
            </a:r>
            <a:br>
              <a:rPr lang="cs-CZ" dirty="0" smtClean="0"/>
            </a:br>
            <a:r>
              <a:rPr lang="cs-CZ" dirty="0" smtClean="0"/>
              <a:t>u Wolkera je zlo zastoupeno sociálními rozdíly mezi lidmi (rozdělení společnosti na chudé a bohaté). Jedná se o tzv. sociální balady.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dirty="0" smtClean="0"/>
              <a:t>Charles Dickens, Viktor Hugo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6064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Přečtěte si tuto báseň a rozeberte ji: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8987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/>
      <p:bldP spid="1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50405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hlinkClick r:id="rId2"/>
              </a:rPr>
              <a:t>Balada o očích topičových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1370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Kdo je hlavní postavou této balady?</a:t>
            </a:r>
          </a:p>
          <a:p>
            <a:pPr lvl="1"/>
            <a:r>
              <a:rPr lang="cs-CZ" dirty="0"/>
              <a:t>Antonín, topič elektrárenský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Jaká je jeho práce, co jste se dozvěděli?</a:t>
            </a:r>
          </a:p>
          <a:p>
            <a:pPr lvl="1"/>
            <a:r>
              <a:rPr lang="cs-CZ" dirty="0" smtClean="0"/>
              <a:t>25 let přikládal </a:t>
            </a:r>
            <a:r>
              <a:rPr lang="cs-CZ" dirty="0"/>
              <a:t>do </a:t>
            </a:r>
            <a:r>
              <a:rPr lang="cs-CZ" dirty="0" smtClean="0"/>
              <a:t>kotle, aby </a:t>
            </a:r>
            <a:r>
              <a:rPr lang="cs-CZ" dirty="0"/>
              <a:t>rozsvítil světla všech domů, kaváren i divadel. Holýma rukama drží kovovou lopatu, otvírá pec a přihazuje uhlí a vždy mu spadne smítko do oka. I jeho žena si všímá, že </a:t>
            </a:r>
            <a:r>
              <a:rPr lang="cs-CZ" dirty="0" smtClean="0"/>
              <a:t>má jiné oči a </a:t>
            </a:r>
            <a:r>
              <a:rPr lang="cs-CZ" dirty="0"/>
              <a:t>je zničený po každodenní směně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Co se Antonínovi stane?</a:t>
            </a:r>
          </a:p>
          <a:p>
            <a:pPr lvl="1"/>
            <a:r>
              <a:rPr lang="cs-CZ" dirty="0" smtClean="0"/>
              <a:t>Antonín postupně oslepne.</a:t>
            </a:r>
          </a:p>
          <a:p>
            <a:r>
              <a:rPr lang="cs-CZ" dirty="0" smtClean="0"/>
              <a:t>Najde pochopení u své ženy?</a:t>
            </a:r>
          </a:p>
          <a:p>
            <a:pPr lvl="1"/>
            <a:r>
              <a:rPr lang="cs-CZ" dirty="0" smtClean="0"/>
              <a:t>Jeho žena mu vynadá, že tráví více času v práci s lopatou než doma s rodinou.</a:t>
            </a:r>
          </a:p>
          <a:p>
            <a:r>
              <a:rPr lang="cs-CZ" dirty="0" smtClean="0"/>
              <a:t>Co pro něj znamenala jeho práce?</a:t>
            </a:r>
          </a:p>
          <a:p>
            <a:pPr lvl="1"/>
            <a:r>
              <a:rPr lang="cs-CZ" dirty="0" smtClean="0"/>
              <a:t>Jeho práce mu dávala pocit, že i on – obyčejný dělník, je pro lidi důležitý.</a:t>
            </a:r>
          </a:p>
          <a:p>
            <a:r>
              <a:rPr lang="cs-CZ" dirty="0" smtClean="0"/>
              <a:t>Jaké je jeho poslední přání?</a:t>
            </a:r>
          </a:p>
          <a:p>
            <a:pPr lvl="1"/>
            <a:r>
              <a:rPr lang="cs-CZ" dirty="0" smtClean="0"/>
              <a:t>Přeje si, aby mu žena odpustila.</a:t>
            </a:r>
          </a:p>
        </p:txBody>
      </p:sp>
    </p:spTree>
    <p:extLst>
      <p:ext uri="{BB962C8B-B14F-4D97-AF65-F5344CB8AC3E}">
        <p14:creationId xmlns:p14="http://schemas.microsoft.com/office/powerpoint/2010/main" val="4770850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>
                <a:hlinkClick r:id="rId2"/>
              </a:rPr>
              <a:t>Balada o očích topičových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2088231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/>
              <a:t>Báseň 				</a:t>
            </a:r>
            <a:r>
              <a:rPr lang="cs-CZ" dirty="0" smtClean="0"/>
              <a:t>	je </a:t>
            </a:r>
            <a:r>
              <a:rPr lang="cs-CZ" dirty="0"/>
              <a:t>ze sbírky  		                   </a:t>
            </a:r>
            <a:r>
              <a:rPr lang="cs-CZ" dirty="0" smtClean="0"/>
              <a:t>	autora                                              .</a:t>
            </a:r>
          </a:p>
          <a:p>
            <a:pPr marL="0" lvl="0" indent="0">
              <a:buNone/>
            </a:pPr>
            <a:r>
              <a:rPr lang="cs-CZ" dirty="0" smtClean="0"/>
              <a:t>O jakou baladu se jedná?</a:t>
            </a:r>
          </a:p>
          <a:p>
            <a:pPr marL="0" lvl="0" indent="0">
              <a:buNone/>
            </a:pPr>
            <a:r>
              <a:rPr lang="cs-CZ" dirty="0" smtClean="0"/>
              <a:t>Jaké rýmy zde můžeme najít?</a:t>
            </a:r>
          </a:p>
          <a:p>
            <a:pPr marL="0" lvl="0" indent="0">
              <a:buNone/>
            </a:pPr>
            <a:r>
              <a:rPr lang="cs-CZ" u="sng" dirty="0" smtClean="0"/>
              <a:t>Jaké básnické prostředky zde můžeme najít?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29000"/>
            <a:ext cx="2088232" cy="3046988"/>
          </a:xfrm>
          <a:prstGeom prst="rect">
            <a:avLst/>
          </a:prstGeom>
          <a:noFill/>
          <a:ln w="38100"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Personifikace</a:t>
            </a:r>
          </a:p>
          <a:p>
            <a:r>
              <a:rPr lang="cs-CZ" sz="2400" dirty="0" smtClean="0"/>
              <a:t>Metafora</a:t>
            </a:r>
          </a:p>
          <a:p>
            <a:r>
              <a:rPr lang="cs-CZ" sz="2400" dirty="0" smtClean="0"/>
              <a:t>Přirovnání</a:t>
            </a:r>
          </a:p>
          <a:p>
            <a:r>
              <a:rPr lang="cs-CZ" sz="2400" dirty="0" smtClean="0"/>
              <a:t>Epiteton</a:t>
            </a:r>
          </a:p>
          <a:p>
            <a:r>
              <a:rPr lang="cs-CZ" sz="2400" dirty="0" smtClean="0"/>
              <a:t>Protiklad</a:t>
            </a:r>
          </a:p>
          <a:p>
            <a:r>
              <a:rPr lang="cs-CZ" sz="2400" dirty="0" smtClean="0"/>
              <a:t>Básnická slova</a:t>
            </a:r>
          </a:p>
          <a:p>
            <a:r>
              <a:rPr lang="cs-CZ" sz="2400" dirty="0" smtClean="0"/>
              <a:t>Apostrofa</a:t>
            </a:r>
          </a:p>
          <a:p>
            <a:r>
              <a:rPr lang="cs-CZ" sz="2400" dirty="0" smtClean="0"/>
              <a:t>Anafora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244334"/>
            <a:ext cx="5760640" cy="3416320"/>
          </a:xfrm>
          <a:prstGeom prst="rect">
            <a:avLst/>
          </a:prstGeom>
          <a:noFill/>
          <a:ln w="38100"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Oživování neživých věcí.</a:t>
            </a:r>
          </a:p>
          <a:p>
            <a:r>
              <a:rPr lang="cs-CZ" sz="2400" dirty="0" smtClean="0"/>
              <a:t>Přenesení pojmenování na základě vnější podobnosti.</a:t>
            </a:r>
          </a:p>
          <a:p>
            <a:r>
              <a:rPr lang="cs-CZ" sz="2400" dirty="0" smtClean="0"/>
              <a:t>„jako“</a:t>
            </a:r>
          </a:p>
          <a:p>
            <a:r>
              <a:rPr lang="cs-CZ" sz="2400" dirty="0" smtClean="0"/>
              <a:t>Básnický přívlastek.</a:t>
            </a:r>
          </a:p>
          <a:p>
            <a:r>
              <a:rPr lang="cs-CZ" sz="2400" dirty="0" smtClean="0"/>
              <a:t>Jednotlivé motivy ,nebo slova si odporují.</a:t>
            </a:r>
          </a:p>
          <a:p>
            <a:r>
              <a:rPr lang="cs-CZ" sz="2400" dirty="0" smtClean="0"/>
              <a:t>Básnické oslovení neživé věci, nebo nepřítomné osoby.</a:t>
            </a:r>
          </a:p>
          <a:p>
            <a:r>
              <a:rPr lang="cs-CZ" sz="2400" dirty="0" smtClean="0"/>
              <a:t>Opakování na začátku veršů, nebo slok.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511660" y="1196752"/>
            <a:ext cx="4428492" cy="43204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1196752"/>
            <a:ext cx="41044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Balada o očích topičových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1700808"/>
            <a:ext cx="2592288" cy="360040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1700808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Těžká hodina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427984" y="1700808"/>
            <a:ext cx="3024336" cy="360040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700808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Jiřího Wolkera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3968" y="2060848"/>
            <a:ext cx="2808312" cy="360040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206084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sociální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004048" y="2460958"/>
            <a:ext cx="3600400" cy="391978"/>
          </a:xfrm>
          <a:prstGeom prst="round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2460958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sdružené i střídavé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7076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7" grpId="0"/>
      <p:bldP spid="9" grpId="0"/>
      <p:bldP spid="11" grpId="0"/>
      <p:bldP spid="13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Přiřaďte předchozí básnické prostředky </a:t>
            </a:r>
            <a:br>
              <a:rPr lang="cs-CZ" sz="3600" dirty="0" smtClean="0"/>
            </a:br>
            <a:r>
              <a:rPr lang="cs-CZ" sz="3600" dirty="0" smtClean="0"/>
              <a:t>k těmto básnickým výrazům: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400600"/>
          </a:xfrm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Usnuly hvězdy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Oči modré jak květy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Uhelné kusy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Žárovka zpívá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To jsou oči čísi, to jsou oči tvoje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S hvězdami elektrickými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Tma jej objímá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Oheň a lopata – holka, milenka železná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Soudruzi, dělníci elektrárenští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Nad černou </a:t>
            </a:r>
            <a:r>
              <a:rPr lang="cs-CZ" sz="2200" u="sng" dirty="0" smtClean="0"/>
              <a:t>slepotou</a:t>
            </a:r>
            <a:r>
              <a:rPr lang="cs-CZ" sz="2200" dirty="0" smtClean="0"/>
              <a:t> veselá lampa </a:t>
            </a:r>
            <a:r>
              <a:rPr lang="cs-CZ" sz="2200" u="sng" dirty="0" smtClean="0"/>
              <a:t>svítí</a:t>
            </a:r>
            <a:endParaRPr lang="cs-CZ" sz="22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Oči mu krájel železný nůž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u="sng" dirty="0" smtClean="0"/>
              <a:t>Oči</a:t>
            </a:r>
            <a:r>
              <a:rPr lang="cs-CZ" sz="2200" dirty="0" smtClean="0"/>
              <a:t> v praméncích … </a:t>
            </a:r>
            <a:r>
              <a:rPr lang="cs-CZ" sz="2200" u="sng" dirty="0" smtClean="0"/>
              <a:t>plují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400600"/>
          </a:xfrm>
          <a:ln w="28575">
            <a:solidFill>
              <a:schemeClr val="bg2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p</a:t>
            </a:r>
            <a:r>
              <a:rPr lang="cs-CZ" sz="2200" dirty="0" smtClean="0"/>
              <a:t>ersonifikace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p</a:t>
            </a:r>
            <a:r>
              <a:rPr lang="cs-CZ" sz="2200" dirty="0" smtClean="0"/>
              <a:t>řirovnání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epiteton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p</a:t>
            </a:r>
            <a:r>
              <a:rPr lang="cs-CZ" sz="2200" dirty="0" smtClean="0"/>
              <a:t>ersonifikace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a</a:t>
            </a:r>
            <a:r>
              <a:rPr lang="cs-CZ" sz="2200" dirty="0" smtClean="0"/>
              <a:t>nafora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m</a:t>
            </a:r>
            <a:r>
              <a:rPr lang="cs-CZ" sz="2200" dirty="0" smtClean="0"/>
              <a:t>etafora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personifikace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m</a:t>
            </a:r>
            <a:r>
              <a:rPr lang="cs-CZ" sz="2200" dirty="0" smtClean="0"/>
              <a:t>etafora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apostrofa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200" dirty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p</a:t>
            </a:r>
            <a:r>
              <a:rPr lang="cs-CZ" sz="2200" dirty="0" smtClean="0"/>
              <a:t>rotiklad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2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/>
              <a:t>m</a:t>
            </a:r>
            <a:r>
              <a:rPr lang="cs-CZ" sz="2200" dirty="0" smtClean="0"/>
              <a:t>etafora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personifikace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5511995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magazin.ceskenoviny.cz/tema/index_img.php?id=3962</a:t>
            </a:r>
            <a:endParaRPr lang="cs-CZ" dirty="0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://www.moravacizmoravy.estranky.cz/fotoalbum/osobnosti-a-rodaci/jiri-wolker.-.</a:t>
            </a:r>
            <a:r>
              <a:rPr lang="cs-CZ" dirty="0" smtClean="0">
                <a:hlinkClick r:id="rId3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www.cesky-jazyk.cz/citanka/jiri-wolker/balada-o-ocich-topicovych-tezka-hodina.html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35902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593</TotalTime>
  <Words>756</Words>
  <Application>Microsoft Office PowerPoint</Application>
  <PresentationFormat>Předvádění na obrazovce (4:3)</PresentationFormat>
  <Paragraphs>173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Deluxe</vt:lpstr>
      <vt:lpstr>Prezentace aplikace PowerPoint</vt:lpstr>
      <vt:lpstr>Prezentace aplikace PowerPoint</vt:lpstr>
      <vt:lpstr>Jiří Wolker (1900 – 1924)</vt:lpstr>
      <vt:lpstr>Jiří Wolker  (1900 – 1924)</vt:lpstr>
      <vt:lpstr>Tvorba:</vt:lpstr>
      <vt:lpstr>Tvorba:</vt:lpstr>
      <vt:lpstr>báseň Těžká hodina</vt:lpstr>
      <vt:lpstr>Rozbor básně Těžká hodina:</vt:lpstr>
      <vt:lpstr>Epitaf </vt:lpstr>
      <vt:lpstr>Balada o očích topičových</vt:lpstr>
      <vt:lpstr>Balada o očích topičových</vt:lpstr>
      <vt:lpstr>Balada o očích topičových</vt:lpstr>
      <vt:lpstr>Přiřaďte předchozí básnické prostředky  k těmto básnickým výrazům: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Jajinka</cp:lastModifiedBy>
  <cp:revision>35</cp:revision>
  <dcterms:created xsi:type="dcterms:W3CDTF">2012-02-27T18:58:09Z</dcterms:created>
  <dcterms:modified xsi:type="dcterms:W3CDTF">2012-04-10T09:20:09Z</dcterms:modified>
</cp:coreProperties>
</file>