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6" r:id="rId4"/>
    <p:sldId id="257" r:id="rId5"/>
    <p:sldId id="271" r:id="rId6"/>
    <p:sldId id="270" r:id="rId7"/>
    <p:sldId id="259" r:id="rId8"/>
    <p:sldId id="263" r:id="rId9"/>
    <p:sldId id="268" r:id="rId10"/>
    <p:sldId id="265" r:id="rId11"/>
    <p:sldId id="272" r:id="rId12"/>
    <p:sldId id="261" r:id="rId13"/>
    <p:sldId id="273" r:id="rId14"/>
    <p:sldId id="274" r:id="rId15"/>
    <p:sldId id="267" r:id="rId16"/>
    <p:sldId id="275" r:id="rId17"/>
    <p:sldId id="266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6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VY_32_INOVACE_08_ČESKÝ_JAZYK_A_LITERATURA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1">
            <a:lumMod val="75000"/>
          </a:schemeClr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chemeClr val="accent1">
            <a:lumMod val="75000"/>
          </a:schemeClr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accent1">
            <a:lumMod val="75000"/>
          </a:schemeClr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accent1">
            <a:lumMod val="75000"/>
          </a:schemeClr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1">
            <a:lumMod val="75000"/>
          </a:schemeClr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30E101-EFED-4331-9053-5DEB33FC63B4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49FD03F-1D1A-47D1-AA02-29C1F2EC1EE1}" type="presOf" srcId="{D8197B8C-B260-4A16-BDF4-0947B075E274}" destId="{5A5FFA88-C948-4069-8E93-59FA12366E83}" srcOrd="1" destOrd="0" presId="urn:microsoft.com/office/officeart/2005/8/layout/target3"/>
    <dgm:cxn modelId="{A63A6E89-2AA3-4DBA-BB9A-9566EE0FD102}" type="presOf" srcId="{4C35D32F-0EAB-4CD7-82EE-45574DC2A586}" destId="{8BEBB6EC-1DAA-4CAC-8A25-BC0FCBD5DBD5}" srcOrd="0" destOrd="0" presId="urn:microsoft.com/office/officeart/2005/8/layout/target3"/>
    <dgm:cxn modelId="{4F0613A0-0E26-443A-8B46-72B1C8F27DA9}" type="presOf" srcId="{B651F6E3-6281-48DB-9319-2AEAFDAE7572}" destId="{619D679B-A015-4ECF-8348-D1034C574F40}" srcOrd="0" destOrd="0" presId="urn:microsoft.com/office/officeart/2005/8/layout/target3"/>
    <dgm:cxn modelId="{225566BA-AE4F-4A7E-A944-E16D8847B986}" type="presOf" srcId="{B651F6E3-6281-48DB-9319-2AEAFDAE7572}" destId="{6BB5E863-4638-4E1D-BFDE-399D028AC4ED}" srcOrd="1" destOrd="0" presId="urn:microsoft.com/office/officeart/2005/8/layout/target3"/>
    <dgm:cxn modelId="{5F63F661-5D12-48F7-8F76-1007459CD3E8}" type="presOf" srcId="{D8197B8C-B260-4A16-BDF4-0947B075E274}" destId="{25B08C86-7E15-44DC-BE7F-FFB55DD49D12}" srcOrd="0" destOrd="0" presId="urn:microsoft.com/office/officeart/2005/8/layout/target3"/>
    <dgm:cxn modelId="{BCC3CCA9-8873-40AB-A838-D946A15DD367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26C548E-7325-4EA6-B78D-7FAFC8FAF570}" type="presOf" srcId="{D1D4F407-5343-4D3F-B5B9-D407B03CAEB4}" destId="{D005CE8C-CC26-4C3E-AC11-E15060ECD759}" srcOrd="0" destOrd="0" presId="urn:microsoft.com/office/officeart/2005/8/layout/target3"/>
    <dgm:cxn modelId="{143E9E00-84BE-42FA-954F-36F9E88F6871}" type="presOf" srcId="{D1B46980-6531-4606-95E6-44980827E919}" destId="{2BE915AB-18AA-4053-B92C-3BFC9ED204BB}" srcOrd="1" destOrd="0" presId="urn:microsoft.com/office/officeart/2005/8/layout/target3"/>
    <dgm:cxn modelId="{D8D751A2-D0F2-4106-91DD-F727832BAA2F}" type="presOf" srcId="{D1D4F407-5343-4D3F-B5B9-D407B03CAEB4}" destId="{AED2198E-93D5-4001-81B4-73124B309672}" srcOrd="1" destOrd="0" presId="urn:microsoft.com/office/officeart/2005/8/layout/target3"/>
    <dgm:cxn modelId="{53835596-C259-4A07-A540-23CA761E513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029AE63-B80C-4B9A-B35E-319DAD02AC81}" type="presParOf" srcId="{333A1088-737F-45CB-B68E-254E46348037}" destId="{F5ABB229-8D3B-4694-996A-96F23CF14429}" srcOrd="0" destOrd="0" presId="urn:microsoft.com/office/officeart/2005/8/layout/target3"/>
    <dgm:cxn modelId="{1FFB9018-7D3F-4C6E-B540-8D4EDF0601AC}" type="presParOf" srcId="{333A1088-737F-45CB-B68E-254E46348037}" destId="{F41139FD-01EE-4571-8B17-4FB00FC51163}" srcOrd="1" destOrd="0" presId="urn:microsoft.com/office/officeart/2005/8/layout/target3"/>
    <dgm:cxn modelId="{2221DD37-56F8-426A-B748-83EB9352B9BA}" type="presParOf" srcId="{333A1088-737F-45CB-B68E-254E46348037}" destId="{D005CE8C-CC26-4C3E-AC11-E15060ECD759}" srcOrd="2" destOrd="0" presId="urn:microsoft.com/office/officeart/2005/8/layout/target3"/>
    <dgm:cxn modelId="{271474A2-E9CC-4C61-842B-FAF937B8C606}" type="presParOf" srcId="{333A1088-737F-45CB-B68E-254E46348037}" destId="{2C702D82-9B77-49B7-9568-BB8EB47C3372}" srcOrd="3" destOrd="0" presId="urn:microsoft.com/office/officeart/2005/8/layout/target3"/>
    <dgm:cxn modelId="{97C47475-4944-4CA4-A293-7E3F5CDD4864}" type="presParOf" srcId="{333A1088-737F-45CB-B68E-254E46348037}" destId="{A52A0455-90FF-4808-ABD0-F02540D31D5A}" srcOrd="4" destOrd="0" presId="urn:microsoft.com/office/officeart/2005/8/layout/target3"/>
    <dgm:cxn modelId="{54A7DB96-54BC-4CB8-9D7E-0C1725182A1A}" type="presParOf" srcId="{333A1088-737F-45CB-B68E-254E46348037}" destId="{6140AFEC-043D-4C43-A2F9-D0F5331DF3A3}" srcOrd="5" destOrd="0" presId="urn:microsoft.com/office/officeart/2005/8/layout/target3"/>
    <dgm:cxn modelId="{C3B22FD7-57CA-487A-804A-E084577590A5}" type="presParOf" srcId="{333A1088-737F-45CB-B68E-254E46348037}" destId="{9358AC05-5D7D-4327-9F80-1AD486AEA664}" srcOrd="6" destOrd="0" presId="urn:microsoft.com/office/officeart/2005/8/layout/target3"/>
    <dgm:cxn modelId="{9DDC866E-1E2F-44CC-993D-0EA9B3D56D1A}" type="presParOf" srcId="{333A1088-737F-45CB-B68E-254E46348037}" destId="{313FC574-E1CD-4FB4-B054-0B805CE0447D}" srcOrd="7" destOrd="0" presId="urn:microsoft.com/office/officeart/2005/8/layout/target3"/>
    <dgm:cxn modelId="{3A84C336-5E52-4320-8F14-38B89D62D160}" type="presParOf" srcId="{333A1088-737F-45CB-B68E-254E46348037}" destId="{619D679B-A015-4ECF-8348-D1034C574F40}" srcOrd="8" destOrd="0" presId="urn:microsoft.com/office/officeart/2005/8/layout/target3"/>
    <dgm:cxn modelId="{DA60D846-1FE5-4351-A561-C8A76DC9C35A}" type="presParOf" srcId="{333A1088-737F-45CB-B68E-254E46348037}" destId="{322283A8-4A27-4CDA-BAE3-F381106A9174}" srcOrd="9" destOrd="0" presId="urn:microsoft.com/office/officeart/2005/8/layout/target3"/>
    <dgm:cxn modelId="{ACBA63C4-A04E-4EEF-907A-B2725A7B5620}" type="presParOf" srcId="{333A1088-737F-45CB-B68E-254E46348037}" destId="{FFC9F71D-1B4F-4AD9-A4A6-86ADEFC8AF5C}" srcOrd="10" destOrd="0" presId="urn:microsoft.com/office/officeart/2005/8/layout/target3"/>
    <dgm:cxn modelId="{7F92FC7C-06A9-4B82-B842-45CB5A906845}" type="presParOf" srcId="{333A1088-737F-45CB-B68E-254E46348037}" destId="{25B08C86-7E15-44DC-BE7F-FFB55DD49D12}" srcOrd="11" destOrd="0" presId="urn:microsoft.com/office/officeart/2005/8/layout/target3"/>
    <dgm:cxn modelId="{1487A192-30EF-4DD3-AD0A-560CB6C5B077}" type="presParOf" srcId="{333A1088-737F-45CB-B68E-254E46348037}" destId="{76644BE8-9D7C-4C09-B250-3D10AF48CBB7}" srcOrd="12" destOrd="0" presId="urn:microsoft.com/office/officeart/2005/8/layout/target3"/>
    <dgm:cxn modelId="{FA8AEC8E-0252-4B0C-A3CD-A0B33A0CF4F4}" type="presParOf" srcId="{333A1088-737F-45CB-B68E-254E46348037}" destId="{EE85B701-7295-41C0-BA7A-34D3756A2AE6}" srcOrd="13" destOrd="0" presId="urn:microsoft.com/office/officeart/2005/8/layout/target3"/>
    <dgm:cxn modelId="{4FEC5C20-0FAB-4DA3-988F-76C71474D230}" type="presParOf" srcId="{333A1088-737F-45CB-B68E-254E46348037}" destId="{8BEBB6EC-1DAA-4CAC-8A25-BC0FCBD5DBD5}" srcOrd="14" destOrd="0" presId="urn:microsoft.com/office/officeart/2005/8/layout/target3"/>
    <dgm:cxn modelId="{BB0DF4DA-3373-4CE2-ABC9-0B745F52BFD0}" type="presParOf" srcId="{333A1088-737F-45CB-B68E-254E46348037}" destId="{AED2198E-93D5-4001-81B4-73124B309672}" srcOrd="15" destOrd="0" presId="urn:microsoft.com/office/officeart/2005/8/layout/target3"/>
    <dgm:cxn modelId="{5E5E8BD5-F4AD-44B9-BAD8-06F3012AAEA6}" type="presParOf" srcId="{333A1088-737F-45CB-B68E-254E46348037}" destId="{2BE915AB-18AA-4053-B92C-3BFC9ED204BB}" srcOrd="16" destOrd="0" presId="urn:microsoft.com/office/officeart/2005/8/layout/target3"/>
    <dgm:cxn modelId="{B19ED6B1-363D-4BED-A085-B21AD9FBB7A3}" type="presParOf" srcId="{333A1088-737F-45CB-B68E-254E46348037}" destId="{6BB5E863-4638-4E1D-BFDE-399D028AC4ED}" srcOrd="17" destOrd="0" presId="urn:microsoft.com/office/officeart/2005/8/layout/target3"/>
    <dgm:cxn modelId="{00B4D1BE-DC7F-4A63-B6C2-A6792DC1E2E1}" type="presParOf" srcId="{333A1088-737F-45CB-B68E-254E46348037}" destId="{5A5FFA88-C948-4069-8E93-59FA12366E83}" srcOrd="18" destOrd="0" presId="urn:microsoft.com/office/officeart/2005/8/layout/target3"/>
    <dgm:cxn modelId="{F7B0EF98-9C02-481E-905A-4173F767641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VY_32_INOVACE_08_ČESKÝ_JAZYK_A_LITERATURA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58E29-B577-4CC6-A5D4-08C1E5A2115A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92F51-5D7D-4664-9012-A996C19EE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16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58E29-B577-4CC6-A5D4-08C1E5A2115A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92F51-5D7D-4664-9012-A996C19EE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946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58E29-B577-4CC6-A5D4-08C1E5A2115A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92F51-5D7D-4664-9012-A996C19EE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574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58E29-B577-4CC6-A5D4-08C1E5A2115A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92F51-5D7D-4664-9012-A996C19EE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575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58E29-B577-4CC6-A5D4-08C1E5A2115A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92F51-5D7D-4664-9012-A996C19EE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578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58E29-B577-4CC6-A5D4-08C1E5A2115A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92F51-5D7D-4664-9012-A996C19EE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211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58E29-B577-4CC6-A5D4-08C1E5A2115A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92F51-5D7D-4664-9012-A996C19EE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956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58E29-B577-4CC6-A5D4-08C1E5A2115A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92F51-5D7D-4664-9012-A996C19EE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10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58E29-B577-4CC6-A5D4-08C1E5A2115A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92F51-5D7D-4664-9012-A996C19EE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236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58E29-B577-4CC6-A5D4-08C1E5A2115A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92F51-5D7D-4664-9012-A996C19EE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625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58E29-B577-4CC6-A5D4-08C1E5A2115A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92F51-5D7D-4664-9012-A996C19EE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732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chemeClr val="accent1">
                <a:lumMod val="50000"/>
              </a:schemeClr>
            </a:gs>
            <a:gs pos="65000">
              <a:srgbClr val="F0EBD5"/>
            </a:gs>
            <a:gs pos="99000">
              <a:schemeClr val="accent1">
                <a:lumMod val="75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758E29-B577-4CC6-A5D4-08C1E5A2115A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92F51-5D7D-4664-9012-A996C19EE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392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://cs.wikipedia.org/wiki/Poetismus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08%20V&#237;t&#283;zlav%20Nezval.pptx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basne.webzdarma.cz/nezval_na_brehu_reky_svratky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08%20V&#237;t&#283;zlav%20Nezval.pptx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08%20V&#237;t&#283;zlav%20Nezval.pptx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08%20V&#237;t&#283;zlav%20Nezval.pptx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basne.webzdarma.cz/nezval_na_brehu_reky_svratky.html" TargetMode="External"/><Relationship Id="rId2" Type="http://schemas.openxmlformats.org/officeDocument/2006/relationships/hyperlink" Target="http://www.cesky-jazyk.cz/zivotopisy/vitezslav-nezval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oetism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3727358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Vítězslav Nezval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482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8061819"/>
              </p:ext>
            </p:extLst>
          </p:nvPr>
        </p:nvGraphicFramePr>
        <p:xfrm>
          <a:off x="1547813" y="1412875"/>
          <a:ext cx="6096000" cy="248033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a tvorbou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Vítězslava Nezvala, hlavně jako tvůrce poetismu.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Napíší si zápis do sešitu a rozeberou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4 jeho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básně.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9777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Vítězslav Nezval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(1900 – 1958)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338936" cy="4925144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Významný český básník, spisovatel a překladatel, spoluzakladatel </a:t>
            </a:r>
            <a:r>
              <a:rPr lang="cs-CZ" dirty="0">
                <a:hlinkClick r:id="rId2"/>
              </a:rPr>
              <a:t>poetismu</a:t>
            </a:r>
            <a:r>
              <a:rPr lang="cs-CZ" dirty="0"/>
              <a:t> a vůdčí osobnost českého surrealismu. </a:t>
            </a:r>
            <a:endParaRPr lang="cs-CZ" dirty="0" smtClean="0"/>
          </a:p>
          <a:p>
            <a:r>
              <a:rPr lang="cs-CZ" dirty="0" smtClean="0"/>
              <a:t>Pocházel </a:t>
            </a:r>
            <a:r>
              <a:rPr lang="cs-CZ" dirty="0"/>
              <a:t>z Moravy. </a:t>
            </a:r>
            <a:endParaRPr lang="cs-CZ" dirty="0" smtClean="0"/>
          </a:p>
          <a:p>
            <a:r>
              <a:rPr lang="cs-CZ" dirty="0" smtClean="0"/>
              <a:t>Nezval </a:t>
            </a:r>
            <a:r>
              <a:rPr lang="cs-CZ" dirty="0"/>
              <a:t>často cestoval (Francie, Monako, Itálie, Sovětský svaz), což se odrazilo v jeho díle. </a:t>
            </a:r>
            <a:endParaRPr lang="cs-CZ" dirty="0" smtClean="0"/>
          </a:p>
          <a:p>
            <a:r>
              <a:rPr lang="cs-CZ" dirty="0" smtClean="0"/>
              <a:t>Příznačná </a:t>
            </a:r>
            <a:r>
              <a:rPr lang="cs-CZ" dirty="0"/>
              <a:t>pro jeho tvorbu byla jeho bohatá fantazie, aktivita, touha poznat vše, co život nabízí, experimentoval. </a:t>
            </a:r>
            <a:endParaRPr lang="cs-CZ" dirty="0" smtClean="0"/>
          </a:p>
          <a:p>
            <a:r>
              <a:rPr lang="cs-CZ" dirty="0" smtClean="0"/>
              <a:t>Podílel </a:t>
            </a:r>
            <a:r>
              <a:rPr lang="cs-CZ" dirty="0"/>
              <a:t>na protifašistickém hnutí a za války </a:t>
            </a:r>
            <a:r>
              <a:rPr lang="cs-CZ" dirty="0" smtClean="0"/>
              <a:t>byl </a:t>
            </a:r>
            <a:r>
              <a:rPr lang="cs-CZ" dirty="0"/>
              <a:t>krátce vězněn. </a:t>
            </a: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772816"/>
            <a:ext cx="2410916" cy="3284873"/>
          </a:xfrm>
        </p:spPr>
      </p:pic>
    </p:spTree>
    <p:extLst>
      <p:ext uri="{BB962C8B-B14F-4D97-AF65-F5344CB8AC3E}">
        <p14:creationId xmlns:p14="http://schemas.microsoft.com/office/powerpoint/2010/main" val="698325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Tvorba: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báseň </a:t>
            </a:r>
            <a:r>
              <a:rPr lang="cs-CZ" b="1" dirty="0"/>
              <a:t>Podivuhodný kouzelník</a:t>
            </a:r>
            <a:endParaRPr lang="cs-CZ" dirty="0"/>
          </a:p>
          <a:p>
            <a:r>
              <a:rPr lang="cs-CZ" dirty="0" smtClean="0"/>
              <a:t>Básnická sbírka </a:t>
            </a:r>
            <a:r>
              <a:rPr lang="cs-CZ" b="1" dirty="0" smtClean="0"/>
              <a:t>Pantomima</a:t>
            </a:r>
            <a:r>
              <a:rPr lang="cs-CZ" dirty="0" smtClean="0"/>
              <a:t> </a:t>
            </a:r>
            <a:r>
              <a:rPr lang="cs-CZ" dirty="0"/>
              <a:t>– obsahuje </a:t>
            </a:r>
            <a:r>
              <a:rPr lang="cs-CZ" dirty="0" smtClean="0"/>
              <a:t>cyklus </a:t>
            </a:r>
            <a:r>
              <a:rPr lang="cs-CZ" b="1" dirty="0"/>
              <a:t>Abeceda</a:t>
            </a:r>
            <a:r>
              <a:rPr lang="cs-CZ" dirty="0"/>
              <a:t> – 4verší na jednotlivá písmena abecedy. Nechal se inspirovat grafickou podobou písma.</a:t>
            </a:r>
          </a:p>
          <a:p>
            <a:r>
              <a:rPr lang="cs-CZ" b="1" dirty="0"/>
              <a:t>Básně v noci</a:t>
            </a:r>
            <a:r>
              <a:rPr lang="cs-CZ" dirty="0"/>
              <a:t> – </a:t>
            </a:r>
            <a:r>
              <a:rPr lang="cs-CZ" dirty="0" smtClean="0"/>
              <a:t>2 básnické </a:t>
            </a:r>
            <a:r>
              <a:rPr lang="cs-CZ" dirty="0"/>
              <a:t>skladby – </a:t>
            </a:r>
            <a:r>
              <a:rPr lang="cs-CZ" b="1" dirty="0"/>
              <a:t>Edison</a:t>
            </a:r>
            <a:r>
              <a:rPr lang="cs-CZ" dirty="0"/>
              <a:t> – </a:t>
            </a:r>
            <a:r>
              <a:rPr lang="cs-CZ" dirty="0" err="1"/>
              <a:t>polytématická</a:t>
            </a:r>
            <a:r>
              <a:rPr lang="cs-CZ" dirty="0"/>
              <a:t> báseň, nechal se inspirovat nočními procházkami Prahou a článkem o Edisonovi v novinách. </a:t>
            </a:r>
            <a:endParaRPr lang="cs-CZ" dirty="0" smtClean="0"/>
          </a:p>
          <a:p>
            <a:pPr lvl="1"/>
            <a:r>
              <a:rPr lang="cs-CZ" b="1" dirty="0" smtClean="0"/>
              <a:t>Akrobat</a:t>
            </a:r>
            <a:r>
              <a:rPr lang="cs-CZ" dirty="0"/>
              <a:t>		</a:t>
            </a:r>
            <a:endParaRPr lang="cs-CZ" dirty="0" smtClean="0"/>
          </a:p>
          <a:p>
            <a:r>
              <a:rPr lang="cs-CZ" dirty="0" smtClean="0"/>
              <a:t>Divadelní </a:t>
            </a:r>
            <a:r>
              <a:rPr lang="cs-CZ" dirty="0"/>
              <a:t>hra – </a:t>
            </a:r>
            <a:r>
              <a:rPr lang="cs-CZ" b="1" dirty="0"/>
              <a:t>Manon </a:t>
            </a:r>
            <a:r>
              <a:rPr lang="cs-CZ" b="1" dirty="0" err="1"/>
              <a:t>Lescaut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223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2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Společně projdeme tyto sbírky a básně: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Chrpy a města – báseň Na břehu řeky Svratky</a:t>
            </a:r>
          </a:p>
          <a:p>
            <a:pPr marL="0" indent="0">
              <a:buNone/>
            </a:pPr>
            <a:r>
              <a:rPr lang="cs-CZ" dirty="0" smtClean="0"/>
              <a:t>Nápisy na hroby – báseň Morava</a:t>
            </a:r>
          </a:p>
          <a:p>
            <a:pPr marL="0" indent="0">
              <a:buNone/>
            </a:pPr>
            <a:r>
              <a:rPr lang="cs-CZ" dirty="0" smtClean="0"/>
              <a:t>Zpáteční lístek – báseň Písnička</a:t>
            </a:r>
          </a:p>
          <a:p>
            <a:pPr marL="0" indent="0">
              <a:buNone/>
            </a:pPr>
            <a:r>
              <a:rPr lang="cs-CZ" dirty="0" smtClean="0"/>
              <a:t>Veliký orloj – báseň Levitace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968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Otázky k textu: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Kdo je Vítězslav Nezval?</a:t>
            </a:r>
          </a:p>
          <a:p>
            <a:r>
              <a:rPr lang="cs-CZ" dirty="0" smtClean="0"/>
              <a:t>Odkud pocházel?</a:t>
            </a:r>
          </a:p>
          <a:p>
            <a:r>
              <a:rPr lang="cs-CZ" dirty="0" smtClean="0"/>
              <a:t>Co patřilo k jeho koníčkům?</a:t>
            </a:r>
          </a:p>
          <a:p>
            <a:r>
              <a:rPr lang="cs-CZ" dirty="0" smtClean="0"/>
              <a:t>Do jaké skupiny spisovatelů patřil?</a:t>
            </a:r>
          </a:p>
          <a:p>
            <a:r>
              <a:rPr lang="cs-CZ" dirty="0" smtClean="0">
                <a:hlinkClick r:id="rId2" action="ppaction://hlinkpres?slideindex=1&amp;slidetitle=Vítězslav Nezval (1900 – 1958)"/>
              </a:rPr>
              <a:t>Co je charakteristické pro jeho tvorbu?</a:t>
            </a:r>
            <a:endParaRPr lang="cs-CZ" dirty="0" smtClean="0"/>
          </a:p>
          <a:p>
            <a:r>
              <a:rPr lang="cs-CZ" dirty="0" smtClean="0"/>
              <a:t>Proč byl vězněn?</a:t>
            </a:r>
          </a:p>
          <a:p>
            <a:r>
              <a:rPr lang="cs-CZ" dirty="0" smtClean="0"/>
              <a:t>Jaké napsal básnické sbírky a co o nich můžete říct?</a:t>
            </a:r>
          </a:p>
          <a:p>
            <a:r>
              <a:rPr lang="cs-CZ" dirty="0" smtClean="0"/>
              <a:t>Jak </a:t>
            </a:r>
            <a:r>
              <a:rPr lang="cs-CZ" smtClean="0"/>
              <a:t>se jmenují </a:t>
            </a:r>
            <a:r>
              <a:rPr lang="cs-CZ" dirty="0" smtClean="0"/>
              <a:t>jeho básnické skladby?</a:t>
            </a:r>
          </a:p>
          <a:p>
            <a:r>
              <a:rPr lang="cs-CZ" dirty="0" smtClean="0"/>
              <a:t>Jak se jmenuje drama, které napsal?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904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2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125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25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125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125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Doplňte do básně Edison slova z pravého sloupce: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96752"/>
            <a:ext cx="5050904" cy="547260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Naše životy jsou bludné jako ……………</a:t>
            </a:r>
          </a:p>
          <a:p>
            <a:pPr marL="0" indent="0">
              <a:buNone/>
            </a:pPr>
            <a:r>
              <a:rPr lang="cs-CZ" dirty="0"/>
              <a:t>jednou kráčel po ……………… dobrodruh</a:t>
            </a:r>
          </a:p>
          <a:p>
            <a:pPr marL="0" indent="0">
              <a:buNone/>
            </a:pPr>
            <a:r>
              <a:rPr lang="cs-CZ" dirty="0"/>
              <a:t>bylo odpoledne s vlahým slunkem v máji</a:t>
            </a:r>
          </a:p>
          <a:p>
            <a:pPr marL="0" indent="0">
              <a:buNone/>
            </a:pPr>
            <a:r>
              <a:rPr lang="cs-CZ" dirty="0"/>
              <a:t>chodec zastavil se mlčky na ……………</a:t>
            </a:r>
          </a:p>
          <a:p>
            <a:pPr marL="0" indent="0">
              <a:buNone/>
            </a:pPr>
            <a:r>
              <a:rPr lang="cs-CZ" dirty="0"/>
              <a:t>před palácem </a:t>
            </a:r>
            <a:r>
              <a:rPr lang="cs-CZ" dirty="0" err="1"/>
              <a:t>West</a:t>
            </a:r>
            <a:r>
              <a:rPr lang="cs-CZ" dirty="0"/>
              <a:t>–Union Telegraf</a:t>
            </a:r>
          </a:p>
          <a:p>
            <a:pPr marL="0" indent="0">
              <a:buNone/>
            </a:pPr>
            <a:r>
              <a:rPr lang="cs-CZ" dirty="0"/>
              <a:t>kde to hučelo jak na rozvodné desce </a:t>
            </a:r>
          </a:p>
          <a:p>
            <a:pPr marL="0" indent="0">
              <a:buNone/>
            </a:pPr>
            <a:r>
              <a:rPr lang="cs-CZ" dirty="0"/>
              <a:t>byl to kamelot a významný ………………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Kolik vynálezců udělalo ………………</a:t>
            </a:r>
          </a:p>
          <a:p>
            <a:pPr marL="0" indent="0">
              <a:buNone/>
            </a:pPr>
            <a:r>
              <a:rPr lang="cs-CZ" dirty="0"/>
              <a:t>hvězdy nevyšinuly se z věčných drah</a:t>
            </a:r>
          </a:p>
          <a:p>
            <a:pPr marL="0" indent="0">
              <a:buNone/>
            </a:pPr>
            <a:r>
              <a:rPr lang="cs-CZ" dirty="0"/>
              <a:t>pohleďte jak tisíc lidí klidně žije</a:t>
            </a:r>
          </a:p>
          <a:p>
            <a:pPr marL="0" indent="0">
              <a:buNone/>
            </a:pPr>
            <a:r>
              <a:rPr lang="cs-CZ" dirty="0"/>
              <a:t>ne to není práce ani …………………</a:t>
            </a:r>
          </a:p>
          <a:p>
            <a:pPr marL="0" indent="0">
              <a:buNone/>
            </a:pPr>
            <a:r>
              <a:rPr lang="cs-CZ" dirty="0"/>
              <a:t>to je dobrodružství jako na moři</a:t>
            </a:r>
          </a:p>
          <a:p>
            <a:pPr marL="0" indent="0">
              <a:buNone/>
            </a:pPr>
            <a:r>
              <a:rPr lang="cs-CZ" dirty="0"/>
              <a:t>uzamykati se v …………………</a:t>
            </a:r>
          </a:p>
          <a:p>
            <a:pPr marL="0" indent="0">
              <a:buNone/>
            </a:pPr>
            <a:r>
              <a:rPr lang="cs-CZ" dirty="0"/>
              <a:t>pohleďte jak tisíc lidí klidně žije</a:t>
            </a:r>
          </a:p>
          <a:p>
            <a:pPr marL="0" indent="0">
              <a:buNone/>
            </a:pPr>
            <a:r>
              <a:rPr lang="cs-CZ" dirty="0"/>
              <a:t>ne to není práce to je ………………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724128" y="1340768"/>
            <a:ext cx="2304256" cy="3816429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vynálezce </a:t>
            </a:r>
          </a:p>
          <a:p>
            <a:r>
              <a:rPr lang="cs-CZ" sz="2800" b="1" dirty="0" smtClean="0"/>
              <a:t>laboratoř </a:t>
            </a:r>
          </a:p>
          <a:p>
            <a:r>
              <a:rPr lang="cs-CZ" sz="2800" b="1" dirty="0" smtClean="0"/>
              <a:t>krach </a:t>
            </a:r>
          </a:p>
          <a:p>
            <a:r>
              <a:rPr lang="cs-CZ" sz="2800" b="1" dirty="0" smtClean="0"/>
              <a:t>New </a:t>
            </a:r>
            <a:r>
              <a:rPr lang="cs-CZ" sz="2800" b="1" dirty="0"/>
              <a:t>York</a:t>
            </a:r>
            <a:endParaRPr lang="cs-CZ" sz="2800" dirty="0"/>
          </a:p>
          <a:p>
            <a:r>
              <a:rPr lang="cs-CZ" sz="2800" b="1" dirty="0" smtClean="0"/>
              <a:t>energie </a:t>
            </a:r>
          </a:p>
          <a:p>
            <a:r>
              <a:rPr lang="cs-CZ" sz="2800" b="1" dirty="0" smtClean="0"/>
              <a:t>Broadway </a:t>
            </a:r>
          </a:p>
          <a:p>
            <a:r>
              <a:rPr lang="cs-CZ" sz="2800" b="1" dirty="0" smtClean="0"/>
              <a:t>alchymie </a:t>
            </a:r>
          </a:p>
          <a:p>
            <a:r>
              <a:rPr lang="cs-CZ" sz="2800" b="1" dirty="0" smtClean="0"/>
              <a:t>kruh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7575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Doplňte do básně Edison slova z pravého sloupce: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96752"/>
            <a:ext cx="5050904" cy="547260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Naše životy jsou bludné jako </a:t>
            </a:r>
            <a:r>
              <a:rPr lang="cs-CZ" b="1" dirty="0" smtClean="0"/>
              <a:t>kruh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jednou kráčel po </a:t>
            </a:r>
            <a:r>
              <a:rPr lang="cs-CZ" b="1" dirty="0" smtClean="0"/>
              <a:t>New Yorku</a:t>
            </a:r>
            <a:r>
              <a:rPr lang="cs-CZ" dirty="0" smtClean="0"/>
              <a:t> </a:t>
            </a:r>
            <a:r>
              <a:rPr lang="cs-CZ" dirty="0"/>
              <a:t>dobrodruh</a:t>
            </a:r>
          </a:p>
          <a:p>
            <a:pPr marL="0" indent="0">
              <a:buNone/>
            </a:pPr>
            <a:r>
              <a:rPr lang="cs-CZ" dirty="0"/>
              <a:t>bylo odpoledne s vlahým slunkem v máji</a:t>
            </a:r>
          </a:p>
          <a:p>
            <a:pPr marL="0" indent="0">
              <a:buNone/>
            </a:pPr>
            <a:r>
              <a:rPr lang="cs-CZ" dirty="0"/>
              <a:t>chodec zastavil se mlčky na </a:t>
            </a:r>
            <a:r>
              <a:rPr lang="cs-CZ" b="1" dirty="0" smtClean="0"/>
              <a:t>Broadwayi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před palácem </a:t>
            </a:r>
            <a:r>
              <a:rPr lang="cs-CZ" dirty="0" err="1"/>
              <a:t>West</a:t>
            </a:r>
            <a:r>
              <a:rPr lang="cs-CZ" dirty="0"/>
              <a:t>–Union Telegraf</a:t>
            </a:r>
          </a:p>
          <a:p>
            <a:pPr marL="0" indent="0">
              <a:buNone/>
            </a:pPr>
            <a:r>
              <a:rPr lang="cs-CZ" dirty="0"/>
              <a:t>kde to hučelo jak na rozvodné desce </a:t>
            </a:r>
          </a:p>
          <a:p>
            <a:pPr marL="0" indent="0">
              <a:buNone/>
            </a:pPr>
            <a:r>
              <a:rPr lang="cs-CZ" dirty="0"/>
              <a:t>byl to kamelot a významný </a:t>
            </a:r>
            <a:r>
              <a:rPr lang="cs-CZ" b="1" dirty="0" smtClean="0"/>
              <a:t>vynálezce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Kolik vynálezců udělalo </a:t>
            </a:r>
            <a:r>
              <a:rPr lang="cs-CZ" b="1" dirty="0" smtClean="0"/>
              <a:t>krach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hvězdy nevyšinuly se z věčných drah</a:t>
            </a:r>
          </a:p>
          <a:p>
            <a:pPr marL="0" indent="0">
              <a:buNone/>
            </a:pPr>
            <a:r>
              <a:rPr lang="cs-CZ" dirty="0"/>
              <a:t>pohleďte jak tisíc lidí klidně žije</a:t>
            </a:r>
          </a:p>
          <a:p>
            <a:pPr marL="0" indent="0">
              <a:buNone/>
            </a:pPr>
            <a:r>
              <a:rPr lang="cs-CZ" dirty="0"/>
              <a:t>ne to není práce ani </a:t>
            </a:r>
            <a:r>
              <a:rPr lang="cs-CZ" b="1" dirty="0" smtClean="0"/>
              <a:t>energie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to je dobrodružství jako na moři</a:t>
            </a:r>
          </a:p>
          <a:p>
            <a:pPr marL="0" indent="0">
              <a:buNone/>
            </a:pPr>
            <a:r>
              <a:rPr lang="cs-CZ" dirty="0"/>
              <a:t>uzamykati se v </a:t>
            </a:r>
            <a:r>
              <a:rPr lang="cs-CZ" b="1" dirty="0" smtClean="0"/>
              <a:t>laboratoři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pohleďte jak tisíc lidí klidně žije</a:t>
            </a:r>
          </a:p>
          <a:p>
            <a:pPr marL="0" indent="0">
              <a:buNone/>
            </a:pPr>
            <a:r>
              <a:rPr lang="cs-CZ" dirty="0"/>
              <a:t>ne to není práce to je </a:t>
            </a:r>
            <a:r>
              <a:rPr lang="cs-CZ" b="1" dirty="0" smtClean="0"/>
              <a:t>alchymie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3680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"/>
              </a:rPr>
              <a:t>NA BŘEHU SVRATKY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: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760"/>
            <a:ext cx="5410944" cy="532859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břehu řeky Svratky kvete rozrazil, </a:t>
            </a:r>
          </a:p>
          <a:p>
            <a:pPr marL="0" indent="0">
              <a:buNone/>
            </a:pPr>
            <a:r>
              <a:rPr lang="cs-CZ" dirty="0"/>
              <a:t>na břehu řeky Svratky roste nízká tráva, </a:t>
            </a:r>
          </a:p>
          <a:p>
            <a:pPr marL="0" indent="0">
              <a:buNone/>
            </a:pPr>
            <a:r>
              <a:rPr lang="cs-CZ" dirty="0"/>
              <a:t>rád chodil jsem tam denně, koupal se a snil, </a:t>
            </a:r>
          </a:p>
          <a:p>
            <a:pPr marL="0" indent="0">
              <a:buNone/>
            </a:pPr>
            <a:r>
              <a:rPr lang="cs-CZ" dirty="0"/>
              <a:t>na břehu řeky Svratky kvete rozrazil </a:t>
            </a:r>
          </a:p>
          <a:p>
            <a:pPr marL="0" indent="0">
              <a:buNone/>
            </a:pPr>
            <a:r>
              <a:rPr lang="cs-CZ" dirty="0"/>
              <a:t>a voda je tu těžká, chladná, kalná, tmavá.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I za slunného léta je zde zvláštní stín</a:t>
            </a:r>
          </a:p>
          <a:p>
            <a:pPr marL="0" indent="0">
              <a:buNone/>
            </a:pPr>
            <a:r>
              <a:rPr lang="cs-CZ" dirty="0"/>
              <a:t>jak v starém obraze, jenž u nás doma visí,</a:t>
            </a:r>
          </a:p>
          <a:p>
            <a:pPr marL="0" indent="0">
              <a:buNone/>
            </a:pPr>
            <a:r>
              <a:rPr lang="cs-CZ" dirty="0"/>
              <a:t>proč cítil jsem tu vonět kopr, česnek, kmín,</a:t>
            </a:r>
          </a:p>
          <a:p>
            <a:pPr marL="0" indent="0">
              <a:buNone/>
            </a:pPr>
            <a:r>
              <a:rPr lang="cs-CZ" dirty="0"/>
              <a:t>i za slunného léta je zde zvláštní stín</a:t>
            </a:r>
          </a:p>
          <a:p>
            <a:pPr marL="0" indent="0">
              <a:buNone/>
            </a:pPr>
            <a:r>
              <a:rPr lang="cs-CZ" dirty="0"/>
              <a:t>jak v jedné zahradě, kam chodíval jsem kdysi.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Jsou možná hezčí řeky, mají větší třpyt </a:t>
            </a:r>
          </a:p>
          <a:p>
            <a:pPr marL="0" indent="0">
              <a:buNone/>
            </a:pPr>
            <a:r>
              <a:rPr lang="cs-CZ" dirty="0"/>
              <a:t>než tento teskný břeh, než temná řeka Svratka, </a:t>
            </a:r>
          </a:p>
          <a:p>
            <a:pPr marL="0" indent="0">
              <a:buNone/>
            </a:pPr>
            <a:r>
              <a:rPr lang="cs-CZ" dirty="0"/>
              <a:t>a přece musil jsem tu každoročně žít, </a:t>
            </a:r>
          </a:p>
          <a:p>
            <a:pPr marL="0" indent="0">
              <a:buNone/>
            </a:pPr>
            <a:r>
              <a:rPr lang="cs-CZ" dirty="0"/>
              <a:t>jsou možná hezčí řeky, mají větší třpyt, </a:t>
            </a:r>
          </a:p>
          <a:p>
            <a:pPr marL="0" indent="0">
              <a:buNone/>
            </a:pPr>
            <a:r>
              <a:rPr lang="cs-CZ" dirty="0"/>
              <a:t>však nechodila k jejich břehům moje matka.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292006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Přečtěte si báseň: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8612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Rozbor básně: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0000" lnSpcReduction="20000"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1. Báseň  	   je ze sbírky                     autora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2. K</a:t>
            </a:r>
            <a:r>
              <a:rPr lang="cs-CZ" dirty="0"/>
              <a:t> hlavním motivům básně patří 		        </a:t>
            </a:r>
            <a:endParaRPr lang="cs-CZ" dirty="0" smtClean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3. Báseň </a:t>
            </a:r>
            <a:r>
              <a:rPr lang="cs-CZ" dirty="0"/>
              <a:t>(patří – nepatří) k nonsensové poezii.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4. Báseň </a:t>
            </a:r>
            <a:r>
              <a:rPr lang="cs-CZ" dirty="0"/>
              <a:t>(je – není) rozdělena na sloky, všechny sloky (mají – nemají) stejný počet veršů. </a:t>
            </a:r>
            <a:endParaRPr lang="cs-CZ" dirty="0" smtClean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5. Báseň </a:t>
            </a:r>
            <a:r>
              <a:rPr lang="cs-CZ" dirty="0"/>
              <a:t>je – není pravidelná.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6. Báseň </a:t>
            </a:r>
            <a:r>
              <a:rPr lang="cs-CZ" dirty="0"/>
              <a:t>má celkem 	</a:t>
            </a:r>
            <a:r>
              <a:rPr lang="cs-CZ" dirty="0" smtClean="0"/>
              <a:t>      veršů</a:t>
            </a:r>
            <a:r>
              <a:rPr lang="cs-CZ" dirty="0"/>
              <a:t>, které jsou rozděleny do 	</a:t>
            </a:r>
            <a:r>
              <a:rPr lang="cs-CZ" dirty="0" smtClean="0"/>
              <a:t>slok</a:t>
            </a:r>
            <a:r>
              <a:rPr lang="cs-CZ" dirty="0"/>
              <a:t>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7. Báseň </a:t>
            </a:r>
            <a:r>
              <a:rPr lang="cs-CZ" dirty="0"/>
              <a:t>(má – nemá) výrazný rytmus.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8. V</a:t>
            </a:r>
            <a:r>
              <a:rPr lang="cs-CZ" dirty="0"/>
              <a:t> básni (jsou – nejsou) rýmy. Např.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9. Rým </a:t>
            </a:r>
            <a:r>
              <a:rPr lang="cs-CZ" dirty="0"/>
              <a:t>je	</a:t>
            </a:r>
          </a:p>
        </p:txBody>
      </p:sp>
      <p:sp>
        <p:nvSpPr>
          <p:cNvPr id="2" name="Šipka doprava 1"/>
          <p:cNvSpPr/>
          <p:nvPr/>
        </p:nvSpPr>
        <p:spPr>
          <a:xfrm>
            <a:off x="1719955" y="1641909"/>
            <a:ext cx="79208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138471" y="1602543"/>
            <a:ext cx="79208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940152" y="1618049"/>
            <a:ext cx="79208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546726" y="2106599"/>
            <a:ext cx="79208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915816" y="4237504"/>
            <a:ext cx="576064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7199441" y="4237504"/>
            <a:ext cx="504056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947253" y="5157192"/>
            <a:ext cx="79208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1719955" y="5512709"/>
            <a:ext cx="79208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172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Najděte v básni tyto básnické prostředky: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268760"/>
            <a:ext cx="6563072" cy="5328592"/>
          </a:xfrm>
          <a:ln w="28575"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Na </a:t>
            </a:r>
            <a:r>
              <a:rPr lang="cs-CZ" b="1" u="sng" dirty="0">
                <a:solidFill>
                  <a:schemeClr val="accent1">
                    <a:lumMod val="50000"/>
                  </a:schemeClr>
                </a:solidFill>
              </a:rPr>
              <a:t>břehu řeky Svratky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kvete rozrazil, </a:t>
            </a:r>
          </a:p>
          <a:p>
            <a:pPr marL="0" indent="0">
              <a:buNone/>
            </a:pPr>
            <a:r>
              <a:rPr lang="cs-CZ" u="sng" dirty="0"/>
              <a:t>na břehu řeky Svratky </a:t>
            </a:r>
            <a:r>
              <a:rPr lang="cs-CZ" dirty="0"/>
              <a:t>roste nízká tráva, </a:t>
            </a:r>
          </a:p>
          <a:p>
            <a:pPr marL="0" indent="0">
              <a:buNone/>
            </a:pPr>
            <a:r>
              <a:rPr lang="cs-CZ" dirty="0"/>
              <a:t>rád chodil jsem tam denně, koupal se a snil,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na břehu řeky Svratky kvete rozrazil </a:t>
            </a:r>
          </a:p>
          <a:p>
            <a:pPr marL="0" indent="0">
              <a:buNone/>
            </a:pPr>
            <a:r>
              <a:rPr lang="cs-CZ" dirty="0"/>
              <a:t>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voda je tu těžká, chladná, kalná, tmavá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 </a:t>
            </a:r>
          </a:p>
          <a:p>
            <a:pPr marL="0" indent="0">
              <a:buNone/>
            </a:pPr>
            <a:r>
              <a:rPr lang="cs-CZ" dirty="0"/>
              <a:t>I za slunného léta je zde zvláštní stín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jak v starém obraze</a:t>
            </a:r>
            <a:r>
              <a:rPr lang="cs-CZ" dirty="0"/>
              <a:t>, jenž u nás doma visí,</a:t>
            </a:r>
          </a:p>
          <a:p>
            <a:pPr marL="0" indent="0">
              <a:buNone/>
            </a:pPr>
            <a:r>
              <a:rPr lang="cs-CZ" dirty="0"/>
              <a:t>proč cítil jsem tu vonět kopr, česnek, kmín,</a:t>
            </a:r>
          </a:p>
          <a:p>
            <a:pPr marL="0" indent="0">
              <a:buNone/>
            </a:pPr>
            <a:r>
              <a:rPr lang="cs-CZ" dirty="0"/>
              <a:t>i za slunného léta je zde zvláštní stín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jak v jedné zahradě</a:t>
            </a:r>
            <a:r>
              <a:rPr lang="cs-CZ" dirty="0"/>
              <a:t>, kam chodíval jsem kdysi.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20272" y="1484784"/>
            <a:ext cx="1944216" cy="1815882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o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pakování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a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nafora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piteton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přirovnání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6412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" action="ppaction://hlinkpres?slideindex=10&amp;slidetitle=Rozbor básně:"/>
              </a:rPr>
              <a:t>Morava: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Morava </a:t>
            </a:r>
            <a:r>
              <a:rPr lang="cs-CZ" dirty="0"/>
              <a:t>zájezdní hostinec </a:t>
            </a:r>
          </a:p>
          <a:p>
            <a:pPr marL="0" indent="0">
              <a:buNone/>
            </a:pPr>
            <a:r>
              <a:rPr lang="cs-CZ" dirty="0"/>
              <a:t>U zeleného stromu </a:t>
            </a:r>
          </a:p>
          <a:p>
            <a:pPr marL="0" indent="0">
              <a:buNone/>
            </a:pPr>
            <a:r>
              <a:rPr lang="cs-CZ" dirty="0"/>
              <a:t>Bubínky trubka a štěbenec </a:t>
            </a:r>
          </a:p>
          <a:p>
            <a:pPr marL="0" indent="0">
              <a:buNone/>
            </a:pPr>
            <a:r>
              <a:rPr lang="cs-CZ" dirty="0"/>
              <a:t>Potulní rytíři vracejí se domů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Košile visí na stromě </a:t>
            </a:r>
          </a:p>
          <a:p>
            <a:pPr marL="0" indent="0">
              <a:buNone/>
            </a:pPr>
            <a:r>
              <a:rPr lang="cs-CZ" dirty="0"/>
              <a:t>Impresionista měkké barvy míchá </a:t>
            </a:r>
          </a:p>
          <a:p>
            <a:pPr marL="0" indent="0">
              <a:buNone/>
            </a:pPr>
            <a:r>
              <a:rPr lang="cs-CZ" dirty="0"/>
              <a:t>Ve stínu rozkvetlé jabloně </a:t>
            </a:r>
          </a:p>
          <a:p>
            <a:pPr marL="0" indent="0">
              <a:buNone/>
            </a:pPr>
            <a:r>
              <a:rPr lang="cs-CZ" dirty="0"/>
              <a:t>Morava ovečka tichá</a:t>
            </a:r>
          </a:p>
          <a:p>
            <a:pPr marL="0" indent="0" algn="r">
              <a:buNone/>
            </a:pPr>
            <a:r>
              <a:rPr lang="cs-CZ" dirty="0"/>
              <a:t>(Nápisy na hroby)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298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Rozbor básně Morava: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1. Proč se tato báseň jmenuje Morava?</a:t>
            </a:r>
          </a:p>
          <a:p>
            <a:pPr marL="0" indent="0">
              <a:buNone/>
            </a:pPr>
            <a:r>
              <a:rPr lang="cs-CZ" dirty="0" smtClean="0"/>
              <a:t>Autor vzpomíná na rodný kraj.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2. Jak na vás tato báseň působí? Čím se od ostatních básní liší?</a:t>
            </a:r>
          </a:p>
          <a:p>
            <a:pPr marL="0" indent="0">
              <a:buNone/>
            </a:pPr>
            <a:r>
              <a:rPr lang="cs-CZ" dirty="0" smtClean="0"/>
              <a:t>Je méně srozumitelná.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3. Báseň se skládá z řady představ, přičemž vztah mezi nimi není na první pohled jasný. Jak těmto představám říkáme?</a:t>
            </a:r>
          </a:p>
          <a:p>
            <a:pPr marL="0" indent="0">
              <a:buNone/>
            </a:pPr>
            <a:r>
              <a:rPr lang="cs-CZ" dirty="0" smtClean="0"/>
              <a:t>Asociace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4. Kterými smysly je v básni vnímána skutečnost?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luchem „</a:t>
            </a:r>
            <a:r>
              <a:rPr lang="cs-CZ" i="1" dirty="0" smtClean="0"/>
              <a:t>Bubínky </a:t>
            </a:r>
            <a:r>
              <a:rPr lang="cs-CZ" i="1" dirty="0"/>
              <a:t>trubka a </a:t>
            </a:r>
            <a:r>
              <a:rPr lang="cs-CZ" i="1" dirty="0" smtClean="0"/>
              <a:t>štěbenec</a:t>
            </a:r>
            <a:r>
              <a:rPr lang="cs-CZ" dirty="0" smtClean="0"/>
              <a:t>“, </a:t>
            </a:r>
          </a:p>
          <a:p>
            <a:pPr marL="0" indent="0">
              <a:buNone/>
            </a:pPr>
            <a:r>
              <a:rPr lang="cs-CZ" dirty="0" smtClean="0"/>
              <a:t>zrakem „</a:t>
            </a:r>
            <a:r>
              <a:rPr lang="cs-CZ" i="1" dirty="0" smtClean="0"/>
              <a:t>Impresionista </a:t>
            </a:r>
            <a:r>
              <a:rPr lang="cs-CZ" i="1" dirty="0"/>
              <a:t>měkké barvy </a:t>
            </a:r>
            <a:r>
              <a:rPr lang="cs-CZ" i="1" dirty="0" smtClean="0"/>
              <a:t>míchá</a:t>
            </a:r>
            <a:r>
              <a:rPr lang="cs-CZ" dirty="0" smtClean="0"/>
              <a:t>“, </a:t>
            </a:r>
          </a:p>
          <a:p>
            <a:pPr marL="0" indent="0">
              <a:buNone/>
            </a:pPr>
            <a:r>
              <a:rPr lang="cs-CZ" dirty="0" smtClean="0"/>
              <a:t>čichem „</a:t>
            </a:r>
            <a:r>
              <a:rPr lang="cs-CZ" i="1" dirty="0" smtClean="0"/>
              <a:t>Ve </a:t>
            </a:r>
            <a:r>
              <a:rPr lang="cs-CZ" i="1" dirty="0"/>
              <a:t>stínu rozkvetlé </a:t>
            </a:r>
            <a:r>
              <a:rPr lang="cs-CZ" i="1" dirty="0" smtClean="0"/>
              <a:t>jabloně</a:t>
            </a:r>
            <a:r>
              <a:rPr lang="cs-CZ" dirty="0" smtClean="0"/>
              <a:t>“.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5. Můžeme jednotlivé motivy básně přesně vysvětlit?</a:t>
            </a:r>
          </a:p>
          <a:p>
            <a:pPr marL="0" indent="0">
              <a:buNone/>
            </a:pPr>
            <a:r>
              <a:rPr lang="cs-CZ" dirty="0" smtClean="0"/>
              <a:t>Ne, autor nám umožňuje vysvětlit báseň podle vlastní představivosti.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Všechny tyto body nám ukazují, do kterého literárního směru autor patřil a proč. Jak se tento směr nazývá?</a:t>
            </a:r>
            <a:endParaRPr lang="cs-CZ" dirty="0"/>
          </a:p>
          <a:p>
            <a:pPr marL="514350" indent="-514350">
              <a:buFont typeface="Arial" pitchFamily="34" charset="0"/>
              <a:buAutoNum type="arabicPeriod"/>
            </a:pPr>
            <a:endParaRPr lang="cs-CZ" dirty="0"/>
          </a:p>
          <a:p>
            <a:pPr marL="514350" indent="-514350">
              <a:buFont typeface="Arial" pitchFamily="34" charset="0"/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2136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Pokusme se najít vztahy mezi jednotlivými verši básně: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340769"/>
            <a:ext cx="4320480" cy="3600400"/>
          </a:xfrm>
          <a:ln w="28575"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Morava </a:t>
            </a:r>
            <a:r>
              <a:rPr lang="cs-CZ" dirty="0"/>
              <a:t>zájezdní hostinec </a:t>
            </a:r>
          </a:p>
          <a:p>
            <a:pPr marL="0" indent="0">
              <a:buNone/>
            </a:pPr>
            <a:r>
              <a:rPr lang="cs-CZ" dirty="0"/>
              <a:t>U zeleného stromu </a:t>
            </a:r>
          </a:p>
          <a:p>
            <a:pPr marL="0" indent="0">
              <a:buNone/>
            </a:pPr>
            <a:r>
              <a:rPr lang="cs-CZ" dirty="0"/>
              <a:t>Bubínky trubka a štěbenec </a:t>
            </a:r>
          </a:p>
          <a:p>
            <a:pPr marL="0" indent="0">
              <a:buNone/>
            </a:pPr>
            <a:r>
              <a:rPr lang="cs-CZ" dirty="0"/>
              <a:t>Potulní rytíři vracejí se domů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Košile visí na stromě </a:t>
            </a:r>
          </a:p>
          <a:p>
            <a:pPr marL="0" indent="0">
              <a:buNone/>
            </a:pPr>
            <a:r>
              <a:rPr lang="cs-CZ" dirty="0"/>
              <a:t>Impresionista měkké barvy míchá </a:t>
            </a:r>
          </a:p>
          <a:p>
            <a:pPr marL="0" indent="0">
              <a:buNone/>
            </a:pPr>
            <a:r>
              <a:rPr lang="cs-CZ" dirty="0"/>
              <a:t>Ve stínu rozkvetlé jabloně </a:t>
            </a:r>
          </a:p>
          <a:p>
            <a:pPr marL="0" indent="0">
              <a:buNone/>
            </a:pPr>
            <a:r>
              <a:rPr lang="cs-CZ" dirty="0"/>
              <a:t>Morava ovečka tichá</a:t>
            </a:r>
          </a:p>
          <a:p>
            <a:pPr marL="0" indent="0" algn="r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788024" y="1340768"/>
            <a:ext cx="3898776" cy="4536504"/>
          </a:xfrm>
          <a:ln w="28575"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Nezval pocházel z Moravy a vždy se na Moravu rád vracel. </a:t>
            </a:r>
          </a:p>
          <a:p>
            <a:pPr marL="0" indent="0">
              <a:buNone/>
            </a:pPr>
            <a:r>
              <a:rPr lang="cs-CZ" dirty="0" smtClean="0"/>
              <a:t>Při cestě domů si odpočinul v zájezdním hostinci. </a:t>
            </a:r>
          </a:p>
          <a:p>
            <a:pPr marL="0" indent="0">
              <a:buNone/>
            </a:pPr>
            <a:r>
              <a:rPr lang="cs-CZ" dirty="0" smtClean="0"/>
              <a:t>Měl radost (hudba, zpěv). </a:t>
            </a:r>
          </a:p>
          <a:p>
            <a:pPr marL="0" indent="0">
              <a:buNone/>
            </a:pPr>
            <a:r>
              <a:rPr lang="cs-CZ" dirty="0" smtClean="0"/>
              <a:t>Po cestě se chtěl zbavit špíny a očistit se nejen fyzicky, materiálně (vypraná košile, pověšená na stromě).</a:t>
            </a:r>
          </a:p>
          <a:p>
            <a:pPr marL="0" indent="0">
              <a:buNone/>
            </a:pPr>
            <a:r>
              <a:rPr lang="cs-CZ" dirty="0" smtClean="0"/>
              <a:t>Všechny tři poslední verše vyjadřují pocity radosti, bezpečí, důvěry, klidu a harmonie.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157191"/>
            <a:ext cx="4176464" cy="707886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Ke kterému básnickému prostředku byste přiřadili poslední verš?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6093296"/>
            <a:ext cx="1800200" cy="400110"/>
          </a:xfrm>
          <a:prstGeom prst="rect">
            <a:avLst/>
          </a:prstGeom>
          <a:noFill/>
          <a:ln w="19050">
            <a:solidFill>
              <a:schemeClr val="accent1">
                <a:lumMod val="50000"/>
              </a:schemeClr>
            </a:soli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METAFORA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73977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build="p" animBg="1"/>
      <p:bldP spid="3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" action="ppaction://hlinkpres?slideindex=10&amp;slidetitle=Rozbor básně:"/>
              </a:rPr>
              <a:t>PÍSNIČKA: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518457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Dnes vezmu motyku a rýč </a:t>
            </a:r>
          </a:p>
          <a:p>
            <a:pPr marL="0" indent="0">
              <a:buNone/>
            </a:pPr>
            <a:r>
              <a:rPr lang="cs-CZ" dirty="0"/>
              <a:t>A půjdu na celý den pryč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Kam půjdu? Půjdu do lesa </a:t>
            </a:r>
          </a:p>
          <a:p>
            <a:pPr marL="0" indent="0">
              <a:buNone/>
            </a:pPr>
            <a:r>
              <a:rPr lang="cs-CZ" dirty="0"/>
              <a:t>Zrýt ve studánce nebesa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 půjdu </a:t>
            </a:r>
            <a:r>
              <a:rPr lang="cs-CZ" dirty="0" err="1"/>
              <a:t>půjdu</a:t>
            </a:r>
            <a:r>
              <a:rPr lang="cs-CZ" dirty="0"/>
              <a:t> ještě dál</a:t>
            </a:r>
          </a:p>
          <a:p>
            <a:pPr marL="0" indent="0">
              <a:buNone/>
            </a:pPr>
            <a:r>
              <a:rPr lang="cs-CZ" dirty="0"/>
              <a:t>Zrýt zlato ztrouchnivělých skal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Pak budu bloudit pod hrady </a:t>
            </a:r>
          </a:p>
          <a:p>
            <a:pPr marL="0" indent="0">
              <a:buNone/>
            </a:pPr>
            <a:r>
              <a:rPr lang="cs-CZ" dirty="0"/>
              <a:t>A vykopávat poklady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Až zanechám pár zlatých stop </a:t>
            </a:r>
          </a:p>
          <a:p>
            <a:pPr marL="0" indent="0">
              <a:buNone/>
            </a:pPr>
            <a:r>
              <a:rPr lang="cs-CZ" dirty="0"/>
              <a:t>Vykopu pro své tělo hrob</a:t>
            </a:r>
          </a:p>
          <a:p>
            <a:pPr marL="0" indent="0" algn="r">
              <a:buNone/>
            </a:pPr>
            <a:r>
              <a:rPr lang="cs-CZ" b="1" dirty="0"/>
              <a:t>(Zpáteční lístek)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040560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Zkuste srovnat tuto báseň s básní Morava:</a:t>
            </a:r>
          </a:p>
          <a:p>
            <a:pPr marL="514350" indent="-514350">
              <a:buAutoNum type="arabicPeriod"/>
            </a:pPr>
            <a:r>
              <a:rPr lang="cs-CZ" dirty="0" smtClean="0"/>
              <a:t>Písnička je srozumitelnější, formou se blíží písní, je pravidelná, rytmická.</a:t>
            </a:r>
          </a:p>
          <a:p>
            <a:pPr marL="514350" indent="-514350">
              <a:buAutoNum type="arabicPeriod"/>
            </a:pPr>
            <a:r>
              <a:rPr lang="cs-CZ" dirty="0" smtClean="0"/>
              <a:t>Obě dvě básně patří do poetismu – částečně působí uvolněně, jedna představa vyrůstá z druhé.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Najděte v této básni alespoň jeden básnický prostředek:</a:t>
            </a:r>
          </a:p>
          <a:p>
            <a:r>
              <a:rPr lang="cs-CZ" dirty="0" smtClean="0"/>
              <a:t>Metafora - </a:t>
            </a:r>
            <a:r>
              <a:rPr lang="cs-CZ" sz="2600" dirty="0"/>
              <a:t>Zrýt ve studánce nebesa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2962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" action="ppaction://hlinkpres?slideindex=10&amp;slidetitle=Rozbor básně:"/>
              </a:rPr>
              <a:t>LEVITACE: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834880" cy="345638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Zbavovat těžké věci tíže </a:t>
            </a:r>
          </a:p>
          <a:p>
            <a:pPr marL="0" indent="0">
              <a:buNone/>
            </a:pPr>
            <a:r>
              <a:rPr lang="cs-CZ" dirty="0"/>
              <a:t>Být chuďasem a kráčet si jak kníže </a:t>
            </a:r>
          </a:p>
          <a:p>
            <a:pPr marL="0" indent="0">
              <a:buNone/>
            </a:pPr>
            <a:r>
              <a:rPr lang="cs-CZ" dirty="0"/>
              <a:t>Jak měsíc přítel snů a cypřiše </a:t>
            </a:r>
          </a:p>
          <a:p>
            <a:pPr marL="0" indent="0">
              <a:buNone/>
            </a:pPr>
            <a:r>
              <a:rPr lang="cs-CZ" dirty="0"/>
              <a:t>umět zvedat moře do výše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Dávati lidským ránám včelí křídla </a:t>
            </a:r>
          </a:p>
          <a:p>
            <a:pPr marL="0" indent="0">
              <a:buNone/>
            </a:pPr>
            <a:r>
              <a:rPr lang="cs-CZ" dirty="0"/>
              <a:t>Létat bez křídel a bez kormidla </a:t>
            </a:r>
          </a:p>
          <a:p>
            <a:pPr marL="0" indent="0">
              <a:buNone/>
            </a:pPr>
            <a:r>
              <a:rPr lang="cs-CZ" dirty="0"/>
              <a:t>Nadlehčit lidský úděl smrt a děs </a:t>
            </a:r>
          </a:p>
          <a:p>
            <a:pPr marL="0" indent="0">
              <a:buNone/>
            </a:pPr>
            <a:r>
              <a:rPr lang="cs-CZ" dirty="0"/>
              <a:t>a pak i s rakví vzlétnout do nebes!</a:t>
            </a:r>
          </a:p>
          <a:p>
            <a:pPr marL="0" indent="0" algn="r">
              <a:buNone/>
            </a:pPr>
            <a:r>
              <a:rPr lang="cs-CZ" dirty="0"/>
              <a:t>(Veliký orloj)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5508104" y="1412776"/>
            <a:ext cx="3250704" cy="4741987"/>
          </a:xfrm>
          <a:ln w="28575"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algn="ctr"/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Patří tato báseň stejně tak jako dvě předchozí do poetismu?</a:t>
            </a:r>
          </a:p>
          <a:p>
            <a:r>
              <a:rPr lang="cs-CZ" dirty="0" smtClean="0"/>
              <a:t>Ano, opět je zde sled představ a hra fantazie.</a:t>
            </a:r>
          </a:p>
          <a:p>
            <a:pPr algn="ctr"/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Zkuste vysvětlit jednotlivé motivy básně:</a:t>
            </a:r>
          </a:p>
          <a:p>
            <a:r>
              <a:rPr lang="cs-CZ" dirty="0" smtClean="0"/>
              <a:t>Měsíc ovlivňuje moře (příliv, odliv) – např. Středozemní moře, pro tamní krajinu jsou typické stromy cypřiše.</a:t>
            </a:r>
          </a:p>
          <a:p>
            <a:r>
              <a:rPr lang="cs-CZ" dirty="0" smtClean="0"/>
              <a:t>Člověk vyléčený z ran se může pustit do velkých věcí stoupat vzhůru.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947265"/>
            <a:ext cx="4104456" cy="707886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accent1">
                    <a:lumMod val="50000"/>
                  </a:schemeClr>
                </a:solidFill>
              </a:rPr>
              <a:t>Které básnické prostředky </a:t>
            </a:r>
          </a:p>
          <a:p>
            <a:pPr algn="ctr"/>
            <a:r>
              <a:rPr lang="cs-CZ" sz="2000" b="1" u="sng" dirty="0" smtClean="0">
                <a:solidFill>
                  <a:schemeClr val="accent1">
                    <a:lumMod val="50000"/>
                  </a:schemeClr>
                </a:solidFill>
              </a:rPr>
              <a:t>jste zde našli?</a:t>
            </a:r>
            <a:endParaRPr lang="cs-CZ" sz="20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5705700"/>
            <a:ext cx="15841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Přirovnání </a:t>
            </a:r>
          </a:p>
          <a:p>
            <a:r>
              <a:rPr lang="cs-CZ" sz="2000" dirty="0" smtClean="0"/>
              <a:t>Metafora</a:t>
            </a:r>
          </a:p>
          <a:p>
            <a:r>
              <a:rPr lang="cs-CZ" sz="2000" dirty="0" smtClean="0"/>
              <a:t>Protiklad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6796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build="p"/>
      <p:bldP spid="2" grpId="0" build="p" animBg="1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Manon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Lescaut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: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Manon je můj osud. Manon je můj osud. </a:t>
            </a:r>
          </a:p>
          <a:p>
            <a:pPr marL="0" indent="0">
              <a:buNone/>
            </a:pPr>
            <a:r>
              <a:rPr lang="cs-CZ" dirty="0"/>
              <a:t>Manon je všecko, co neznal jsem dosud. </a:t>
            </a:r>
          </a:p>
          <a:p>
            <a:pPr marL="0" indent="0">
              <a:buNone/>
            </a:pPr>
            <a:r>
              <a:rPr lang="cs-CZ" dirty="0"/>
              <a:t>Manon je první a poslední můj hřích, </a:t>
            </a:r>
          </a:p>
          <a:p>
            <a:pPr marL="0" indent="0">
              <a:buNone/>
            </a:pPr>
            <a:r>
              <a:rPr lang="cs-CZ" dirty="0"/>
              <a:t>nepoznat Manon, nemiloval bych. </a:t>
            </a:r>
          </a:p>
          <a:p>
            <a:pPr marL="0" indent="0">
              <a:buNone/>
            </a:pPr>
            <a:r>
              <a:rPr lang="cs-CZ" dirty="0"/>
              <a:t>Manon je motýl. Manon je včela. </a:t>
            </a:r>
          </a:p>
          <a:p>
            <a:pPr marL="0" indent="0">
              <a:buNone/>
            </a:pPr>
            <a:r>
              <a:rPr lang="cs-CZ" dirty="0"/>
              <a:t>Manon je růže, hozená do kostela. </a:t>
            </a:r>
          </a:p>
          <a:p>
            <a:pPr marL="0" indent="0">
              <a:buNone/>
            </a:pPr>
            <a:r>
              <a:rPr lang="cs-CZ" dirty="0"/>
              <a:t>Manon je všecko, co neztratí nikdy svůj pel. </a:t>
            </a:r>
          </a:p>
          <a:p>
            <a:pPr marL="0" indent="0">
              <a:buNone/>
            </a:pPr>
            <a:r>
              <a:rPr lang="cs-CZ" dirty="0"/>
              <a:t>Manon je rozum, který mi uletěl! </a:t>
            </a:r>
          </a:p>
          <a:p>
            <a:pPr marL="0" indent="0">
              <a:buNone/>
            </a:pPr>
            <a:r>
              <a:rPr lang="cs-CZ" dirty="0"/>
              <a:t>Manon je dítě. Manon je plavovláska. </a:t>
            </a:r>
          </a:p>
          <a:p>
            <a:pPr marL="0" indent="0">
              <a:buNone/>
            </a:pPr>
            <a:r>
              <a:rPr lang="cs-CZ" dirty="0"/>
              <a:t>Manon je první a poslední má láska. </a:t>
            </a:r>
          </a:p>
          <a:p>
            <a:pPr marL="0" indent="0">
              <a:buNone/>
            </a:pPr>
            <a:r>
              <a:rPr lang="cs-CZ" dirty="0"/>
              <a:t>Manon, ach Manon, Manon z </a:t>
            </a:r>
            <a:r>
              <a:rPr lang="cs-CZ" dirty="0" err="1"/>
              <a:t>Arrasu</a:t>
            </a:r>
            <a:r>
              <a:rPr lang="cs-CZ" dirty="0"/>
              <a:t>! </a:t>
            </a:r>
          </a:p>
          <a:p>
            <a:pPr marL="0" indent="0">
              <a:buNone/>
            </a:pPr>
            <a:r>
              <a:rPr lang="cs-CZ" dirty="0"/>
              <a:t>Manon je moje umřít pro krásu ...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0365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Použité zdroje: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www.cesky-jazyk.cz/zivotopisy/vitezslav-nezval.html</a:t>
            </a:r>
            <a:endParaRPr lang="cs-CZ" dirty="0" smtClean="0"/>
          </a:p>
          <a:p>
            <a:r>
              <a:rPr lang="cs-CZ" b="1" dirty="0">
                <a:hlinkClick r:id="rId3"/>
              </a:rPr>
              <a:t>http://</a:t>
            </a:r>
            <a:r>
              <a:rPr lang="cs-CZ" b="1" dirty="0" smtClean="0">
                <a:hlinkClick r:id="rId3"/>
              </a:rPr>
              <a:t>basne.webzdarma.cz/nezval_na_brehu_reky_svratky.html</a:t>
            </a:r>
            <a:endParaRPr lang="cs-CZ" b="1" dirty="0" smtClean="0"/>
          </a:p>
          <a:p>
            <a:r>
              <a:rPr lang="cs-CZ" b="1" dirty="0">
                <a:hlinkClick r:id="rId4"/>
              </a:rPr>
              <a:t>http://</a:t>
            </a:r>
            <a:r>
              <a:rPr lang="cs-CZ" b="1" dirty="0" smtClean="0">
                <a:hlinkClick r:id="rId4"/>
              </a:rPr>
              <a:t>cs.wikipedia.org/wiki/Poetismus</a:t>
            </a:r>
            <a:endParaRPr lang="cs-CZ" b="1" dirty="0" smtClean="0"/>
          </a:p>
          <a:p>
            <a:r>
              <a:rPr lang="cs-CZ" dirty="0"/>
              <a:t>SOUKAL, J. </a:t>
            </a:r>
            <a:r>
              <a:rPr lang="cs-CZ" i="1" dirty="0"/>
              <a:t>Čítanka 9 (literární výchova pro 6. ročník základní školy a pro odpovídající ročník víceletých gymnázií). </a:t>
            </a:r>
            <a:r>
              <a:rPr lang="cs-CZ" dirty="0"/>
              <a:t>Praha: SPN, 2002.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24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943</Words>
  <Application>Microsoft Office PowerPoint</Application>
  <PresentationFormat>Předvádění na obrazovce (4:3)</PresentationFormat>
  <Paragraphs>233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Vítězslav Nezval (1900 – 1958)</vt:lpstr>
      <vt:lpstr>Tvorba:</vt:lpstr>
      <vt:lpstr>Společně projdeme tyto sbírky a básně:</vt:lpstr>
      <vt:lpstr>Otázky k textu:</vt:lpstr>
      <vt:lpstr>Doplňte do básně Edison slova z pravého sloupce:</vt:lpstr>
      <vt:lpstr>Doplňte do básně Edison slova z pravého sloupce:</vt:lpstr>
      <vt:lpstr>NA BŘEHU SVRATKY:</vt:lpstr>
      <vt:lpstr>Rozbor básně:</vt:lpstr>
      <vt:lpstr>Najděte v básni tyto básnické prostředky:</vt:lpstr>
      <vt:lpstr>Morava:</vt:lpstr>
      <vt:lpstr>Rozbor básně Morava:</vt:lpstr>
      <vt:lpstr>Pokusme se najít vztahy mezi jednotlivými verši básně:</vt:lpstr>
      <vt:lpstr>PÍSNIČKA:</vt:lpstr>
      <vt:lpstr>LEVITACE:</vt:lpstr>
      <vt:lpstr>Manon Lescaut: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Vítězlav Nezval</dc:title>
  <dc:creator>Jajinka</dc:creator>
  <cp:lastModifiedBy>Jajinka</cp:lastModifiedBy>
  <cp:revision>34</cp:revision>
  <dcterms:created xsi:type="dcterms:W3CDTF">2012-03-10T17:13:46Z</dcterms:created>
  <dcterms:modified xsi:type="dcterms:W3CDTF">2012-04-09T19:00:13Z</dcterms:modified>
</cp:coreProperties>
</file>