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66" r:id="rId3"/>
    <p:sldId id="256" r:id="rId4"/>
    <p:sldId id="258" r:id="rId5"/>
    <p:sldId id="259" r:id="rId6"/>
    <p:sldId id="260" r:id="rId7"/>
    <p:sldId id="261" r:id="rId8"/>
    <p:sldId id="264" r:id="rId9"/>
    <p:sldId id="262" r:id="rId10"/>
    <p:sldId id="263" r:id="rId11"/>
    <p:sldId id="25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1" d="100"/>
          <a:sy n="71" d="100"/>
        </p:scale>
        <p:origin x="-109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1800" baseline="0" dirty="0" smtClean="0"/>
            <a:t>VY_32_INOVACE_11_ČESKÝ_JAZYK_A_LITERATURA</a:t>
          </a:r>
          <a:endParaRPr lang="cs-CZ" sz="18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Osoblaha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Jana </a:t>
          </a:r>
          <a:r>
            <a:rPr lang="cs-CZ" sz="2000" dirty="0" err="1" smtClean="0"/>
            <a:t>Kolbeová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Česká próza a poezie 20. století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1.07/1.4.00/21.0816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5D188C6-86D5-481D-8D59-78E03459DE5F}" type="presOf" srcId="{D1D4F407-5343-4D3F-B5B9-D407B03CAEB4}" destId="{AED2198E-93D5-4001-81B4-73124B309672}" srcOrd="1" destOrd="0" presId="urn:microsoft.com/office/officeart/2005/8/layout/target3"/>
    <dgm:cxn modelId="{9577495B-5DD2-485C-AEED-B9D35A780ECF}" type="presOf" srcId="{D8197B8C-B260-4A16-BDF4-0947B075E274}" destId="{25B08C86-7E15-44DC-BE7F-FFB55DD49D12}" srcOrd="0" destOrd="0" presId="urn:microsoft.com/office/officeart/2005/8/layout/target3"/>
    <dgm:cxn modelId="{60678E01-2D0B-48FA-A41A-B3ADEA27C6E9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566E5B4-5E5F-4AAF-AD30-6022F440BD55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C1EF5D8-9221-4558-B209-3F1ABE1B1F17}" type="presOf" srcId="{4C35D32F-0EAB-4CD7-82EE-45574DC2A586}" destId="{890E4F0B-2866-4A3F-A3C7-2A14B1797930}" srcOrd="1" destOrd="0" presId="urn:microsoft.com/office/officeart/2005/8/layout/target3"/>
    <dgm:cxn modelId="{564E1558-3052-4C69-BB78-1FCDD98AD6E8}" type="presOf" srcId="{D8197B8C-B260-4A16-BDF4-0947B075E274}" destId="{5A5FFA88-C948-4069-8E93-59FA12366E83}" srcOrd="1" destOrd="0" presId="urn:microsoft.com/office/officeart/2005/8/layout/target3"/>
    <dgm:cxn modelId="{4A7375D3-2569-4100-BC93-363C5B5798D6}" type="presOf" srcId="{757F3AB3-0718-4624-B441-E567A8F0AB56}" destId="{333A1088-737F-45CB-B68E-254E46348037}" srcOrd="0" destOrd="0" presId="urn:microsoft.com/office/officeart/2005/8/layout/target3"/>
    <dgm:cxn modelId="{92CDDC76-89BA-49B7-8245-5838ADB258BB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DBAEFCE-6405-4BBB-A643-BFC6AFD23754}" type="presOf" srcId="{D1B46980-6531-4606-95E6-44980827E919}" destId="{6140AFEC-043D-4C43-A2F9-D0F5331DF3A3}" srcOrd="0" destOrd="0" presId="urn:microsoft.com/office/officeart/2005/8/layout/target3"/>
    <dgm:cxn modelId="{DDB003A3-BB20-4E1E-93BD-90807FB534CE}" type="presOf" srcId="{D1B46980-6531-4606-95E6-44980827E919}" destId="{2BE915AB-18AA-4053-B92C-3BFC9ED204BB}" srcOrd="1" destOrd="0" presId="urn:microsoft.com/office/officeart/2005/8/layout/target3"/>
    <dgm:cxn modelId="{BC820604-7801-422E-A042-E0052FE2D697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4C25762-7429-4ABC-98FE-13A925F41A44}" type="presParOf" srcId="{333A1088-737F-45CB-B68E-254E46348037}" destId="{F5ABB229-8D3B-4694-996A-96F23CF14429}" srcOrd="0" destOrd="0" presId="urn:microsoft.com/office/officeart/2005/8/layout/target3"/>
    <dgm:cxn modelId="{47FDD195-7842-4BBD-8DDD-576E22C7D43E}" type="presParOf" srcId="{333A1088-737F-45CB-B68E-254E46348037}" destId="{F41139FD-01EE-4571-8B17-4FB00FC51163}" srcOrd="1" destOrd="0" presId="urn:microsoft.com/office/officeart/2005/8/layout/target3"/>
    <dgm:cxn modelId="{13D71EE9-3377-45C2-A063-AF95E938EDA4}" type="presParOf" srcId="{333A1088-737F-45CB-B68E-254E46348037}" destId="{D005CE8C-CC26-4C3E-AC11-E15060ECD759}" srcOrd="2" destOrd="0" presId="urn:microsoft.com/office/officeart/2005/8/layout/target3"/>
    <dgm:cxn modelId="{0890D80F-9A7A-45EA-9453-DB2DD41AB63E}" type="presParOf" srcId="{333A1088-737F-45CB-B68E-254E46348037}" destId="{2C702D82-9B77-49B7-9568-BB8EB47C3372}" srcOrd="3" destOrd="0" presId="urn:microsoft.com/office/officeart/2005/8/layout/target3"/>
    <dgm:cxn modelId="{E33C5FB5-0B42-4811-AD08-E8E34BEE206D}" type="presParOf" srcId="{333A1088-737F-45CB-B68E-254E46348037}" destId="{A52A0455-90FF-4808-ABD0-F02540D31D5A}" srcOrd="4" destOrd="0" presId="urn:microsoft.com/office/officeart/2005/8/layout/target3"/>
    <dgm:cxn modelId="{5D667E71-E8CD-454E-9CC0-F920F4074269}" type="presParOf" srcId="{333A1088-737F-45CB-B68E-254E46348037}" destId="{6140AFEC-043D-4C43-A2F9-D0F5331DF3A3}" srcOrd="5" destOrd="0" presId="urn:microsoft.com/office/officeart/2005/8/layout/target3"/>
    <dgm:cxn modelId="{A25692B1-CB65-452D-B24F-D324A5564A76}" type="presParOf" srcId="{333A1088-737F-45CB-B68E-254E46348037}" destId="{9358AC05-5D7D-4327-9F80-1AD486AEA664}" srcOrd="6" destOrd="0" presId="urn:microsoft.com/office/officeart/2005/8/layout/target3"/>
    <dgm:cxn modelId="{DDECBA9F-7AA3-419F-9BCE-B3FCDEAEA128}" type="presParOf" srcId="{333A1088-737F-45CB-B68E-254E46348037}" destId="{313FC574-E1CD-4FB4-B054-0B805CE0447D}" srcOrd="7" destOrd="0" presId="urn:microsoft.com/office/officeart/2005/8/layout/target3"/>
    <dgm:cxn modelId="{DB3AF1EE-9539-4532-82C8-D8089227AE1B}" type="presParOf" srcId="{333A1088-737F-45CB-B68E-254E46348037}" destId="{619D679B-A015-4ECF-8348-D1034C574F40}" srcOrd="8" destOrd="0" presId="urn:microsoft.com/office/officeart/2005/8/layout/target3"/>
    <dgm:cxn modelId="{E35870A3-3B88-4B3E-BF87-0385CF4D83B9}" type="presParOf" srcId="{333A1088-737F-45CB-B68E-254E46348037}" destId="{322283A8-4A27-4CDA-BAE3-F381106A9174}" srcOrd="9" destOrd="0" presId="urn:microsoft.com/office/officeart/2005/8/layout/target3"/>
    <dgm:cxn modelId="{7924BCF7-C4E5-4B4C-85DB-980BF4F2BD7F}" type="presParOf" srcId="{333A1088-737F-45CB-B68E-254E46348037}" destId="{FFC9F71D-1B4F-4AD9-A4A6-86ADEFC8AF5C}" srcOrd="10" destOrd="0" presId="urn:microsoft.com/office/officeart/2005/8/layout/target3"/>
    <dgm:cxn modelId="{3AE06397-9D50-4CF3-AB1A-FC6456A6388F}" type="presParOf" srcId="{333A1088-737F-45CB-B68E-254E46348037}" destId="{25B08C86-7E15-44DC-BE7F-FFB55DD49D12}" srcOrd="11" destOrd="0" presId="urn:microsoft.com/office/officeart/2005/8/layout/target3"/>
    <dgm:cxn modelId="{740E182E-C202-4231-B0C0-D1328FD9F06C}" type="presParOf" srcId="{333A1088-737F-45CB-B68E-254E46348037}" destId="{76644BE8-9D7C-4C09-B250-3D10AF48CBB7}" srcOrd="12" destOrd="0" presId="urn:microsoft.com/office/officeart/2005/8/layout/target3"/>
    <dgm:cxn modelId="{5D86D0EC-24D0-455A-900F-C0DD5259C3D8}" type="presParOf" srcId="{333A1088-737F-45CB-B68E-254E46348037}" destId="{EE85B701-7295-41C0-BA7A-34D3756A2AE6}" srcOrd="13" destOrd="0" presId="urn:microsoft.com/office/officeart/2005/8/layout/target3"/>
    <dgm:cxn modelId="{A8CB53A3-DAB8-44DD-B600-0644843ACABE}" type="presParOf" srcId="{333A1088-737F-45CB-B68E-254E46348037}" destId="{8BEBB6EC-1DAA-4CAC-8A25-BC0FCBD5DBD5}" srcOrd="14" destOrd="0" presId="urn:microsoft.com/office/officeart/2005/8/layout/target3"/>
    <dgm:cxn modelId="{DEC18318-7E3A-416E-A5A6-71FCCFA02D6E}" type="presParOf" srcId="{333A1088-737F-45CB-B68E-254E46348037}" destId="{AED2198E-93D5-4001-81B4-73124B309672}" srcOrd="15" destOrd="0" presId="urn:microsoft.com/office/officeart/2005/8/layout/target3"/>
    <dgm:cxn modelId="{F33BDE94-25D5-42A0-B58E-01F602C28F77}" type="presParOf" srcId="{333A1088-737F-45CB-B68E-254E46348037}" destId="{2BE915AB-18AA-4053-B92C-3BFC9ED204BB}" srcOrd="16" destOrd="0" presId="urn:microsoft.com/office/officeart/2005/8/layout/target3"/>
    <dgm:cxn modelId="{DA9A5261-7902-46C2-9546-D02455E9B131}" type="presParOf" srcId="{333A1088-737F-45CB-B68E-254E46348037}" destId="{6BB5E863-4638-4E1D-BFDE-399D028AC4ED}" srcOrd="17" destOrd="0" presId="urn:microsoft.com/office/officeart/2005/8/layout/target3"/>
    <dgm:cxn modelId="{DE47E406-157B-4562-A51C-D6789051467B}" type="presParOf" srcId="{333A1088-737F-45CB-B68E-254E46348037}" destId="{5A5FFA88-C948-4069-8E93-59FA12366E83}" srcOrd="18" destOrd="0" presId="urn:microsoft.com/office/officeart/2005/8/layout/target3"/>
    <dgm:cxn modelId="{A7B786F1-1EF2-4974-96E6-D8726E9AB24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60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0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Osoblaha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60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0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Jana </a:t>
          </a:r>
          <a:r>
            <a:rPr lang="cs-CZ" sz="2000" kern="1200" dirty="0" err="1" smtClean="0"/>
            <a:t>Kolbeová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60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0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1800" kern="1200" baseline="0" dirty="0" smtClean="0"/>
            <a:t>VY_32_INOVACE_11_ČESKÝ_JAZYK_A_LITERATURA</a:t>
          </a:r>
          <a:endParaRPr lang="cs-CZ" sz="18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60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0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Česká próza a poezie 20. století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60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0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1.07/1.4.00/21.0816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/>
          <p:nvPr/>
        </p:nvSpPr>
        <p:spPr>
          <a:xfrm>
            <a:off x="0" y="2438400"/>
            <a:ext cx="9144000" cy="457200"/>
          </a:xfrm>
          <a:prstGeom prst="rect">
            <a:avLst/>
          </a:prstGeom>
          <a:solidFill>
            <a:schemeClr val="accent1">
              <a:shade val="75000"/>
            </a:schemeClr>
          </a:solidFill>
          <a:ln w="25400" cap="rnd" cmpd="sng" algn="ctr">
            <a:noFill/>
            <a:prstDash val="solid"/>
          </a:ln>
          <a:effectLst/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31" name="Rectangle 30"/>
          <p:cNvSpPr/>
          <p:nvPr/>
        </p:nvSpPr>
        <p:spPr>
          <a:xfrm>
            <a:off x="0" y="914400"/>
            <a:ext cx="9144000" cy="1524000"/>
          </a:xfrm>
          <a:prstGeom prst="rect">
            <a:avLst/>
          </a:prstGeom>
          <a:solidFill>
            <a:srgbClr val="000000">
              <a:alpha val="89800"/>
            </a:srgbClr>
          </a:solidFill>
          <a:ln w="25400" cap="rnd" cmpd="sng" algn="ctr">
            <a:noFill/>
            <a:prstDash val="solid"/>
          </a:ln>
          <a:effectLst/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42D8343-261E-4904-BAB5-A708ED9EB40C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D450A73-EDFF-4B9E-BB1C-CBFA77E4EBA2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2476108"/>
            <a:ext cx="8305800" cy="381000"/>
          </a:xfrm>
        </p:spPr>
        <p:txBody>
          <a:bodyPr>
            <a:noAutofit/>
          </a:bodyPr>
          <a:lstStyle>
            <a:lvl1pPr marL="0" indent="0" algn="l">
              <a:buNone/>
              <a:defRPr sz="2000" spc="100" baseline="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8" name="Title 27"/>
          <p:cNvSpPr>
            <a:spLocks noGrp="1"/>
          </p:cNvSpPr>
          <p:nvPr>
            <p:ph type="ctrTitle"/>
          </p:nvPr>
        </p:nvSpPr>
        <p:spPr>
          <a:xfrm>
            <a:off x="457200" y="1066800"/>
            <a:ext cx="8305800" cy="1295400"/>
          </a:xfrm>
        </p:spPr>
        <p:txBody>
          <a:bodyPr anchor="ctr" anchorCtr="0">
            <a:noAutofit/>
          </a:bodyPr>
          <a:lstStyle>
            <a:lvl1pPr algn="l">
              <a:defRPr sz="4800" cap="all" spc="-100" baseline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1301926"/>
            <a:ext cx="9144000" cy="45720"/>
          </a:xfrm>
          <a:prstGeom prst="rect">
            <a:avLst/>
          </a:prstGeom>
          <a:solidFill>
            <a:schemeClr val="accent1"/>
          </a:solidFill>
          <a:ln w="25400" cap="rnd" cmpd="sng" algn="ctr">
            <a:noFill/>
            <a:prstDash val="solid"/>
          </a:ln>
          <a:effectLst/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042D8343-261E-4904-BAB5-A708ED9EB40C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D450A73-EDFF-4B9E-BB1C-CBFA77E4EBA2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8926"/>
            <a:ext cx="8229600" cy="1143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4958864"/>
            <a:ext cx="9144000" cy="457200"/>
          </a:xfrm>
          <a:prstGeom prst="rect">
            <a:avLst/>
          </a:prstGeom>
          <a:solidFill>
            <a:schemeClr val="accent1">
              <a:shade val="75000"/>
            </a:schemeClr>
          </a:solidFill>
          <a:ln w="25400" cap="rnd" cmpd="sng" algn="ctr">
            <a:noFill/>
            <a:prstDash val="solid"/>
          </a:ln>
          <a:effectLst/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7" name="Rectangle 26"/>
          <p:cNvSpPr/>
          <p:nvPr/>
        </p:nvSpPr>
        <p:spPr>
          <a:xfrm>
            <a:off x="0" y="3429000"/>
            <a:ext cx="9144000" cy="1527048"/>
          </a:xfrm>
          <a:prstGeom prst="rect">
            <a:avLst/>
          </a:prstGeom>
          <a:solidFill>
            <a:srgbClr val="000000"/>
          </a:solidFill>
          <a:ln w="25400" cap="rnd" cmpd="sng" algn="ctr">
            <a:noFill/>
            <a:prstDash val="solid"/>
          </a:ln>
          <a:effectLst/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2D8343-261E-4904-BAB5-A708ED9EB40C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450A73-EDFF-4B9E-BB1C-CBFA77E4EBA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>
              <a:buNone/>
              <a:defRPr sz="4200" b="0" cap="all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457200"/>
          </a:xfrm>
        </p:spPr>
        <p:txBody>
          <a:bodyPr anchor="ctr"/>
          <a:lstStyle>
            <a:lvl1pPr>
              <a:buNone/>
              <a:defRPr sz="2000" spc="100" baseline="0">
                <a:solidFill>
                  <a:srgbClr val="FFFFFF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1301926"/>
            <a:ext cx="9144000" cy="45720"/>
          </a:xfrm>
          <a:prstGeom prst="rect">
            <a:avLst/>
          </a:prstGeom>
          <a:solidFill>
            <a:schemeClr val="accent1"/>
          </a:solidFill>
          <a:ln w="25400" cap="rnd" cmpd="sng" algn="ctr">
            <a:noFill/>
            <a:prstDash val="solid"/>
          </a:ln>
          <a:effectLst/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2D8343-261E-4904-BAB5-A708ED9EB40C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450A73-EDFF-4B9E-BB1C-CBFA77E4EBA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450A73-EDFF-4B9E-BB1C-CBFA77E4EBA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2D8343-261E-4904-BAB5-A708ED9EB40C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71600"/>
            <a:ext cx="4040188" cy="838200"/>
          </a:xfrm>
          <a:solidFill>
            <a:schemeClr val="accent1">
              <a:alpha val="83000"/>
            </a:schemeClr>
          </a:solidFill>
          <a:ln w="25400" cap="rnd" cmpd="sng" algn="ctr">
            <a:noFill/>
            <a:prstDash val="solid"/>
          </a:ln>
          <a:effectLst/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182880" tIns="91440" bIns="91440" anchor="ctr">
            <a:noAutofit/>
          </a:bodyPr>
          <a:lstStyle>
            <a:lvl1pPr marL="0" indent="0" algn="l">
              <a:spcBef>
                <a:spcPts val="0"/>
              </a:spcBef>
              <a:buNone/>
              <a:defRPr sz="2400" b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2" name="Content Placeholder 31"/>
          <p:cNvSpPr>
            <a:spLocks noGrp="1"/>
          </p:cNvSpPr>
          <p:nvPr>
            <p:ph sz="quarter" idx="2"/>
          </p:nvPr>
        </p:nvSpPr>
        <p:spPr>
          <a:xfrm>
            <a:off x="457200" y="2220558"/>
            <a:ext cx="4038600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34" name="Content Placeholder 33"/>
          <p:cNvSpPr>
            <a:spLocks noGrp="1"/>
          </p:cNvSpPr>
          <p:nvPr>
            <p:ph sz="quarter" idx="4"/>
          </p:nvPr>
        </p:nvSpPr>
        <p:spPr>
          <a:xfrm>
            <a:off x="4649788" y="2220558"/>
            <a:ext cx="4038600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Text Placeholder 11"/>
          <p:cNvSpPr>
            <a:spLocks noGrp="1"/>
          </p:cNvSpPr>
          <p:nvPr>
            <p:ph type="body" idx="3"/>
          </p:nvPr>
        </p:nvSpPr>
        <p:spPr>
          <a:xfrm>
            <a:off x="4648200" y="1371600"/>
            <a:ext cx="4040188" cy="838200"/>
          </a:xfrm>
          <a:solidFill>
            <a:schemeClr val="accent2">
              <a:alpha val="83000"/>
            </a:schemeClr>
          </a:solidFill>
          <a:ln w="25400" cap="rnd" cmpd="sng" algn="ctr">
            <a:noFill/>
            <a:prstDash val="solid"/>
          </a:ln>
          <a:effectLst/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182880" tIns="91440" bIns="91440" anchor="ctr">
            <a:noAutofit/>
          </a:bodyPr>
          <a:lstStyle>
            <a:lvl1pPr marL="0" indent="0" algn="l">
              <a:spcBef>
                <a:spcPts val="0"/>
              </a:spcBef>
              <a:buNone/>
              <a:defRPr sz="2400" b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1301926"/>
            <a:ext cx="9144000" cy="45720"/>
          </a:xfrm>
          <a:prstGeom prst="rect">
            <a:avLst/>
          </a:prstGeom>
          <a:solidFill>
            <a:schemeClr val="accent1"/>
          </a:solidFill>
          <a:ln w="25400" cap="rnd" cmpd="sng" algn="ctr">
            <a:noFill/>
            <a:prstDash val="solid"/>
          </a:ln>
          <a:effectLst/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2D8343-261E-4904-BAB5-A708ED9EB40C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450A73-EDFF-4B9E-BB1C-CBFA77E4EBA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2D8343-261E-4904-BAB5-A708ED9EB40C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450A73-EDFF-4B9E-BB1C-CBFA77E4EBA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2590800" cy="6858000"/>
          </a:xfrm>
          <a:prstGeom prst="rect">
            <a:avLst/>
          </a:prstGeom>
          <a:solidFill>
            <a:schemeClr val="accent1"/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17" name="Oval 16"/>
          <p:cNvSpPr/>
          <p:nvPr/>
        </p:nvSpPr>
        <p:spPr>
          <a:xfrm>
            <a:off x="1563892" y="4337173"/>
            <a:ext cx="1026908" cy="1026906"/>
          </a:xfrm>
          <a:prstGeom prst="ellipse">
            <a:avLst/>
          </a:prstGeom>
          <a:solidFill>
            <a:schemeClr val="accent1">
              <a:tint val="90000"/>
              <a:satMod val="2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18" name="Rectangle 17"/>
          <p:cNvSpPr/>
          <p:nvPr/>
        </p:nvSpPr>
        <p:spPr>
          <a:xfrm>
            <a:off x="0" y="381000"/>
            <a:ext cx="2133600" cy="2388889"/>
          </a:xfrm>
          <a:prstGeom prst="rect">
            <a:avLst/>
          </a:prstGeom>
          <a:solidFill>
            <a:schemeClr val="accent1">
              <a:tint val="90000"/>
              <a:satMod val="200000"/>
              <a:alpha val="7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19" name="Rectangle 18"/>
          <p:cNvSpPr/>
          <p:nvPr/>
        </p:nvSpPr>
        <p:spPr>
          <a:xfrm>
            <a:off x="1447800" y="0"/>
            <a:ext cx="1175303" cy="633656"/>
          </a:xfrm>
          <a:prstGeom prst="rect">
            <a:avLst/>
          </a:prstGeom>
          <a:solidFill>
            <a:schemeClr val="accent1">
              <a:tint val="60000"/>
              <a:alpha val="10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0" name="Oval 19"/>
          <p:cNvSpPr/>
          <p:nvPr/>
        </p:nvSpPr>
        <p:spPr>
          <a:xfrm>
            <a:off x="59403" y="0"/>
            <a:ext cx="2302797" cy="2378511"/>
          </a:xfrm>
          <a:prstGeom prst="ellipse">
            <a:avLst/>
          </a:prstGeom>
          <a:solidFill>
            <a:schemeClr val="accent1">
              <a:shade val="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Clr>
                <a:schemeClr val="accent2"/>
              </a:buClr>
              <a:buSzPct val="90000"/>
              <a:buFont typeface="Wingdings 2"/>
              <a:buChar char=""/>
            </a:pPr>
            <a:endParaRPr lang="en-US" dirty="0"/>
          </a:p>
        </p:txBody>
      </p:sp>
      <p:sp>
        <p:nvSpPr>
          <p:cNvPr id="21" name="Oval 20"/>
          <p:cNvSpPr/>
          <p:nvPr/>
        </p:nvSpPr>
        <p:spPr>
          <a:xfrm>
            <a:off x="0" y="3276600"/>
            <a:ext cx="891076" cy="886968"/>
          </a:xfrm>
          <a:prstGeom prst="ellipse">
            <a:avLst/>
          </a:prstGeom>
          <a:solidFill>
            <a:schemeClr val="tx2">
              <a:alpha val="95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22" name="Oval 21"/>
          <p:cNvSpPr/>
          <p:nvPr/>
        </p:nvSpPr>
        <p:spPr>
          <a:xfrm>
            <a:off x="793097" y="1721630"/>
            <a:ext cx="1402570" cy="1402570"/>
          </a:xfrm>
          <a:prstGeom prst="ellipse">
            <a:avLst/>
          </a:prstGeom>
          <a:solidFill>
            <a:schemeClr val="accent1">
              <a:tint val="90000"/>
              <a:satMod val="2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23" name="Oval 22"/>
          <p:cNvSpPr/>
          <p:nvPr/>
        </p:nvSpPr>
        <p:spPr>
          <a:xfrm>
            <a:off x="609600" y="4038600"/>
            <a:ext cx="1554480" cy="1554480"/>
          </a:xfrm>
          <a:prstGeom prst="ellipse">
            <a:avLst/>
          </a:prstGeom>
          <a:solidFill>
            <a:schemeClr val="tx2">
              <a:alpha val="6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Clr>
                <a:schemeClr val="accent2"/>
              </a:buClr>
              <a:buSzPct val="90000"/>
              <a:buFont typeface="Wingdings 2"/>
              <a:buChar char=""/>
            </a:pPr>
            <a:endParaRPr lang="en-US" dirty="0"/>
          </a:p>
        </p:txBody>
      </p:sp>
      <p:sp>
        <p:nvSpPr>
          <p:cNvPr id="26" name="Oval 25"/>
          <p:cNvSpPr/>
          <p:nvPr/>
        </p:nvSpPr>
        <p:spPr>
          <a:xfrm>
            <a:off x="152400" y="2362200"/>
            <a:ext cx="457200" cy="457200"/>
          </a:xfrm>
          <a:prstGeom prst="ellipse">
            <a:avLst/>
          </a:prstGeom>
          <a:solidFill>
            <a:schemeClr val="bg2"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4" name="Oval 23"/>
          <p:cNvSpPr/>
          <p:nvPr/>
        </p:nvSpPr>
        <p:spPr>
          <a:xfrm>
            <a:off x="1752600" y="381000"/>
            <a:ext cx="457200" cy="457200"/>
          </a:xfrm>
          <a:prstGeom prst="ellipse">
            <a:avLst/>
          </a:prstGeom>
          <a:solidFill>
            <a:schemeClr val="accent1">
              <a:shade val="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5" name="Oval 24"/>
          <p:cNvSpPr/>
          <p:nvPr/>
        </p:nvSpPr>
        <p:spPr>
          <a:xfrm>
            <a:off x="579120" y="2514600"/>
            <a:ext cx="2011680" cy="2011680"/>
          </a:xfrm>
          <a:prstGeom prst="ellipse">
            <a:avLst/>
          </a:prstGeom>
          <a:solidFill>
            <a:schemeClr val="bg2">
              <a:alpha val="8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30" name="Rectangle 29"/>
          <p:cNvSpPr/>
          <p:nvPr/>
        </p:nvSpPr>
        <p:spPr>
          <a:xfrm>
            <a:off x="0" y="5715000"/>
            <a:ext cx="1600200" cy="1143000"/>
          </a:xfrm>
          <a:prstGeom prst="rect">
            <a:avLst/>
          </a:prstGeom>
          <a:solidFill>
            <a:schemeClr val="accent1">
              <a:shade val="75000"/>
              <a:alpha val="10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7" name="Oval 26"/>
          <p:cNvSpPr/>
          <p:nvPr/>
        </p:nvSpPr>
        <p:spPr>
          <a:xfrm>
            <a:off x="1323393" y="5875179"/>
            <a:ext cx="731520" cy="731520"/>
          </a:xfrm>
          <a:prstGeom prst="ellipse">
            <a:avLst/>
          </a:prstGeom>
          <a:solidFill>
            <a:schemeClr val="bg2"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8" name="Oval 27"/>
          <p:cNvSpPr/>
          <p:nvPr/>
        </p:nvSpPr>
        <p:spPr>
          <a:xfrm>
            <a:off x="30970" y="5212570"/>
            <a:ext cx="1645430" cy="1645430"/>
          </a:xfrm>
          <a:prstGeom prst="ellipse">
            <a:avLst/>
          </a:prstGeom>
          <a:solidFill>
            <a:schemeClr val="accent1">
              <a:tint val="90000"/>
              <a:satMod val="2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2D8343-261E-4904-BAB5-A708ED9EB40C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86000" y="6357144"/>
            <a:ext cx="34290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55448" y="6318504"/>
            <a:ext cx="1188720" cy="45720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D450A73-EDFF-4B9E-BB1C-CBFA77E4EBA2}" type="slidenum">
              <a:rPr lang="cs-CZ" smtClean="0"/>
              <a:t>‹#›</a:t>
            </a:fld>
            <a:endParaRPr lang="cs-CZ"/>
          </a:p>
        </p:txBody>
      </p:sp>
      <p:sp>
        <p:nvSpPr>
          <p:cNvPr id="29" name="Content Placeholder 28"/>
          <p:cNvSpPr>
            <a:spLocks noGrp="1"/>
          </p:cNvSpPr>
          <p:nvPr>
            <p:ph sz="quarter" idx="1"/>
          </p:nvPr>
        </p:nvSpPr>
        <p:spPr>
          <a:xfrm>
            <a:off x="2743200" y="228600"/>
            <a:ext cx="6248400" cy="5867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301752" y="1600200"/>
            <a:ext cx="2057400" cy="3733800"/>
          </a:xfrm>
        </p:spPr>
        <p:txBody>
          <a:bodyPr tIns="45720" bIns="45720" anchor="t" anchorCtr="0"/>
          <a:lstStyle>
            <a:lvl1pPr marL="0" indent="0">
              <a:lnSpc>
                <a:spcPts val="2400"/>
              </a:lnSpc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1" name="Title 30"/>
          <p:cNvSpPr>
            <a:spLocks noGrp="1"/>
          </p:cNvSpPr>
          <p:nvPr>
            <p:ph type="title"/>
          </p:nvPr>
        </p:nvSpPr>
        <p:spPr>
          <a:xfrm>
            <a:off x="301752" y="384048"/>
            <a:ext cx="2057400" cy="11430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solidFill>
                  <a:srgbClr val="FFFFFF"/>
                </a:solidFill>
                <a:latin typeface="+mn-lt"/>
                <a:ea typeface="+mn-lt"/>
                <a:cs typeface="+mn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/>
          <p:cNvSpPr/>
          <p:nvPr/>
        </p:nvSpPr>
        <p:spPr>
          <a:xfrm>
            <a:off x="0" y="0"/>
            <a:ext cx="2590800" cy="6858000"/>
          </a:xfrm>
          <a:prstGeom prst="rect">
            <a:avLst/>
          </a:prstGeom>
          <a:solidFill>
            <a:schemeClr val="accent1"/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26" name="Oval 25"/>
          <p:cNvSpPr/>
          <p:nvPr/>
        </p:nvSpPr>
        <p:spPr>
          <a:xfrm>
            <a:off x="1563892" y="4337173"/>
            <a:ext cx="1026908" cy="1026906"/>
          </a:xfrm>
          <a:prstGeom prst="ellipse">
            <a:avLst/>
          </a:prstGeom>
          <a:solidFill>
            <a:schemeClr val="accent1">
              <a:tint val="90000"/>
              <a:satMod val="2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27" name="Rectangle 26"/>
          <p:cNvSpPr/>
          <p:nvPr/>
        </p:nvSpPr>
        <p:spPr>
          <a:xfrm>
            <a:off x="0" y="381000"/>
            <a:ext cx="2133600" cy="2388889"/>
          </a:xfrm>
          <a:prstGeom prst="rect">
            <a:avLst/>
          </a:prstGeom>
          <a:solidFill>
            <a:schemeClr val="accent1">
              <a:tint val="90000"/>
              <a:satMod val="200000"/>
              <a:alpha val="7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8" name="Rectangle 27"/>
          <p:cNvSpPr/>
          <p:nvPr/>
        </p:nvSpPr>
        <p:spPr>
          <a:xfrm>
            <a:off x="1447800" y="0"/>
            <a:ext cx="1175303" cy="633656"/>
          </a:xfrm>
          <a:prstGeom prst="rect">
            <a:avLst/>
          </a:prstGeom>
          <a:solidFill>
            <a:schemeClr val="accent1">
              <a:tint val="60000"/>
              <a:alpha val="10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9" name="Oval 28"/>
          <p:cNvSpPr/>
          <p:nvPr/>
        </p:nvSpPr>
        <p:spPr>
          <a:xfrm>
            <a:off x="59403" y="0"/>
            <a:ext cx="2302797" cy="2378511"/>
          </a:xfrm>
          <a:prstGeom prst="ellipse">
            <a:avLst/>
          </a:prstGeom>
          <a:solidFill>
            <a:schemeClr val="accent1">
              <a:shade val="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Clr>
                <a:schemeClr val="accent2"/>
              </a:buClr>
              <a:buSzPct val="90000"/>
              <a:buFont typeface="Wingdings 2"/>
              <a:buChar char=""/>
            </a:pPr>
            <a:endParaRPr lang="en-US" dirty="0"/>
          </a:p>
        </p:txBody>
      </p:sp>
      <p:sp>
        <p:nvSpPr>
          <p:cNvPr id="30" name="Oval 29"/>
          <p:cNvSpPr/>
          <p:nvPr/>
        </p:nvSpPr>
        <p:spPr>
          <a:xfrm>
            <a:off x="0" y="3276600"/>
            <a:ext cx="891076" cy="886968"/>
          </a:xfrm>
          <a:prstGeom prst="ellipse">
            <a:avLst/>
          </a:prstGeom>
          <a:solidFill>
            <a:schemeClr val="tx2">
              <a:alpha val="95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793097" y="1721630"/>
            <a:ext cx="1402570" cy="1402570"/>
          </a:xfrm>
          <a:prstGeom prst="ellipse">
            <a:avLst/>
          </a:prstGeom>
          <a:solidFill>
            <a:schemeClr val="accent1">
              <a:tint val="90000"/>
              <a:satMod val="2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32" name="Oval 31"/>
          <p:cNvSpPr/>
          <p:nvPr/>
        </p:nvSpPr>
        <p:spPr>
          <a:xfrm>
            <a:off x="609600" y="4038600"/>
            <a:ext cx="1554480" cy="1554480"/>
          </a:xfrm>
          <a:prstGeom prst="ellipse">
            <a:avLst/>
          </a:prstGeom>
          <a:solidFill>
            <a:schemeClr val="tx2">
              <a:alpha val="6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Clr>
                <a:schemeClr val="accent2"/>
              </a:buClr>
              <a:buSzPct val="90000"/>
              <a:buFont typeface="Wingdings 2"/>
              <a:buChar char=""/>
            </a:pPr>
            <a:endParaRPr lang="en-US" dirty="0"/>
          </a:p>
        </p:txBody>
      </p:sp>
      <p:sp>
        <p:nvSpPr>
          <p:cNvPr id="34" name="Oval 33"/>
          <p:cNvSpPr/>
          <p:nvPr/>
        </p:nvSpPr>
        <p:spPr>
          <a:xfrm>
            <a:off x="1752600" y="381000"/>
            <a:ext cx="457200" cy="457200"/>
          </a:xfrm>
          <a:prstGeom prst="ellipse">
            <a:avLst/>
          </a:prstGeom>
          <a:solidFill>
            <a:schemeClr val="accent1">
              <a:shade val="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35" name="Oval 34"/>
          <p:cNvSpPr/>
          <p:nvPr/>
        </p:nvSpPr>
        <p:spPr>
          <a:xfrm>
            <a:off x="579120" y="2514600"/>
            <a:ext cx="2011680" cy="2011680"/>
          </a:xfrm>
          <a:prstGeom prst="ellipse">
            <a:avLst/>
          </a:prstGeom>
          <a:solidFill>
            <a:schemeClr val="bg2">
              <a:alpha val="8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36" name="Rectangle 35"/>
          <p:cNvSpPr/>
          <p:nvPr/>
        </p:nvSpPr>
        <p:spPr>
          <a:xfrm>
            <a:off x="0" y="5715000"/>
            <a:ext cx="1600200" cy="1143000"/>
          </a:xfrm>
          <a:prstGeom prst="rect">
            <a:avLst/>
          </a:prstGeom>
          <a:solidFill>
            <a:schemeClr val="accent1">
              <a:shade val="75000"/>
              <a:alpha val="10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37" name="Oval 36"/>
          <p:cNvSpPr/>
          <p:nvPr/>
        </p:nvSpPr>
        <p:spPr>
          <a:xfrm>
            <a:off x="1323393" y="5875179"/>
            <a:ext cx="731520" cy="731520"/>
          </a:xfrm>
          <a:prstGeom prst="ellipse">
            <a:avLst/>
          </a:prstGeom>
          <a:solidFill>
            <a:schemeClr val="bg2"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38" name="Oval 37"/>
          <p:cNvSpPr/>
          <p:nvPr/>
        </p:nvSpPr>
        <p:spPr>
          <a:xfrm>
            <a:off x="30970" y="5212570"/>
            <a:ext cx="1645430" cy="1645430"/>
          </a:xfrm>
          <a:prstGeom prst="ellipse">
            <a:avLst/>
          </a:prstGeom>
          <a:solidFill>
            <a:schemeClr val="accent1">
              <a:tint val="90000"/>
              <a:satMod val="2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21" name="Oval 20"/>
          <p:cNvSpPr/>
          <p:nvPr/>
        </p:nvSpPr>
        <p:spPr>
          <a:xfrm>
            <a:off x="152400" y="2362200"/>
            <a:ext cx="457200" cy="457200"/>
          </a:xfrm>
          <a:prstGeom prst="ellipse">
            <a:avLst/>
          </a:prstGeom>
          <a:solidFill>
            <a:schemeClr val="bg2"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2D8343-261E-4904-BAB5-A708ED9EB40C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55448" y="6318504"/>
            <a:ext cx="1188720" cy="45720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D450A73-EDFF-4B9E-BB1C-CBFA77E4EBA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381000"/>
            <a:ext cx="2057400" cy="11430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solidFill>
                  <a:srgbClr val="FFFFFF"/>
                </a:solidFill>
                <a:latin typeface="+mn-lt"/>
                <a:ea typeface="+mn-lt"/>
                <a:cs typeface="+mn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590800" y="0"/>
            <a:ext cx="6553200" cy="5943600"/>
          </a:xfrm>
          <a:solidFill>
            <a:schemeClr val="bg2"/>
          </a:solidFill>
        </p:spPr>
        <p:txBody>
          <a:bodyPr/>
          <a:lstStyle>
            <a:lvl1pPr>
              <a:buNone/>
              <a:defRPr sz="3200"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800" y="1600200"/>
            <a:ext cx="2057400" cy="4267200"/>
          </a:xfrm>
        </p:spPr>
        <p:txBody>
          <a:bodyPr anchor="t" anchorCtr="0"/>
          <a:lstStyle>
            <a:lvl1pPr marL="0" indent="0">
              <a:lnSpc>
                <a:spcPts val="2400"/>
              </a:lnSpc>
              <a:spcAft>
                <a:spcPts val="1000"/>
              </a:spcAft>
              <a:buFontTx/>
              <a:buNone/>
              <a:defRPr sz="1600" b="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2D8343-261E-4904-BAB5-A708ED9EB40C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450A73-EDFF-4B9E-BB1C-CBFA77E4EBA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2D8343-261E-4904-BAB5-A708ED9EB40C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450A73-EDFF-4B9E-BB1C-CBFA77E4EBA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2">
                <a:tint val="80000"/>
                <a:satMod val="300000"/>
              </a:schemeClr>
            </a:gs>
            <a:gs pos="50000">
              <a:schemeClr val="bg2">
                <a:shade val="20000"/>
                <a:satMod val="350000"/>
              </a:schemeClr>
            </a:gs>
          </a:gsLst>
          <a:path path="circle">
            <a:fillToRect r="100000" b="100000"/>
          </a:path>
          <a:tileRect l="-100000" t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914400" y="2292526"/>
            <a:ext cx="2743200" cy="2127074"/>
          </a:xfrm>
          <a:prstGeom prst="rect">
            <a:avLst/>
          </a:prstGeom>
          <a:solidFill>
            <a:schemeClr val="accent1"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11" name="Oval 10"/>
          <p:cNvSpPr/>
          <p:nvPr/>
        </p:nvSpPr>
        <p:spPr>
          <a:xfrm>
            <a:off x="2977827" y="5072066"/>
            <a:ext cx="1758141" cy="1739481"/>
          </a:xfrm>
          <a:prstGeom prst="ellipse">
            <a:avLst/>
          </a:prstGeom>
          <a:solidFill>
            <a:schemeClr val="accent1">
              <a:tint val="90000"/>
              <a:shade val="45000"/>
              <a:satMod val="200000"/>
              <a:alpha val="13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5257800" y="0"/>
            <a:ext cx="3886200" cy="3048000"/>
          </a:xfrm>
          <a:prstGeom prst="rect">
            <a:avLst/>
          </a:prstGeom>
          <a:solidFill>
            <a:schemeClr val="accent1">
              <a:alpha val="6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0" y="4114800"/>
            <a:ext cx="2362200" cy="2463018"/>
          </a:xfrm>
          <a:prstGeom prst="rect">
            <a:avLst/>
          </a:prstGeom>
          <a:solidFill>
            <a:schemeClr val="bg2">
              <a:tint val="60000"/>
              <a:alpha val="75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15" name="Oval 14"/>
          <p:cNvSpPr/>
          <p:nvPr/>
        </p:nvSpPr>
        <p:spPr>
          <a:xfrm>
            <a:off x="4178687" y="2389810"/>
            <a:ext cx="2174118" cy="2174118"/>
          </a:xfrm>
          <a:prstGeom prst="ellipse">
            <a:avLst/>
          </a:prstGeom>
          <a:solidFill>
            <a:schemeClr val="accent1">
              <a:tint val="75000"/>
              <a:shade val="50000"/>
              <a:satMod val="200000"/>
              <a:alpha val="8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16" name="Oval 15"/>
          <p:cNvSpPr/>
          <p:nvPr/>
        </p:nvSpPr>
        <p:spPr>
          <a:xfrm>
            <a:off x="6384588" y="5842728"/>
            <a:ext cx="1011260" cy="1011260"/>
          </a:xfrm>
          <a:prstGeom prst="ellipse">
            <a:avLst/>
          </a:prstGeom>
          <a:solidFill>
            <a:schemeClr val="accent1">
              <a:tint val="90000"/>
              <a:satMod val="2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17" name="Oval 16"/>
          <p:cNvSpPr/>
          <p:nvPr/>
        </p:nvSpPr>
        <p:spPr>
          <a:xfrm>
            <a:off x="6322493" y="1427132"/>
            <a:ext cx="2047390" cy="2047390"/>
          </a:xfrm>
          <a:prstGeom prst="ellipse">
            <a:avLst/>
          </a:prstGeom>
          <a:solidFill>
            <a:srgbClr val="C1E8E4">
              <a:alpha val="10980"/>
            </a:srgb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18" name="Oval 17"/>
          <p:cNvSpPr/>
          <p:nvPr/>
        </p:nvSpPr>
        <p:spPr>
          <a:xfrm>
            <a:off x="114300" y="4803322"/>
            <a:ext cx="1959428" cy="1959428"/>
          </a:xfrm>
          <a:prstGeom prst="ellipse">
            <a:avLst/>
          </a:prstGeom>
          <a:solidFill>
            <a:srgbClr val="C1E8E4">
              <a:alpha val="12157"/>
            </a:srgb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19" name="Oval 18"/>
          <p:cNvSpPr/>
          <p:nvPr/>
        </p:nvSpPr>
        <p:spPr>
          <a:xfrm>
            <a:off x="2021092" y="4578526"/>
            <a:ext cx="1026908" cy="1026906"/>
          </a:xfrm>
          <a:prstGeom prst="ellipse">
            <a:avLst/>
          </a:prstGeom>
          <a:solidFill>
            <a:schemeClr val="accent1">
              <a:tint val="90000"/>
              <a:satMod val="2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20" name="Oval 19"/>
          <p:cNvSpPr/>
          <p:nvPr/>
        </p:nvSpPr>
        <p:spPr>
          <a:xfrm>
            <a:off x="4172385" y="4626825"/>
            <a:ext cx="1515880" cy="1394583"/>
          </a:xfrm>
          <a:prstGeom prst="ellipse">
            <a:avLst/>
          </a:prstGeom>
          <a:solidFill>
            <a:schemeClr val="accent1">
              <a:tint val="100000"/>
              <a:satMod val="275000"/>
              <a:alpha val="8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1" name="Rectangle 20"/>
          <p:cNvSpPr/>
          <p:nvPr/>
        </p:nvSpPr>
        <p:spPr>
          <a:xfrm>
            <a:off x="1906" y="361813"/>
            <a:ext cx="2512694" cy="2388889"/>
          </a:xfrm>
          <a:prstGeom prst="rect">
            <a:avLst/>
          </a:prstGeom>
          <a:solidFill>
            <a:schemeClr val="accent1">
              <a:tint val="90000"/>
              <a:satMod val="200000"/>
              <a:alpha val="7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3" name="Rectangle 22"/>
          <p:cNvSpPr/>
          <p:nvPr/>
        </p:nvSpPr>
        <p:spPr>
          <a:xfrm>
            <a:off x="1295400" y="0"/>
            <a:ext cx="1524000" cy="609600"/>
          </a:xfrm>
          <a:prstGeom prst="rect">
            <a:avLst/>
          </a:prstGeom>
          <a:solidFill>
            <a:schemeClr val="accent1">
              <a:tint val="60000"/>
              <a:alpha val="10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5" name="Oval 24"/>
          <p:cNvSpPr/>
          <p:nvPr/>
        </p:nvSpPr>
        <p:spPr>
          <a:xfrm>
            <a:off x="59403" y="212289"/>
            <a:ext cx="2022300" cy="2022300"/>
          </a:xfrm>
          <a:prstGeom prst="ellipse">
            <a:avLst/>
          </a:prstGeom>
          <a:solidFill>
            <a:schemeClr val="accent1">
              <a:tint val="100000"/>
              <a:satMod val="275000"/>
              <a:alpha val="15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Clr>
                <a:schemeClr val="accent2"/>
              </a:buClr>
              <a:buSzPct val="90000"/>
              <a:buFont typeface="Wingdings 2"/>
              <a:buChar char=""/>
            </a:pPr>
            <a:endParaRPr lang="en-US" dirty="0"/>
          </a:p>
        </p:txBody>
      </p:sp>
      <p:sp>
        <p:nvSpPr>
          <p:cNvPr id="26" name="Oval 25"/>
          <p:cNvSpPr/>
          <p:nvPr/>
        </p:nvSpPr>
        <p:spPr>
          <a:xfrm>
            <a:off x="76200" y="3962400"/>
            <a:ext cx="891076" cy="886968"/>
          </a:xfrm>
          <a:prstGeom prst="ellipse">
            <a:avLst/>
          </a:prstGeom>
          <a:solidFill>
            <a:schemeClr val="accent1">
              <a:tint val="75000"/>
              <a:satMod val="200000"/>
              <a:alpha val="95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27" name="Oval 26"/>
          <p:cNvSpPr/>
          <p:nvPr/>
        </p:nvSpPr>
        <p:spPr>
          <a:xfrm>
            <a:off x="2121357" y="1507438"/>
            <a:ext cx="1402570" cy="1402570"/>
          </a:xfrm>
          <a:prstGeom prst="ellipse">
            <a:avLst/>
          </a:prstGeom>
          <a:solidFill>
            <a:schemeClr val="accent1">
              <a:tint val="90000"/>
              <a:satMod val="2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3369253" y="466436"/>
            <a:ext cx="1595105" cy="1595105"/>
          </a:xfrm>
          <a:prstGeom prst="ellipse">
            <a:avLst/>
          </a:prstGeom>
          <a:solidFill>
            <a:schemeClr val="accent1">
              <a:tint val="100000"/>
              <a:satMod val="275000"/>
              <a:alpha val="8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9" name="Oval 28"/>
          <p:cNvSpPr/>
          <p:nvPr/>
        </p:nvSpPr>
        <p:spPr>
          <a:xfrm>
            <a:off x="5189756" y="2967572"/>
            <a:ext cx="3234945" cy="3234944"/>
          </a:xfrm>
          <a:prstGeom prst="ellipse">
            <a:avLst/>
          </a:prstGeom>
          <a:solidFill>
            <a:schemeClr val="accent1">
              <a:tint val="100000"/>
              <a:satMod val="180000"/>
              <a:alpha val="95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5562600" y="6526"/>
            <a:ext cx="1026908" cy="1026906"/>
          </a:xfrm>
          <a:prstGeom prst="ellipse">
            <a:avLst/>
          </a:prstGeom>
          <a:solidFill>
            <a:schemeClr val="accent1">
              <a:tint val="90000"/>
              <a:satMod val="275000"/>
              <a:alpha val="4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32" name="Oval 31"/>
          <p:cNvSpPr/>
          <p:nvPr/>
        </p:nvSpPr>
        <p:spPr>
          <a:xfrm>
            <a:off x="6951220" y="4665220"/>
            <a:ext cx="2192780" cy="2192780"/>
          </a:xfrm>
          <a:prstGeom prst="ellipse">
            <a:avLst/>
          </a:prstGeom>
          <a:solidFill>
            <a:schemeClr val="accent1">
              <a:tint val="75000"/>
              <a:shade val="50000"/>
              <a:satMod val="200000"/>
              <a:alpha val="8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1600200" y="3705807"/>
            <a:ext cx="1195876" cy="1198294"/>
          </a:xfrm>
          <a:prstGeom prst="ellipse">
            <a:avLst/>
          </a:prstGeom>
          <a:solidFill>
            <a:schemeClr val="accent1">
              <a:tint val="75000"/>
              <a:satMod val="200000"/>
              <a:alpha val="95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6324600" y="228600"/>
            <a:ext cx="822960" cy="822960"/>
          </a:xfrm>
          <a:prstGeom prst="ellipse">
            <a:avLst/>
          </a:prstGeom>
          <a:solidFill>
            <a:schemeClr val="accent1">
              <a:tint val="90000"/>
              <a:satMod val="275000"/>
              <a:alpha val="6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8077200" y="6526"/>
            <a:ext cx="1026908" cy="1026906"/>
          </a:xfrm>
          <a:prstGeom prst="ellipse">
            <a:avLst/>
          </a:prstGeom>
          <a:solidFill>
            <a:schemeClr val="accent1">
              <a:tint val="90000"/>
              <a:satMod val="275000"/>
              <a:alpha val="4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36" name="Rectangle 35"/>
          <p:cNvSpPr/>
          <p:nvPr/>
        </p:nvSpPr>
        <p:spPr>
          <a:xfrm>
            <a:off x="5410200" y="6324600"/>
            <a:ext cx="1524000" cy="533400"/>
          </a:xfrm>
          <a:prstGeom prst="rect">
            <a:avLst/>
          </a:prstGeom>
          <a:solidFill>
            <a:schemeClr val="accent1">
              <a:alpha val="10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37" name="Oval 36"/>
          <p:cNvSpPr/>
          <p:nvPr/>
        </p:nvSpPr>
        <p:spPr>
          <a:xfrm>
            <a:off x="3011692" y="6526"/>
            <a:ext cx="1026908" cy="1026906"/>
          </a:xfrm>
          <a:prstGeom prst="ellipse">
            <a:avLst/>
          </a:prstGeom>
          <a:solidFill>
            <a:schemeClr val="accent1">
              <a:tint val="90000"/>
              <a:satMod val="275000"/>
              <a:alpha val="4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ext Placeholder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4" name="Date Placeholder 23"/>
          <p:cNvSpPr>
            <a:spLocks noGrp="1"/>
          </p:cNvSpPr>
          <p:nvPr>
            <p:ph type="dt" sz="half" idx="2"/>
          </p:nvPr>
        </p:nvSpPr>
        <p:spPr>
          <a:xfrm>
            <a:off x="5791200" y="6357144"/>
            <a:ext cx="2974848" cy="384048"/>
          </a:xfrm>
          <a:prstGeom prst="rect">
            <a:avLst/>
          </a:prstGeom>
        </p:spPr>
        <p:txBody>
          <a:bodyPr vert="horz" anchor="ctr" anchorCtr="0"/>
          <a:lstStyle>
            <a:lvl1pPr algn="l">
              <a:defRPr sz="1400">
                <a:solidFill>
                  <a:schemeClr val="tx2"/>
                </a:solidFill>
              </a:defRPr>
            </a:lvl1pPr>
          </a:lstStyle>
          <a:p>
            <a:fld id="{042D8343-261E-4904-BAB5-A708ED9EB40C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3"/>
          </p:nvPr>
        </p:nvSpPr>
        <p:spPr>
          <a:xfrm>
            <a:off x="2133600" y="6357144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>
              <a:defRPr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4"/>
          </p:nvPr>
        </p:nvSpPr>
        <p:spPr>
          <a:xfrm>
            <a:off x="155448" y="6315075"/>
            <a:ext cx="1188720" cy="457200"/>
          </a:xfrm>
          <a:prstGeom prst="rect">
            <a:avLst/>
          </a:prstGeom>
          <a:noFill/>
        </p:spPr>
        <p:txBody>
          <a:bodyPr vert="horz" lIns="0" tIns="0" rIns="0" bIns="0" anchor="ctr" anchorCtr="1">
            <a:normAutofit/>
          </a:bodyPr>
          <a:lstStyle>
            <a:lvl1pPr algn="ctr">
              <a:defRPr sz="2800">
                <a:solidFill>
                  <a:schemeClr val="tx2"/>
                </a:solidFill>
              </a:defRPr>
            </a:lvl1pPr>
          </a:lstStyle>
          <a:p>
            <a:fld id="{0D450A73-EDFF-4B9E-BB1C-CBFA77E4EBA2}" type="slidenum">
              <a:rPr lang="cs-CZ" smtClean="0"/>
              <a:t>‹#›</a:t>
            </a:fld>
            <a:endParaRPr lang="cs-CZ"/>
          </a:p>
        </p:txBody>
      </p:sp>
      <p:sp>
        <p:nvSpPr>
          <p:cNvPr id="5" name="Title Placeholder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143000"/>
          </a:xfrm>
          <a:prstGeom prst="rect">
            <a:avLst/>
          </a:prstGeom>
        </p:spPr>
        <p:txBody>
          <a:bodyPr vert="horz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sz="38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700"/>
        </a:spcBef>
        <a:buClr>
          <a:schemeClr val="accent2"/>
        </a:buClr>
        <a:buSzPct val="85000"/>
        <a:buFont typeface="Wingdings 2"/>
        <a:buChar char="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600"/>
        </a:spcBef>
        <a:buClr>
          <a:schemeClr val="accent1"/>
        </a:buClr>
        <a:buSzPct val="85000"/>
        <a:buFont typeface="Wingdings 2"/>
        <a:buChar char=""/>
        <a:defRPr sz="25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500"/>
        </a:spcBef>
        <a:buClr>
          <a:schemeClr val="accent3"/>
        </a:buClr>
        <a:buSzPct val="85000"/>
        <a:buFont typeface="Wingdings 2"/>
        <a:buChar char=""/>
        <a:defRPr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400"/>
        </a:spcBef>
        <a:buClr>
          <a:schemeClr val="accent4"/>
        </a:buClr>
        <a:buFont typeface="Wingdings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ct val="20000"/>
        </a:spcBef>
        <a:buClr>
          <a:schemeClr val="accent5"/>
        </a:buClr>
        <a:buFont typeface="Wingdings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ct val="20000"/>
        </a:spcBef>
        <a:buClr>
          <a:schemeClr val="accent5"/>
        </a:buClr>
        <a:buFont typeface="Wingdings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6"/>
        </a:buClr>
        <a:buFont typeface="Wingdings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B7OPO_Xj90M" TargetMode="External"/><Relationship Id="rId2" Type="http://schemas.openxmlformats.org/officeDocument/2006/relationships/hyperlink" Target="http://www.ceskaliteratura.cz/texty/kainar.htm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Josef_Kainar" TargetMode="External"/><Relationship Id="rId2" Type="http://schemas.openxmlformats.org/officeDocument/2006/relationships/hyperlink" Target="http://www.cesky-jazyk.cz/zivotopisy/josef-kainar.html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ceskaliteratura.cz/texty/kainar.ht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33164703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1" y="4149080"/>
            <a:ext cx="5779164" cy="1785585"/>
          </a:xfrm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200" b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Josef Kainar</a:t>
            </a:r>
            <a:endParaRPr lang="cs-CZ" sz="3200" b="1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pic>
        <p:nvPicPr>
          <p:cNvPr id="13315" name="Obrázek 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4797152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91088063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46707769"/>
              </p:ext>
            </p:extLst>
          </p:nvPr>
        </p:nvGraphicFramePr>
        <p:xfrm>
          <a:off x="1547813" y="1412875"/>
          <a:ext cx="6096000" cy="2480336"/>
        </p:xfrm>
        <a:graphic>
          <a:graphicData uri="http://schemas.openxmlformats.org/drawingml/2006/table">
            <a:tbl>
              <a:tblPr/>
              <a:tblGrid>
                <a:gridCol w="3048000"/>
                <a:gridCol w="3048000"/>
              </a:tblGrid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Datum vytvoření projektu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březen 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2012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Ročník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17000">
                          <a:schemeClr val="accent1">
                            <a:lumMod val="32000"/>
                            <a:lumOff val="68000"/>
                            <a:alpha val="83000"/>
                          </a:schemeClr>
                        </a:gs>
                        <a:gs pos="79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9.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17000">
                          <a:schemeClr val="accent1">
                            <a:lumMod val="32000"/>
                            <a:lumOff val="68000"/>
                            <a:alpha val="83000"/>
                          </a:schemeClr>
                        </a:gs>
                        <a:gs pos="79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5400000" scaled="0"/>
                    </a:gra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Popis prezentace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17000">
                          <a:schemeClr val="accent1">
                            <a:lumMod val="32000"/>
                            <a:lumOff val="68000"/>
                            <a:alpha val="83000"/>
                          </a:schemeClr>
                        </a:gs>
                        <a:gs pos="79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Žáci budou seznámeni </a:t>
                      </a:r>
                      <a:b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</a:b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s životem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a tvorbou Josefa Kainara. Vysvětlíme si, co je to blues a jeho hlavní 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motivy. Napíší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si zápis do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sešitu a rozeberou jeho texty.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17000">
                          <a:schemeClr val="accent1">
                            <a:lumMod val="32000"/>
                            <a:lumOff val="68000"/>
                            <a:alpha val="83000"/>
                          </a:schemeClr>
                        </a:gs>
                        <a:gs pos="79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5400000" scaled="0"/>
                    </a:gra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06459982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Josef Kainar</a:t>
            </a:r>
            <a:br>
              <a:rPr lang="cs-CZ" dirty="0" smtClean="0"/>
            </a:br>
            <a:r>
              <a:rPr lang="cs-CZ" dirty="0" smtClean="0"/>
              <a:t>(1917 – 1971)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23528" y="1340768"/>
            <a:ext cx="8496944" cy="5328592"/>
          </a:xfrm>
        </p:spPr>
        <p:txBody>
          <a:bodyPr>
            <a:normAutofit/>
          </a:bodyPr>
          <a:lstStyle/>
          <a:p>
            <a:r>
              <a:rPr lang="cs-CZ" dirty="0"/>
              <a:t>Básník, novinář, </a:t>
            </a:r>
            <a:r>
              <a:rPr lang="cs-CZ" dirty="0" smtClean="0"/>
              <a:t>překladatel, jazzový            hudebník</a:t>
            </a:r>
            <a:r>
              <a:rPr lang="cs-CZ" dirty="0"/>
              <a:t>, kreslíř. </a:t>
            </a:r>
            <a:endParaRPr lang="cs-CZ" dirty="0" smtClean="0"/>
          </a:p>
          <a:p>
            <a:r>
              <a:rPr lang="cs-CZ" dirty="0" smtClean="0"/>
              <a:t>Narodil </a:t>
            </a:r>
            <a:r>
              <a:rPr lang="cs-CZ" dirty="0"/>
              <a:t>se v Přerově, kde studoval </a:t>
            </a:r>
            <a:r>
              <a:rPr lang="cs-CZ" dirty="0" smtClean="0"/>
              <a:t>            gymnázium</a:t>
            </a:r>
            <a:r>
              <a:rPr lang="cs-CZ" dirty="0"/>
              <a:t>. </a:t>
            </a:r>
            <a:endParaRPr lang="cs-CZ" dirty="0" smtClean="0"/>
          </a:p>
          <a:p>
            <a:pPr algn="just"/>
            <a:r>
              <a:rPr lang="cs-CZ" dirty="0" smtClean="0"/>
              <a:t>Nedokončil FF UK (čeština – </a:t>
            </a:r>
            <a:r>
              <a:rPr lang="cs-CZ" dirty="0" err="1" smtClean="0"/>
              <a:t>francouština</a:t>
            </a:r>
            <a:r>
              <a:rPr lang="cs-CZ" dirty="0" smtClean="0"/>
              <a:t>), protože </a:t>
            </a:r>
            <a:r>
              <a:rPr lang="cs-CZ" dirty="0"/>
              <a:t>byly v roce 1939 uzavřeny všechny vysoké školy. </a:t>
            </a:r>
            <a:endParaRPr lang="cs-CZ" dirty="0" smtClean="0"/>
          </a:p>
          <a:p>
            <a:pPr algn="just"/>
            <a:r>
              <a:rPr lang="cs-CZ" dirty="0" smtClean="0"/>
              <a:t>Vystřídal </a:t>
            </a:r>
            <a:r>
              <a:rPr lang="cs-CZ" dirty="0"/>
              <a:t>mnoho </a:t>
            </a:r>
            <a:r>
              <a:rPr lang="cs-CZ" dirty="0" smtClean="0"/>
              <a:t>zaměstnání (dělník, dramaturg </a:t>
            </a:r>
            <a:br>
              <a:rPr lang="cs-CZ" dirty="0" smtClean="0"/>
            </a:br>
            <a:r>
              <a:rPr lang="cs-CZ" dirty="0" smtClean="0"/>
              <a:t>v Divadle satiry, v časopisech vycházely jeho vtipy, obrázky, básně, v rozhlase tvořil tzv. rozhlásky – seznamoval mladé lidi s aktuálním děním). </a:t>
            </a:r>
          </a:p>
          <a:p>
            <a:pPr algn="just"/>
            <a:r>
              <a:rPr lang="cs-CZ" dirty="0" smtClean="0"/>
              <a:t>Po </a:t>
            </a:r>
            <a:r>
              <a:rPr lang="cs-CZ" dirty="0"/>
              <a:t>válce se věnoval převážně </a:t>
            </a:r>
            <a:r>
              <a:rPr lang="cs-CZ" dirty="0" smtClean="0"/>
              <a:t>literatuře. </a:t>
            </a:r>
            <a:endParaRPr lang="cs-CZ" dirty="0"/>
          </a:p>
        </p:txBody>
      </p:sp>
      <p:pic>
        <p:nvPicPr>
          <p:cNvPr id="9" name="Zástupný symbol pro obsah 8"/>
          <p:cNvPicPr>
            <a:picLocks noGrp="1" noChangeAspect="1"/>
          </p:cNvPicPr>
          <p:nvPr>
            <p:ph sz="quarter" idx="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892"/>
          <a:stretch/>
        </p:blipFill>
        <p:spPr>
          <a:xfrm>
            <a:off x="6767736" y="9006"/>
            <a:ext cx="2376264" cy="3095897"/>
          </a:xfrm>
        </p:spPr>
      </p:pic>
    </p:spTree>
    <p:extLst>
      <p:ext uri="{BB962C8B-B14F-4D97-AF65-F5344CB8AC3E}">
        <p14:creationId xmlns:p14="http://schemas.microsoft.com/office/powerpoint/2010/main" val="472406933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Tvorba: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Básník, který poezii hledal v obyčejných lidských osudech, hlavně v těch smutnějších.</a:t>
            </a:r>
          </a:p>
          <a:p>
            <a:r>
              <a:rPr lang="cs-CZ" dirty="0" smtClean="0"/>
              <a:t>Velkou část jeho tvorby ovlivnila jazzová hudba, především blues, nejprve za války (živil se jako jazzový muzikant), podruhé v 60. letech.</a:t>
            </a:r>
          </a:p>
          <a:p>
            <a:r>
              <a:rPr lang="cs-CZ" dirty="0" smtClean="0"/>
              <a:t>Některé jeho texty se staly inspirací pro rokové hudebníky (Stříhali dohola malého chlapečka).</a:t>
            </a:r>
          </a:p>
          <a:p>
            <a:r>
              <a:rPr lang="cs-CZ" dirty="0" smtClean="0"/>
              <a:t>Sbírky poezie:	Nové mýty		Veliká láska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Člověka hořce mám rád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			Moje blues		Stará a nová blues</a:t>
            </a:r>
          </a:p>
        </p:txBody>
      </p:sp>
    </p:spTree>
    <p:extLst>
      <p:ext uri="{BB962C8B-B14F-4D97-AF65-F5344CB8AC3E}">
        <p14:creationId xmlns:p14="http://schemas.microsoft.com/office/powerpoint/2010/main" val="1357661239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Doplňte tato slova do textu: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č</a:t>
            </a:r>
            <a:r>
              <a:rPr lang="cs-CZ" dirty="0" smtClean="0"/>
              <a:t>istič bot</a:t>
            </a:r>
          </a:p>
          <a:p>
            <a:r>
              <a:rPr lang="cs-CZ" dirty="0"/>
              <a:t>b</a:t>
            </a:r>
            <a:r>
              <a:rPr lang="cs-CZ" dirty="0" smtClean="0"/>
              <a:t>lue</a:t>
            </a:r>
          </a:p>
          <a:p>
            <a:r>
              <a:rPr lang="cs-CZ" dirty="0"/>
              <a:t>s</a:t>
            </a:r>
            <a:r>
              <a:rPr lang="cs-CZ" dirty="0" smtClean="0"/>
              <a:t>mutek</a:t>
            </a:r>
          </a:p>
          <a:p>
            <a:r>
              <a:rPr lang="cs-CZ" dirty="0"/>
              <a:t>a</a:t>
            </a:r>
            <a:r>
              <a:rPr lang="cs-CZ" dirty="0" smtClean="0"/>
              <a:t>merický černoch</a:t>
            </a:r>
          </a:p>
          <a:p>
            <a:r>
              <a:rPr lang="cs-CZ" dirty="0" smtClean="0"/>
              <a:t>Jiří Suchý</a:t>
            </a:r>
          </a:p>
          <a:p>
            <a:r>
              <a:rPr lang="cs-CZ" dirty="0" smtClean="0"/>
              <a:t>osamělost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železnice</a:t>
            </a:r>
          </a:p>
          <a:p>
            <a:r>
              <a:rPr lang="cs-CZ" dirty="0"/>
              <a:t>b</a:t>
            </a:r>
            <a:r>
              <a:rPr lang="cs-CZ" dirty="0" smtClean="0"/>
              <a:t>eznadějný</a:t>
            </a:r>
            <a:endParaRPr lang="cs-CZ" dirty="0" smtClean="0"/>
          </a:p>
          <a:p>
            <a:r>
              <a:rPr lang="cs-CZ" dirty="0" smtClean="0"/>
              <a:t>starý sluha</a:t>
            </a:r>
          </a:p>
          <a:p>
            <a:r>
              <a:rPr lang="cs-CZ" dirty="0"/>
              <a:t>n</a:t>
            </a:r>
            <a:r>
              <a:rPr lang="cs-CZ" dirty="0" smtClean="0"/>
              <a:t>álada</a:t>
            </a:r>
          </a:p>
          <a:p>
            <a:r>
              <a:rPr lang="cs-CZ" dirty="0" smtClean="0"/>
              <a:t>Vítězslav Nezval</a:t>
            </a:r>
          </a:p>
          <a:p>
            <a:r>
              <a:rPr lang="cs-CZ" dirty="0" smtClean="0"/>
              <a:t>Josef Kainar</a:t>
            </a:r>
          </a:p>
          <a:p>
            <a:r>
              <a:rPr lang="cs-CZ" dirty="0"/>
              <a:t>p</a:t>
            </a:r>
            <a:r>
              <a:rPr lang="cs-CZ" dirty="0" smtClean="0"/>
              <a:t>omalý tanec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9749668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158926"/>
            <a:ext cx="8229600" cy="821802"/>
          </a:xfrm>
        </p:spPr>
        <p:txBody>
          <a:bodyPr/>
          <a:lstStyle/>
          <a:p>
            <a:pPr algn="ctr"/>
            <a:r>
              <a:rPr lang="cs-CZ" dirty="0" smtClean="0"/>
              <a:t>Blues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457200" y="1052736"/>
            <a:ext cx="8229600" cy="5472608"/>
          </a:xfrm>
        </p:spPr>
        <p:txBody>
          <a:bodyPr>
            <a:normAutofit/>
          </a:bodyPr>
          <a:lstStyle/>
          <a:p>
            <a:pPr marL="0" indent="0" algn="just"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/>
              <a:t>Slovo blues pochází z anglického slova 	</a:t>
            </a:r>
            <a:r>
              <a:rPr lang="cs-CZ" dirty="0" smtClean="0"/>
              <a:t>	      </a:t>
            </a:r>
            <a:r>
              <a:rPr lang="cs-CZ" dirty="0"/>
              <a:t>– modrý, sklíčený, </a:t>
            </a:r>
            <a:r>
              <a:rPr lang="cs-CZ" dirty="0" smtClean="0"/>
              <a:t>				, </a:t>
            </a:r>
          </a:p>
          <a:p>
            <a:pPr marL="0" indent="0" algn="just"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blues </a:t>
            </a:r>
            <a:r>
              <a:rPr lang="cs-CZ" dirty="0"/>
              <a:t>je pak </a:t>
            </a:r>
            <a:r>
              <a:rPr lang="cs-CZ" dirty="0" smtClean="0"/>
              <a:t>zasmušilá                              .		</a:t>
            </a:r>
          </a:p>
          <a:p>
            <a:pPr marL="0" indent="0" algn="just"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Původně </a:t>
            </a:r>
            <a:r>
              <a:rPr lang="cs-CZ" dirty="0"/>
              <a:t>bylo blues </a:t>
            </a:r>
            <a:r>
              <a:rPr lang="cs-CZ" dirty="0" err="1" smtClean="0"/>
              <a:t>ozn</a:t>
            </a:r>
            <a:r>
              <a:rPr lang="cs-CZ" dirty="0" smtClean="0"/>
              <a:t>. </a:t>
            </a:r>
            <a:r>
              <a:rPr lang="cs-CZ" dirty="0"/>
              <a:t>pro píseň </a:t>
            </a:r>
            <a:r>
              <a:rPr lang="cs-CZ" dirty="0" smtClean="0"/>
              <a:t>			       a 				. </a:t>
            </a:r>
          </a:p>
          <a:p>
            <a:pPr marL="0" indent="0" algn="just"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Blues </a:t>
            </a:r>
            <a:r>
              <a:rPr lang="cs-CZ" dirty="0"/>
              <a:t>se objevilo i v evropských literaturách, u nás v tvorbě V</a:t>
            </a:r>
            <a:r>
              <a:rPr lang="cs-CZ" dirty="0" smtClean="0"/>
              <a:t>.			, </a:t>
            </a:r>
            <a:r>
              <a:rPr lang="cs-CZ" dirty="0"/>
              <a:t>J</a:t>
            </a:r>
            <a:r>
              <a:rPr lang="cs-CZ" dirty="0" smtClean="0"/>
              <a:t>. 			, </a:t>
            </a:r>
            <a:r>
              <a:rPr lang="cs-CZ" dirty="0"/>
              <a:t>Voskovce a Wericha, V. Hraběte a J. </a:t>
            </a:r>
            <a:r>
              <a:rPr lang="cs-CZ" dirty="0" smtClean="0"/>
              <a:t>		</a:t>
            </a:r>
            <a:endParaRPr lang="cs-CZ" u="sng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8" name="Obdélník se zakulaceným příčným rohem 7"/>
          <p:cNvSpPr/>
          <p:nvPr/>
        </p:nvSpPr>
        <p:spPr>
          <a:xfrm>
            <a:off x="6516216" y="1196752"/>
            <a:ext cx="1872208" cy="432048"/>
          </a:xfrm>
          <a:prstGeom prst="round2Diag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6588224" y="1196752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blue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0" name="Obdélník se zakulaceným příčným rohem 9"/>
          <p:cNvSpPr/>
          <p:nvPr/>
        </p:nvSpPr>
        <p:spPr>
          <a:xfrm>
            <a:off x="3059832" y="1916832"/>
            <a:ext cx="2880320" cy="504056"/>
          </a:xfrm>
          <a:prstGeom prst="round2Diag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3275856" y="1916832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beznadějný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2" name="Obdélník se zakulaceným příčným rohem 11"/>
          <p:cNvSpPr/>
          <p:nvPr/>
        </p:nvSpPr>
        <p:spPr>
          <a:xfrm>
            <a:off x="4067944" y="2564904"/>
            <a:ext cx="2448272" cy="504056"/>
          </a:xfrm>
          <a:prstGeom prst="round2Diag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4211960" y="2564904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nálada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4" name="Obdélník se zakulaceným příčným rohem 13"/>
          <p:cNvSpPr/>
          <p:nvPr/>
        </p:nvSpPr>
        <p:spPr>
          <a:xfrm>
            <a:off x="5796136" y="3212976"/>
            <a:ext cx="3096344" cy="432048"/>
          </a:xfrm>
          <a:prstGeom prst="round2Diag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5796135" y="3212976"/>
            <a:ext cx="295232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>
                <a:solidFill>
                  <a:schemeClr val="accent1">
                    <a:lumMod val="50000"/>
                  </a:schemeClr>
                </a:solidFill>
              </a:rPr>
              <a:t>a</a:t>
            </a:r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merických černochů</a:t>
            </a:r>
            <a:endParaRPr lang="cs-CZ" sz="2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6" name="Obdélník se zakulaceným příčným rohem 15"/>
          <p:cNvSpPr/>
          <p:nvPr/>
        </p:nvSpPr>
        <p:spPr>
          <a:xfrm>
            <a:off x="899592" y="3717032"/>
            <a:ext cx="3168352" cy="576064"/>
          </a:xfrm>
          <a:prstGeom prst="round2Diag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1010017" y="3774231"/>
            <a:ext cx="28083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>
                <a:solidFill>
                  <a:schemeClr val="accent1">
                    <a:lumMod val="50000"/>
                  </a:schemeClr>
                </a:solidFill>
              </a:rPr>
              <a:t>p</a:t>
            </a: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omalý tanec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8" name="Obdélník se zakulaceným příčným rohem 17"/>
          <p:cNvSpPr/>
          <p:nvPr/>
        </p:nvSpPr>
        <p:spPr>
          <a:xfrm>
            <a:off x="2195736" y="5085184"/>
            <a:ext cx="1872208" cy="576064"/>
          </a:xfrm>
          <a:prstGeom prst="round2Diag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2414173" y="5085184"/>
            <a:ext cx="14041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Nezvala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20" name="Obdélník se zakulaceným příčným rohem 19"/>
          <p:cNvSpPr/>
          <p:nvPr/>
        </p:nvSpPr>
        <p:spPr>
          <a:xfrm>
            <a:off x="4644008" y="5085184"/>
            <a:ext cx="2160240" cy="576064"/>
          </a:xfrm>
          <a:prstGeom prst="round2Diag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>
            <a:off x="4788024" y="5085184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Suchého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22" name="Obdélník se zakulaceným příčným rohem 21"/>
          <p:cNvSpPr/>
          <p:nvPr/>
        </p:nvSpPr>
        <p:spPr>
          <a:xfrm>
            <a:off x="4644008" y="5805264"/>
            <a:ext cx="2160240" cy="576064"/>
          </a:xfrm>
          <a:prstGeom prst="round2Diag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4788024" y="5805264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Kainara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4976916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9" grpId="0"/>
      <p:bldP spid="11" grpId="0"/>
      <p:bldP spid="13" grpId="0"/>
      <p:bldP spid="15" grpId="0"/>
      <p:bldP spid="17" grpId="0"/>
      <p:bldP spid="19" grpId="0"/>
      <p:bldP spid="21" grpId="0"/>
      <p:bldP spid="2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Motivy blues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K hlavním motivům patří řeka </a:t>
            </a:r>
            <a:r>
              <a:rPr lang="cs-CZ" dirty="0"/>
              <a:t>a </a:t>
            </a:r>
            <a:r>
              <a:rPr lang="cs-CZ" dirty="0" smtClean="0"/>
              <a:t>		             </a:t>
            </a:r>
            <a:r>
              <a:rPr lang="cs-CZ" dirty="0"/>
              <a:t>jako </a:t>
            </a:r>
            <a:r>
              <a:rPr lang="cs-CZ" dirty="0" smtClean="0"/>
              <a:t>symbol plynutí </a:t>
            </a:r>
            <a:r>
              <a:rPr lang="cs-CZ" dirty="0"/>
              <a:t>času. </a:t>
            </a:r>
            <a:endParaRPr lang="cs-CZ" dirty="0" smtClean="0"/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V</a:t>
            </a:r>
            <a:r>
              <a:rPr lang="cs-CZ" dirty="0"/>
              <a:t> blues se nachází pocity bezmoci, </a:t>
            </a:r>
            <a:r>
              <a:rPr lang="cs-CZ" dirty="0" smtClean="0"/>
              <a:t>		          	, </a:t>
            </a:r>
            <a:r>
              <a:rPr lang="cs-CZ" dirty="0"/>
              <a:t>únava, deprese, zoufalství, </a:t>
            </a:r>
            <a:r>
              <a:rPr lang="cs-CZ" dirty="0" smtClean="0"/>
              <a:t>                   	 </a:t>
            </a:r>
            <a:r>
              <a:rPr lang="cs-CZ" dirty="0"/>
              <a:t>a </a:t>
            </a:r>
            <a:r>
              <a:rPr lang="cs-CZ" dirty="0" smtClean="0"/>
              <a:t>vztek. 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Svůj </a:t>
            </a:r>
            <a:r>
              <a:rPr lang="cs-CZ" dirty="0"/>
              <a:t>životní příběh vypráví </a:t>
            </a:r>
            <a:r>
              <a:rPr lang="cs-CZ" dirty="0" smtClean="0"/>
              <a:t>	  	               </a:t>
            </a:r>
            <a:r>
              <a:rPr lang="cs-CZ" dirty="0"/>
              <a:t>nebo </a:t>
            </a:r>
            <a:r>
              <a:rPr lang="cs-CZ" dirty="0" smtClean="0"/>
              <a:t>				a </a:t>
            </a:r>
            <a:r>
              <a:rPr lang="cs-CZ" dirty="0"/>
              <a:t>jiní. </a:t>
            </a:r>
          </a:p>
          <a:p>
            <a:pPr marL="0" indent="0">
              <a:lnSpc>
                <a:spcPct val="150000"/>
              </a:lnSpc>
              <a:buNone/>
            </a:pPr>
            <a:endParaRPr lang="cs-CZ" dirty="0"/>
          </a:p>
        </p:txBody>
      </p:sp>
      <p:sp>
        <p:nvSpPr>
          <p:cNvPr id="4" name="Obdélník se zakulaceným příčným rohem 3"/>
          <p:cNvSpPr/>
          <p:nvPr/>
        </p:nvSpPr>
        <p:spPr>
          <a:xfrm>
            <a:off x="5652120" y="1628800"/>
            <a:ext cx="2952328" cy="504056"/>
          </a:xfrm>
          <a:prstGeom prst="round2Diag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868144" y="1628800"/>
            <a:ext cx="25922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železnice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Obdélník se zakulaceným příčným rohem 5"/>
          <p:cNvSpPr/>
          <p:nvPr/>
        </p:nvSpPr>
        <p:spPr>
          <a:xfrm>
            <a:off x="5868144" y="2996952"/>
            <a:ext cx="1944216" cy="432048"/>
          </a:xfrm>
          <a:prstGeom prst="round2Diag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6012160" y="2996952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smutek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8" name="Obdélník se zakulaceným příčným rohem 7"/>
          <p:cNvSpPr/>
          <p:nvPr/>
        </p:nvSpPr>
        <p:spPr>
          <a:xfrm>
            <a:off x="4788024" y="3573016"/>
            <a:ext cx="2052228" cy="504056"/>
          </a:xfrm>
          <a:prstGeom prst="round2Diag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4932040" y="3573016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osamělost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0" name="Obdélník se zakulaceným příčným rohem 9"/>
          <p:cNvSpPr/>
          <p:nvPr/>
        </p:nvSpPr>
        <p:spPr>
          <a:xfrm>
            <a:off x="4788024" y="4293096"/>
            <a:ext cx="2340260" cy="504056"/>
          </a:xfrm>
          <a:prstGeom prst="round2Diag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4932040" y="4293096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>
                <a:solidFill>
                  <a:schemeClr val="accent1">
                    <a:lumMod val="50000"/>
                  </a:schemeClr>
                </a:solidFill>
              </a:rPr>
              <a:t>č</a:t>
            </a: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istič bot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2" name="Obdélník se zakulaceným příčným rohem 11"/>
          <p:cNvSpPr/>
          <p:nvPr/>
        </p:nvSpPr>
        <p:spPr>
          <a:xfrm>
            <a:off x="683568" y="4941168"/>
            <a:ext cx="3312368" cy="504056"/>
          </a:xfrm>
          <a:prstGeom prst="round2Diag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899592" y="5013176"/>
            <a:ext cx="28803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>
                <a:solidFill>
                  <a:schemeClr val="accent1">
                    <a:lumMod val="50000"/>
                  </a:schemeClr>
                </a:solidFill>
              </a:rPr>
              <a:t>s</a:t>
            </a: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tarý sluha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7491525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9" grpId="0"/>
      <p:bldP spid="11" grpId="0"/>
      <p:bldP spid="1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8926"/>
            <a:ext cx="8229600" cy="893810"/>
          </a:xfrm>
        </p:spPr>
        <p:txBody>
          <a:bodyPr/>
          <a:lstStyle/>
          <a:p>
            <a:pPr algn="ctr"/>
            <a:r>
              <a:rPr lang="cs-CZ" dirty="0" smtClean="0"/>
              <a:t>Otázky a odpovědi: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124744"/>
            <a:ext cx="8229600" cy="5472608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Kdo byl Josef Kainar?</a:t>
            </a:r>
          </a:p>
          <a:p>
            <a:r>
              <a:rPr lang="cs-CZ" dirty="0" smtClean="0"/>
              <a:t>Odkud pocházel?</a:t>
            </a:r>
          </a:p>
          <a:p>
            <a:r>
              <a:rPr lang="cs-CZ" dirty="0" smtClean="0"/>
              <a:t>Co vystudoval?</a:t>
            </a:r>
          </a:p>
          <a:p>
            <a:r>
              <a:rPr lang="cs-CZ" dirty="0" smtClean="0"/>
              <a:t>Co jsou to rozhlásky?</a:t>
            </a:r>
          </a:p>
          <a:p>
            <a:r>
              <a:rPr lang="cs-CZ" dirty="0" smtClean="0"/>
              <a:t>V čem hledal poezii?</a:t>
            </a:r>
          </a:p>
          <a:p>
            <a:r>
              <a:rPr lang="cs-CZ" dirty="0" smtClean="0"/>
              <a:t>Který hudební styl ovlivnil jeho tvorbu?</a:t>
            </a:r>
          </a:p>
          <a:p>
            <a:r>
              <a:rPr lang="cs-CZ" dirty="0" smtClean="0"/>
              <a:t>Co napsal?</a:t>
            </a:r>
          </a:p>
          <a:p>
            <a:r>
              <a:rPr lang="cs-CZ" dirty="0" smtClean="0"/>
              <a:t>Co je to blues?</a:t>
            </a:r>
          </a:p>
          <a:p>
            <a:r>
              <a:rPr lang="cs-CZ" dirty="0" smtClean="0"/>
              <a:t>Co jsme pod tímto slovem mohli původně najít?</a:t>
            </a:r>
          </a:p>
          <a:p>
            <a:r>
              <a:rPr lang="cs-CZ" dirty="0" smtClean="0"/>
              <a:t>Kdo u nás tvořil blues?</a:t>
            </a:r>
          </a:p>
          <a:p>
            <a:r>
              <a:rPr lang="cs-CZ" dirty="0" smtClean="0"/>
              <a:t>Co patří k hlavním motivům blues?</a:t>
            </a:r>
          </a:p>
          <a:p>
            <a:r>
              <a:rPr lang="cs-CZ" dirty="0" smtClean="0"/>
              <a:t>Kdo vypráví svůj příběh?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362178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1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1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1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1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1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1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2" dur="1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7" dur="1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2" dur="1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7" dur="1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2" dur="1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Stříhali dohola malého chlapečka</a:t>
            </a:r>
            <a:r>
              <a:rPr lang="cs-CZ" dirty="0" smtClean="0"/>
              <a:t> - </a:t>
            </a:r>
            <a:r>
              <a:rPr lang="cs-CZ" dirty="0" smtClean="0">
                <a:hlinkClick r:id="rId3"/>
              </a:rPr>
              <a:t>píseň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Stříhali dohola malého </a:t>
            </a:r>
            <a:r>
              <a:rPr lang="cs-CZ" dirty="0" smtClean="0"/>
              <a:t>…………………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kadeře padaly k zemi a zmíraly</a:t>
            </a:r>
            <a:br>
              <a:rPr lang="cs-CZ" dirty="0"/>
            </a:br>
            <a:r>
              <a:rPr lang="cs-CZ" dirty="0"/>
              <a:t>kadeře padaly jak ……………………</a:t>
            </a:r>
            <a:br>
              <a:rPr lang="cs-CZ" dirty="0"/>
            </a:br>
            <a:r>
              <a:rPr lang="cs-CZ" dirty="0"/>
              <a:t>…………… židle se otáčela</a:t>
            </a:r>
          </a:p>
          <a:p>
            <a:r>
              <a:rPr lang="cs-CZ" dirty="0"/>
              <a:t>Šedaví pánové v zrcadlech ……………………</a:t>
            </a:r>
            <a:br>
              <a:rPr lang="cs-CZ" dirty="0"/>
            </a:br>
            <a:r>
              <a:rPr lang="cs-CZ" dirty="0"/>
              <a:t>Jenom se dívali ………………………………</a:t>
            </a:r>
            <a:br>
              <a:rPr lang="cs-CZ" dirty="0"/>
            </a:br>
            <a:r>
              <a:rPr lang="cs-CZ" dirty="0"/>
              <a:t>Že už je chlapeček chycen a obelstěn</a:t>
            </a:r>
            <a:br>
              <a:rPr lang="cs-CZ" dirty="0"/>
            </a:br>
            <a:r>
              <a:rPr lang="cs-CZ" dirty="0"/>
              <a:t>V té bílé zástěře ……………………</a:t>
            </a:r>
          </a:p>
          <a:p>
            <a:r>
              <a:rPr lang="cs-CZ" dirty="0"/>
              <a:t>Jeden z nich ……………………… na cello</a:t>
            </a:r>
            <a:br>
              <a:rPr lang="cs-CZ" dirty="0"/>
            </a:br>
            <a:r>
              <a:rPr lang="cs-CZ" dirty="0"/>
              <a:t>Zasmál se nahlas A všichni se ……………</a:t>
            </a:r>
            <a:br>
              <a:rPr lang="cs-CZ" dirty="0"/>
            </a:br>
            <a:r>
              <a:rPr lang="cs-CZ" dirty="0"/>
              <a:t>Zasmál se nahlas A ono to …………………</a:t>
            </a:r>
            <a:br>
              <a:rPr lang="cs-CZ" dirty="0"/>
            </a:br>
            <a:r>
              <a:rPr lang="cs-CZ" dirty="0"/>
              <a:t>Jako …………………… když pleskne o zem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79955750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Blues o děvčátku a labutích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524000"/>
            <a:ext cx="4337624" cy="5001344"/>
          </a:xfrm>
          <a:ln w="28575">
            <a:solidFill>
              <a:schemeClr val="accent1">
                <a:lumMod val="60000"/>
                <a:lumOff val="40000"/>
              </a:schemeClr>
            </a:solidFill>
          </a:ln>
        </p:spPr>
        <p:txBody>
          <a:bodyPr>
            <a:normAutofit fontScale="625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cs-CZ" b="1" dirty="0"/>
              <a:t>Než umřelo prý řeklo to děvčátko</a:t>
            </a:r>
            <a:br>
              <a:rPr lang="cs-CZ" b="1" dirty="0"/>
            </a:br>
            <a:r>
              <a:rPr lang="cs-CZ" b="1" dirty="0"/>
              <a:t>jediné slovo</a:t>
            </a:r>
            <a:br>
              <a:rPr lang="cs-CZ" b="1" dirty="0"/>
            </a:br>
            <a:r>
              <a:rPr lang="cs-CZ" b="1" dirty="0" smtClean="0"/>
              <a:t>	A </a:t>
            </a:r>
            <a:r>
              <a:rPr lang="cs-CZ" b="1" dirty="0"/>
              <a:t>všichni se divili</a:t>
            </a:r>
            <a:br>
              <a:rPr lang="cs-CZ" b="1" dirty="0"/>
            </a:br>
            <a:r>
              <a:rPr lang="cs-CZ" b="1" dirty="0"/>
              <a:t>Lékaři primář i vrchní sestra se divila</a:t>
            </a:r>
            <a:br>
              <a:rPr lang="cs-CZ" b="1" dirty="0"/>
            </a:br>
            <a:r>
              <a:rPr lang="cs-CZ" b="1" dirty="0"/>
              <a:t>Než umřelo prý řeklo to děvčátko</a:t>
            </a:r>
            <a:br>
              <a:rPr lang="cs-CZ" b="1" dirty="0"/>
            </a:br>
            <a:r>
              <a:rPr lang="cs-CZ" b="1" dirty="0"/>
              <a:t>jediné slovo</a:t>
            </a:r>
            <a:endParaRPr lang="cs-CZ" dirty="0"/>
          </a:p>
          <a:p>
            <a:pPr marL="0" indent="0">
              <a:lnSpc>
                <a:spcPct val="120000"/>
              </a:lnSpc>
              <a:buNone/>
            </a:pPr>
            <a:endParaRPr lang="cs-CZ" sz="1900" dirty="0" smtClean="0"/>
          </a:p>
          <a:p>
            <a:pPr marL="0" indent="0">
              <a:lnSpc>
                <a:spcPct val="120000"/>
              </a:lnSpc>
              <a:buNone/>
            </a:pPr>
            <a:r>
              <a:rPr lang="cs-CZ" b="1" i="1" dirty="0" smtClean="0"/>
              <a:t>Touha</a:t>
            </a:r>
            <a:endParaRPr lang="cs-CZ" dirty="0"/>
          </a:p>
          <a:p>
            <a:pPr marL="0" indent="0">
              <a:lnSpc>
                <a:spcPct val="120000"/>
              </a:lnSpc>
              <a:buNone/>
            </a:pPr>
            <a:endParaRPr lang="cs-CZ" sz="1900" dirty="0" smtClean="0"/>
          </a:p>
          <a:p>
            <a:pPr marL="0" indent="0">
              <a:lnSpc>
                <a:spcPct val="120000"/>
              </a:lnSpc>
              <a:buNone/>
            </a:pPr>
            <a:r>
              <a:rPr lang="cs-CZ" b="1" dirty="0" smtClean="0"/>
              <a:t>Nebylo </a:t>
            </a:r>
            <a:r>
              <a:rPr lang="cs-CZ" b="1" dirty="0"/>
              <a:t>mu ani sedm roků</a:t>
            </a:r>
            <a:br>
              <a:rPr lang="cs-CZ" b="1" dirty="0"/>
            </a:br>
            <a:r>
              <a:rPr lang="cs-CZ" b="1" dirty="0"/>
              <a:t>Pokoj devítka byl plný mlčení v tu chvíli</a:t>
            </a:r>
            <a:br>
              <a:rPr lang="cs-CZ" b="1" dirty="0"/>
            </a:br>
            <a:r>
              <a:rPr lang="cs-CZ" b="1" dirty="0"/>
              <a:t>Ve vzduchu plul bílý člun</a:t>
            </a:r>
            <a:br>
              <a:rPr lang="cs-CZ" b="1" dirty="0"/>
            </a:br>
            <a:r>
              <a:rPr lang="cs-CZ" b="1" dirty="0"/>
              <a:t>tažený labutěmi velmi ospalými</a:t>
            </a:r>
            <a:br>
              <a:rPr lang="cs-CZ" b="1" dirty="0"/>
            </a:br>
            <a:r>
              <a:rPr lang="cs-CZ" b="1" dirty="0"/>
              <a:t>Pokoj devítka byl plný labutí</a:t>
            </a:r>
            <a:br>
              <a:rPr lang="cs-CZ" b="1" dirty="0"/>
            </a:br>
            <a:r>
              <a:rPr lang="cs-CZ" b="1" dirty="0"/>
              <a:t>Všichni se </a:t>
            </a:r>
            <a:r>
              <a:rPr lang="cs-CZ" b="1" dirty="0" smtClean="0"/>
              <a:t>divili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524000"/>
            <a:ext cx="4316288" cy="4572000"/>
          </a:xfrm>
          <a:ln w="28575">
            <a:solidFill>
              <a:schemeClr val="accent1">
                <a:lumMod val="60000"/>
                <a:lumOff val="40000"/>
              </a:schemeClr>
            </a:solidFill>
          </a:ln>
        </p:spPr>
        <p:txBody>
          <a:bodyPr>
            <a:normAutofit fontScale="625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cs-CZ" b="1" dirty="0" smtClean="0"/>
              <a:t>	</a:t>
            </a:r>
            <a:r>
              <a:rPr lang="cs-CZ" sz="3200" b="1" dirty="0" smtClean="0"/>
              <a:t>Ale </a:t>
            </a:r>
            <a:r>
              <a:rPr lang="cs-CZ" sz="3200" b="1" dirty="0"/>
              <a:t>kdo nosíte při sobě</a:t>
            </a:r>
            <a:br>
              <a:rPr lang="cs-CZ" sz="3200" b="1" dirty="0"/>
            </a:br>
            <a:r>
              <a:rPr lang="cs-CZ" sz="3200" b="1" dirty="0" smtClean="0"/>
              <a:t>příruční </a:t>
            </a:r>
            <a:r>
              <a:rPr lang="cs-CZ" sz="3200" b="1" dirty="0"/>
              <a:t>slovníček smrti</a:t>
            </a:r>
            <a:br>
              <a:rPr lang="cs-CZ" sz="3200" b="1" dirty="0"/>
            </a:br>
            <a:r>
              <a:rPr lang="cs-CZ" sz="3200" b="1" dirty="0" smtClean="0"/>
              <a:t>víte </a:t>
            </a:r>
            <a:r>
              <a:rPr lang="cs-CZ" sz="3200" b="1" dirty="0"/>
              <a:t>že na stránce té a té</a:t>
            </a:r>
            <a:br>
              <a:rPr lang="cs-CZ" sz="3200" b="1" dirty="0"/>
            </a:br>
            <a:r>
              <a:rPr lang="cs-CZ" sz="3200" b="1" dirty="0" smtClean="0"/>
              <a:t>to </a:t>
            </a:r>
            <a:r>
              <a:rPr lang="cs-CZ" sz="3200" b="1" dirty="0"/>
              <a:t>slovo se najde</a:t>
            </a:r>
            <a:endParaRPr lang="cs-CZ" sz="3200" dirty="0"/>
          </a:p>
          <a:p>
            <a:pPr marL="0" indent="0">
              <a:lnSpc>
                <a:spcPct val="120000"/>
              </a:lnSpc>
              <a:buNone/>
            </a:pPr>
            <a:endParaRPr lang="cs-CZ" sz="3200" b="1" dirty="0" smtClean="0"/>
          </a:p>
          <a:p>
            <a:pPr marL="0" indent="0">
              <a:lnSpc>
                <a:spcPct val="120000"/>
              </a:lnSpc>
              <a:buNone/>
            </a:pPr>
            <a:r>
              <a:rPr lang="cs-CZ" sz="3200" b="1" dirty="0" smtClean="0"/>
              <a:t>Dokonce </a:t>
            </a:r>
            <a:r>
              <a:rPr lang="cs-CZ" sz="3200" b="1" dirty="0"/>
              <a:t>s poznámkou:</a:t>
            </a:r>
            <a:endParaRPr lang="cs-CZ" sz="3200" dirty="0"/>
          </a:p>
          <a:p>
            <a:pPr marL="0" indent="0">
              <a:lnSpc>
                <a:spcPct val="120000"/>
              </a:lnSpc>
              <a:buNone/>
            </a:pPr>
            <a:r>
              <a:rPr lang="cs-CZ" sz="3200" b="1" i="1" dirty="0"/>
              <a:t>Povzdechnutí </a:t>
            </a:r>
            <a:endParaRPr lang="cs-CZ" sz="3200" b="1" i="1" dirty="0" smtClean="0"/>
          </a:p>
          <a:p>
            <a:pPr marL="0" indent="0">
              <a:lnSpc>
                <a:spcPct val="120000"/>
              </a:lnSpc>
              <a:buNone/>
            </a:pPr>
            <a:r>
              <a:rPr lang="cs-CZ" sz="3200" b="1" i="1" dirty="0" smtClean="0"/>
              <a:t>obvykle </a:t>
            </a:r>
            <a:r>
              <a:rPr lang="cs-CZ" sz="3200" b="1" i="1" dirty="0"/>
              <a:t>poslední</a:t>
            </a:r>
            <a:endParaRPr lang="cs-CZ" sz="3200" i="1" dirty="0"/>
          </a:p>
          <a:p>
            <a:pPr marL="0" indent="0">
              <a:lnSpc>
                <a:spcPct val="120000"/>
              </a:lnSpc>
              <a:buNone/>
            </a:pPr>
            <a:endParaRPr lang="cs-CZ" sz="3200" b="1" dirty="0" smtClean="0"/>
          </a:p>
          <a:p>
            <a:pPr marL="0" indent="0">
              <a:lnSpc>
                <a:spcPct val="120000"/>
              </a:lnSpc>
              <a:buNone/>
            </a:pPr>
            <a:r>
              <a:rPr lang="cs-CZ" sz="3200" b="1" dirty="0" smtClean="0"/>
              <a:t>Prosím </a:t>
            </a:r>
            <a:r>
              <a:rPr lang="cs-CZ" sz="3200" b="1" dirty="0"/>
              <a:t>vás</a:t>
            </a:r>
            <a:br>
              <a:rPr lang="cs-CZ" sz="3200" b="1" dirty="0"/>
            </a:br>
            <a:r>
              <a:rPr lang="cs-CZ" sz="3200" b="1" dirty="0"/>
              <a:t>listujte potichu</a:t>
            </a:r>
            <a:endParaRPr lang="cs-CZ" sz="3200" dirty="0"/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79496421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http://www.cesky-jazyk.cz/zivotopisy/josef-kainar.html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cs.wikipedia.org/wiki/Josef_Kainar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www.ceskaliteratura.cz/texty/kainar.htm</a:t>
            </a:r>
            <a:endParaRPr lang="cs-CZ" dirty="0" smtClean="0"/>
          </a:p>
          <a:p>
            <a:r>
              <a:rPr lang="cs-CZ" dirty="0"/>
              <a:t>http://www.youtube.com/watch?v=B7OPO_Xj90M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67820158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urrency">
  <a:themeElements>
    <a:clrScheme name="Currency">
      <a:dk1>
        <a:sysClr val="windowText" lastClr="000000"/>
      </a:dk1>
      <a:lt1>
        <a:sysClr val="window" lastClr="FFFFFF"/>
      </a:lt1>
      <a:dk2>
        <a:srgbClr val="4A606E"/>
      </a:dk2>
      <a:lt2>
        <a:srgbClr val="D1E1E3"/>
      </a:lt2>
      <a:accent1>
        <a:srgbClr val="79B5B0"/>
      </a:accent1>
      <a:accent2>
        <a:srgbClr val="B4BC4C"/>
      </a:accent2>
      <a:accent3>
        <a:srgbClr val="B77851"/>
      </a:accent3>
      <a:accent4>
        <a:srgbClr val="776A5B"/>
      </a:accent4>
      <a:accent5>
        <a:srgbClr val="B6AD76"/>
      </a:accent5>
      <a:accent6>
        <a:srgbClr val="95AEB1"/>
      </a:accent6>
      <a:hlink>
        <a:srgbClr val="3ECCED"/>
      </a:hlink>
      <a:folHlink>
        <a:srgbClr val="2C6C93"/>
      </a:folHlink>
    </a:clrScheme>
    <a:fontScheme name="Currency">
      <a:majorFont>
        <a:latin typeface="Constantia"/>
        <a:ea typeface=""/>
        <a:cs typeface=""/>
        <a:font script="Jpan" typeface="HGS明朝E"/>
        <a:font script="Hang" typeface="맑은 고딕"/>
        <a:font script="Hans" typeface="华文楷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S明朝E"/>
        <a:font script="Hang" typeface="맑은 고딕"/>
        <a:font script="Hans" typeface="华文楷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Currency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10000"/>
              </a:schemeClr>
            </a:gs>
            <a:gs pos="47500">
              <a:schemeClr val="phClr">
                <a:tint val="35000"/>
                <a:satMod val="110000"/>
              </a:schemeClr>
            </a:gs>
            <a:gs pos="58500">
              <a:schemeClr val="phClr">
                <a:tint val="35000"/>
                <a:satMod val="110000"/>
              </a:schemeClr>
            </a:gs>
            <a:gs pos="100000">
              <a:schemeClr val="phClr">
                <a:tint val="80000"/>
                <a:satMod val="110000"/>
              </a:schemeClr>
            </a:gs>
          </a:gsLst>
          <a:lin ang="3600000" scaled="1"/>
        </a:gradFill>
        <a:gradFill rotWithShape="1">
          <a:gsLst>
            <a:gs pos="0">
              <a:schemeClr val="phClr">
                <a:shade val="52000"/>
                <a:satMod val="105000"/>
              </a:schemeClr>
            </a:gs>
            <a:gs pos="47500">
              <a:schemeClr val="phClr">
                <a:shade val="89000"/>
                <a:satMod val="105000"/>
              </a:schemeClr>
            </a:gs>
            <a:gs pos="58500">
              <a:schemeClr val="phClr">
                <a:shade val="89000"/>
                <a:satMod val="105000"/>
              </a:schemeClr>
            </a:gs>
            <a:gs pos="100000">
              <a:schemeClr val="phClr">
                <a:shade val="52000"/>
                <a:satMod val="105000"/>
              </a:schemeClr>
            </a:gs>
          </a:gsLst>
          <a:lin ang="36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60000" cap="flat" cmpd="thickThin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8100" dir="5400000" algn="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38100" dir="5400000" algn="r" rotWithShape="0">
              <a:srgbClr val="000000">
                <a:alpha val="60000"/>
              </a:srgbClr>
            </a:outerShdw>
          </a:effectLst>
          <a:scene3d>
            <a:camera prst="isometricLeftDown" fov="0">
              <a:rot lat="0" lon="0" rev="0"/>
            </a:camera>
            <a:lightRig rig="harsh" dir="tl">
              <a:rot lat="0" lon="0" rev="8400000"/>
            </a:lightRig>
          </a:scene3d>
          <a:sp3d prstMaterial="flat">
            <a:bevelT w="38100" h="50800" prst="softRound"/>
          </a:sp3d>
        </a:effectStyle>
        <a:effectStyle>
          <a:effectLst>
            <a:outerShdw blurRad="50800" dist="63500" dir="5400000" algn="r" rotWithShape="0">
              <a:srgbClr val="000000">
                <a:alpha val="65000"/>
              </a:srgbClr>
            </a:outerShdw>
          </a:effectLst>
          <a:scene3d>
            <a:camera prst="isometricLeftDown" fov="0">
              <a:rot lat="0" lon="0" rev="0"/>
            </a:camera>
            <a:lightRig rig="harsh" dir="tl">
              <a:rot lat="0" lon="0" rev="8400000"/>
            </a:lightRig>
          </a:scene3d>
          <a:sp3d extrusionH="63500" contourW="38100" prstMaterial="flat">
            <a:bevelT w="50800" h="63500" prst="softRound"/>
            <a:contourClr>
              <a:schemeClr val="phClr">
                <a:tint val="5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20000"/>
                <a:satMod val="3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8000"/>
                <a:shade val="98000"/>
                <a:satMod val="120000"/>
              </a:schemeClr>
              <a:schemeClr val="phClr">
                <a:tint val="86000"/>
                <a:shade val="92000"/>
                <a:satMod val="150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TC010205600[[fn=Rozšířená témata]]</Template>
  <TotalTime>115</TotalTime>
  <Words>280</Words>
  <Application>Microsoft Office PowerPoint</Application>
  <PresentationFormat>Předvádění na obrazovce (4:3)</PresentationFormat>
  <Paragraphs>98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Currency</vt:lpstr>
      <vt:lpstr>Prezentace aplikace PowerPoint</vt:lpstr>
      <vt:lpstr>Prezentace aplikace PowerPoint</vt:lpstr>
      <vt:lpstr>Josef Kainar (1917 – 1971)</vt:lpstr>
      <vt:lpstr>Tvorba:</vt:lpstr>
      <vt:lpstr>Doplňte tato slova do textu:</vt:lpstr>
      <vt:lpstr>Blues</vt:lpstr>
      <vt:lpstr>Motivy blues</vt:lpstr>
      <vt:lpstr>Otázky a odpovědi:</vt:lpstr>
      <vt:lpstr>Stříhali dohola malého chlapečka - píseň</vt:lpstr>
      <vt:lpstr>Blues o děvčátku a labutích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Josef Kainar (1917 – 1971)</dc:title>
  <dc:creator>Jajinka</dc:creator>
  <cp:lastModifiedBy>Jajinka</cp:lastModifiedBy>
  <cp:revision>18</cp:revision>
  <dcterms:created xsi:type="dcterms:W3CDTF">2012-03-02T09:41:28Z</dcterms:created>
  <dcterms:modified xsi:type="dcterms:W3CDTF">2012-04-09T19:24:22Z</dcterms:modified>
</cp:coreProperties>
</file>