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60" r:id="rId5"/>
    <p:sldId id="258" r:id="rId6"/>
    <p:sldId id="261" r:id="rId7"/>
    <p:sldId id="266" r:id="rId8"/>
    <p:sldId id="267" r:id="rId9"/>
    <p:sldId id="270" r:id="rId10"/>
    <p:sldId id="269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800" baseline="0" dirty="0" smtClean="0"/>
            <a:t>VY_32_INOVACE_12_ČESKÝ_JAZYK_A_LITERATURA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</a:t>
          </a:r>
          <a:r>
            <a:rPr lang="cs-CZ" sz="2000" dirty="0" err="1" smtClean="0"/>
            <a:t>Kolbeová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Česká próza a poezie 20. století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0BA040-4CE0-44B8-AF8C-DA640BA8A541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1D653E0-C06B-4BF3-9B43-3EBB7D70FFA7}" type="presOf" srcId="{D8197B8C-B260-4A16-BDF4-0947B075E274}" destId="{25B08C86-7E15-44DC-BE7F-FFB55DD49D12}" srcOrd="0" destOrd="0" presId="urn:microsoft.com/office/officeart/2005/8/layout/target3"/>
    <dgm:cxn modelId="{B6D4BDB3-60AB-475F-B7DA-4580099CE25E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761A486-CB21-4184-B7F3-7660806C3909}" type="presOf" srcId="{B651F6E3-6281-48DB-9319-2AEAFDAE7572}" destId="{6BB5E863-4638-4E1D-BFDE-399D028AC4ED}" srcOrd="1" destOrd="0" presId="urn:microsoft.com/office/officeart/2005/8/layout/target3"/>
    <dgm:cxn modelId="{C18108FA-83FA-4D19-A465-ADCA048F59AA}" type="presOf" srcId="{D1D4F407-5343-4D3F-B5B9-D407B03CAEB4}" destId="{D005CE8C-CC26-4C3E-AC11-E15060ECD759}" srcOrd="0" destOrd="0" presId="urn:microsoft.com/office/officeart/2005/8/layout/target3"/>
    <dgm:cxn modelId="{12EE73B5-3C78-4810-B240-FEA7F90DF8E5}" type="presOf" srcId="{4C35D32F-0EAB-4CD7-82EE-45574DC2A586}" destId="{890E4F0B-2866-4A3F-A3C7-2A14B1797930}" srcOrd="1" destOrd="0" presId="urn:microsoft.com/office/officeart/2005/8/layout/target3"/>
    <dgm:cxn modelId="{11D63591-FDD2-4689-8B94-68499AC2E502}" type="presOf" srcId="{D1B46980-6531-4606-95E6-44980827E919}" destId="{2BE915AB-18AA-4053-B92C-3BFC9ED204BB}" srcOrd="1" destOrd="0" presId="urn:microsoft.com/office/officeart/2005/8/layout/target3"/>
    <dgm:cxn modelId="{CB013A09-6853-49EA-998C-E26EB451DF4D}" type="presOf" srcId="{4C35D32F-0EAB-4CD7-82EE-45574DC2A586}" destId="{8BEBB6EC-1DAA-4CAC-8A25-BC0FCBD5DBD5}" srcOrd="0" destOrd="0" presId="urn:microsoft.com/office/officeart/2005/8/layout/target3"/>
    <dgm:cxn modelId="{AB9718CC-6D3D-4C6A-A248-F3E81000620D}" type="presOf" srcId="{B651F6E3-6281-48DB-9319-2AEAFDAE7572}" destId="{619D679B-A015-4ECF-8348-D1034C574F40}" srcOrd="0" destOrd="0" presId="urn:microsoft.com/office/officeart/2005/8/layout/target3"/>
    <dgm:cxn modelId="{864C6972-5165-44C9-872B-FC4DDDF16831}" type="presOf" srcId="{D1D4F407-5343-4D3F-B5B9-D407B03CAEB4}" destId="{AED2198E-93D5-4001-81B4-73124B309672}" srcOrd="1" destOrd="0" presId="urn:microsoft.com/office/officeart/2005/8/layout/target3"/>
    <dgm:cxn modelId="{F0A605E7-B793-460C-9116-590D008CE940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A089EB6-898D-4C60-8317-680D4FFA8749}" type="presParOf" srcId="{333A1088-737F-45CB-B68E-254E46348037}" destId="{F5ABB229-8D3B-4694-996A-96F23CF14429}" srcOrd="0" destOrd="0" presId="urn:microsoft.com/office/officeart/2005/8/layout/target3"/>
    <dgm:cxn modelId="{32FF0288-97F5-4D17-8FB5-C8B33F759C93}" type="presParOf" srcId="{333A1088-737F-45CB-B68E-254E46348037}" destId="{F41139FD-01EE-4571-8B17-4FB00FC51163}" srcOrd="1" destOrd="0" presId="urn:microsoft.com/office/officeart/2005/8/layout/target3"/>
    <dgm:cxn modelId="{4A36E0F2-09DB-420E-B86F-4A139043A200}" type="presParOf" srcId="{333A1088-737F-45CB-B68E-254E46348037}" destId="{D005CE8C-CC26-4C3E-AC11-E15060ECD759}" srcOrd="2" destOrd="0" presId="urn:microsoft.com/office/officeart/2005/8/layout/target3"/>
    <dgm:cxn modelId="{4A44731D-6734-4F72-859C-57A9A242B6B5}" type="presParOf" srcId="{333A1088-737F-45CB-B68E-254E46348037}" destId="{2C702D82-9B77-49B7-9568-BB8EB47C3372}" srcOrd="3" destOrd="0" presId="urn:microsoft.com/office/officeart/2005/8/layout/target3"/>
    <dgm:cxn modelId="{BC5DB9D0-1DF5-46C6-9291-911A4E8D94EE}" type="presParOf" srcId="{333A1088-737F-45CB-B68E-254E46348037}" destId="{A52A0455-90FF-4808-ABD0-F02540D31D5A}" srcOrd="4" destOrd="0" presId="urn:microsoft.com/office/officeart/2005/8/layout/target3"/>
    <dgm:cxn modelId="{33A464BE-97CF-4374-BE95-29BF57A2FB9E}" type="presParOf" srcId="{333A1088-737F-45CB-B68E-254E46348037}" destId="{6140AFEC-043D-4C43-A2F9-D0F5331DF3A3}" srcOrd="5" destOrd="0" presId="urn:microsoft.com/office/officeart/2005/8/layout/target3"/>
    <dgm:cxn modelId="{724ECB1E-2A8A-4212-8AA4-8F47844A9E12}" type="presParOf" srcId="{333A1088-737F-45CB-B68E-254E46348037}" destId="{9358AC05-5D7D-4327-9F80-1AD486AEA664}" srcOrd="6" destOrd="0" presId="urn:microsoft.com/office/officeart/2005/8/layout/target3"/>
    <dgm:cxn modelId="{B0EF46D5-904D-44BF-B588-4365C6661476}" type="presParOf" srcId="{333A1088-737F-45CB-B68E-254E46348037}" destId="{313FC574-E1CD-4FB4-B054-0B805CE0447D}" srcOrd="7" destOrd="0" presId="urn:microsoft.com/office/officeart/2005/8/layout/target3"/>
    <dgm:cxn modelId="{C566F32F-50B1-4B70-A9AC-8300AE60FE63}" type="presParOf" srcId="{333A1088-737F-45CB-B68E-254E46348037}" destId="{619D679B-A015-4ECF-8348-D1034C574F40}" srcOrd="8" destOrd="0" presId="urn:microsoft.com/office/officeart/2005/8/layout/target3"/>
    <dgm:cxn modelId="{337491F6-FA8B-425A-BA96-21D33CB732F4}" type="presParOf" srcId="{333A1088-737F-45CB-B68E-254E46348037}" destId="{322283A8-4A27-4CDA-BAE3-F381106A9174}" srcOrd="9" destOrd="0" presId="urn:microsoft.com/office/officeart/2005/8/layout/target3"/>
    <dgm:cxn modelId="{4B3A4D75-6F64-4016-88ED-0B792399E3BA}" type="presParOf" srcId="{333A1088-737F-45CB-B68E-254E46348037}" destId="{FFC9F71D-1B4F-4AD9-A4A6-86ADEFC8AF5C}" srcOrd="10" destOrd="0" presId="urn:microsoft.com/office/officeart/2005/8/layout/target3"/>
    <dgm:cxn modelId="{A71D87E6-CBC0-4BB3-9146-E66D8EF080F2}" type="presParOf" srcId="{333A1088-737F-45CB-B68E-254E46348037}" destId="{25B08C86-7E15-44DC-BE7F-FFB55DD49D12}" srcOrd="11" destOrd="0" presId="urn:microsoft.com/office/officeart/2005/8/layout/target3"/>
    <dgm:cxn modelId="{83C6E3C7-78DB-450F-B5BC-DD1DBA8B0731}" type="presParOf" srcId="{333A1088-737F-45CB-B68E-254E46348037}" destId="{76644BE8-9D7C-4C09-B250-3D10AF48CBB7}" srcOrd="12" destOrd="0" presId="urn:microsoft.com/office/officeart/2005/8/layout/target3"/>
    <dgm:cxn modelId="{DAE18439-CB59-429C-9CD2-43752AFE498E}" type="presParOf" srcId="{333A1088-737F-45CB-B68E-254E46348037}" destId="{EE85B701-7295-41C0-BA7A-34D3756A2AE6}" srcOrd="13" destOrd="0" presId="urn:microsoft.com/office/officeart/2005/8/layout/target3"/>
    <dgm:cxn modelId="{E07B2DE1-AAED-44FD-9989-BF437828AD5D}" type="presParOf" srcId="{333A1088-737F-45CB-B68E-254E46348037}" destId="{8BEBB6EC-1DAA-4CAC-8A25-BC0FCBD5DBD5}" srcOrd="14" destOrd="0" presId="urn:microsoft.com/office/officeart/2005/8/layout/target3"/>
    <dgm:cxn modelId="{90286E73-1950-4A02-99A1-3703896C5D5F}" type="presParOf" srcId="{333A1088-737F-45CB-B68E-254E46348037}" destId="{AED2198E-93D5-4001-81B4-73124B309672}" srcOrd="15" destOrd="0" presId="urn:microsoft.com/office/officeart/2005/8/layout/target3"/>
    <dgm:cxn modelId="{E84A4369-4BED-43B0-919F-582B4C64E8A3}" type="presParOf" srcId="{333A1088-737F-45CB-B68E-254E46348037}" destId="{2BE915AB-18AA-4053-B92C-3BFC9ED204BB}" srcOrd="16" destOrd="0" presId="urn:microsoft.com/office/officeart/2005/8/layout/target3"/>
    <dgm:cxn modelId="{D5C7F6F2-FD32-4659-8C05-7D209D73806A}" type="presParOf" srcId="{333A1088-737F-45CB-B68E-254E46348037}" destId="{6BB5E863-4638-4E1D-BFDE-399D028AC4ED}" srcOrd="17" destOrd="0" presId="urn:microsoft.com/office/officeart/2005/8/layout/target3"/>
    <dgm:cxn modelId="{0BE46970-9EA9-499B-A5AD-1E45C83B50C8}" type="presParOf" srcId="{333A1088-737F-45CB-B68E-254E46348037}" destId="{5A5FFA88-C948-4069-8E93-59FA12366E83}" srcOrd="18" destOrd="0" presId="urn:microsoft.com/office/officeart/2005/8/layout/target3"/>
    <dgm:cxn modelId="{748F5B0D-F1CC-4FA0-9896-91A408FC4CB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</a:t>
          </a:r>
          <a:r>
            <a:rPr lang="cs-CZ" sz="2000" kern="1200" dirty="0" err="1" smtClean="0"/>
            <a:t>Kolbeová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800" kern="1200" baseline="0" dirty="0" smtClean="0"/>
            <a:t>VY_32_INOVACE_12_ČESKÝ_JAZYK_A_LITERATURA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Česká próza a poezie 20. století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472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014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4015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74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28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8548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31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10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30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602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121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79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44612-9815-44B4-A1A9-06B12D8ECD0D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9651F-6669-4248-BC3D-F18D5D8A3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7216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eskatelevize.cz/porady/10123385818-sedm-slov-jana-skacela/307295350300001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9207153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1" y="4149080"/>
            <a:ext cx="5779164" cy="17855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</a:rPr>
              <a:t>Jan Skácel</a:t>
            </a:r>
            <a:endParaRPr lang="cs-CZ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8227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665193"/>
              </p:ext>
            </p:extLst>
          </p:nvPr>
        </p:nvGraphicFramePr>
        <p:xfrm>
          <a:off x="1547813" y="1412875"/>
          <a:ext cx="6096000" cy="193169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březen 2012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Žáci budou seznámeni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 životem Jana Skácela. Napíší si zápis do sešitu a rozeberou jeho básně pro děti.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081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9000"/>
                  <a:alpha val="83000"/>
                </a:schemeClr>
              </a:gs>
              <a:gs pos="79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38100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0000"/>
          </a:bodyPr>
          <a:lstStyle/>
          <a:p>
            <a:r>
              <a:rPr lang="cs-CZ" sz="4900" b="1" dirty="0" smtClean="0">
                <a:solidFill>
                  <a:schemeClr val="accent4">
                    <a:lumMod val="75000"/>
                  </a:schemeClr>
                </a:solidFill>
              </a:rPr>
              <a:t>Jan Skácel</a:t>
            </a:r>
            <a:br>
              <a:rPr lang="cs-CZ" sz="49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(1922 – 1989)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90528"/>
            <a:ext cx="4038600" cy="3345307"/>
          </a:xfrm>
          <a:scene3d>
            <a:camera prst="isometricOffAxis1Right"/>
            <a:lightRig rig="threePt" dir="t"/>
          </a:scene3d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199" y="2204864"/>
            <a:ext cx="4230389" cy="3172792"/>
          </a:xfrm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184514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9000"/>
                  <a:alpha val="83000"/>
                </a:schemeClr>
              </a:gs>
              <a:gs pos="79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38100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accent4">
                    <a:lumMod val="75000"/>
                  </a:schemeClr>
                </a:solidFill>
              </a:rPr>
              <a:t>Doplňte tato slova do vašeho textu a vytvořte tak zápis do sešitu:</a:t>
            </a:r>
            <a:endParaRPr lang="cs-CZ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Morava</a:t>
            </a:r>
          </a:p>
          <a:p>
            <a:r>
              <a:rPr lang="cs-CZ" dirty="0" smtClean="0"/>
              <a:t>novinář</a:t>
            </a:r>
          </a:p>
          <a:p>
            <a:r>
              <a:rPr lang="cs-CZ" dirty="0" smtClean="0"/>
              <a:t>oficiálně</a:t>
            </a:r>
          </a:p>
          <a:p>
            <a:r>
              <a:rPr lang="cs-CZ" dirty="0" smtClean="0"/>
              <a:t>tvorba</a:t>
            </a:r>
          </a:p>
          <a:p>
            <a:r>
              <a:rPr lang="cs-CZ" dirty="0" smtClean="0"/>
              <a:t>40</a:t>
            </a:r>
          </a:p>
          <a:p>
            <a:r>
              <a:rPr lang="cs-CZ" dirty="0" smtClean="0"/>
              <a:t>Rakousko</a:t>
            </a:r>
          </a:p>
          <a:p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u</a:t>
            </a:r>
            <a:r>
              <a:rPr lang="cs-CZ" dirty="0" smtClean="0"/>
              <a:t>čitel</a:t>
            </a:r>
          </a:p>
          <a:p>
            <a:r>
              <a:rPr lang="cs-CZ" dirty="0"/>
              <a:t>s</a:t>
            </a:r>
            <a:r>
              <a:rPr lang="cs-CZ" dirty="0" smtClean="0"/>
              <a:t>amizdat a exil</a:t>
            </a:r>
          </a:p>
          <a:p>
            <a:r>
              <a:rPr lang="cs-CZ" dirty="0" smtClean="0"/>
              <a:t>1981</a:t>
            </a:r>
          </a:p>
          <a:p>
            <a:r>
              <a:rPr lang="cs-CZ" dirty="0" smtClean="0"/>
              <a:t>gymnázium</a:t>
            </a:r>
          </a:p>
          <a:p>
            <a:r>
              <a:rPr lang="cs-CZ" dirty="0" smtClean="0"/>
              <a:t>stavby</a:t>
            </a:r>
          </a:p>
          <a:p>
            <a:r>
              <a:rPr lang="cs-CZ" dirty="0" smtClean="0"/>
              <a:t>literatury</a:t>
            </a:r>
          </a:p>
        </p:txBody>
      </p:sp>
    </p:spTree>
    <p:extLst>
      <p:ext uri="{BB962C8B-B14F-4D97-AF65-F5344CB8AC3E}">
        <p14:creationId xmlns:p14="http://schemas.microsoft.com/office/powerpoint/2010/main" val="18199947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9000"/>
                  <a:alpha val="83000"/>
                </a:schemeClr>
              </a:gs>
              <a:gs pos="79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38100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0000"/>
          </a:bodyPr>
          <a:lstStyle/>
          <a:p>
            <a:r>
              <a:rPr lang="cs-CZ" sz="4900" b="1" dirty="0" smtClean="0">
                <a:solidFill>
                  <a:schemeClr val="accent4">
                    <a:lumMod val="75000"/>
                  </a:schemeClr>
                </a:solidFill>
              </a:rPr>
              <a:t>Jan Skácel</a:t>
            </a:r>
            <a:br>
              <a:rPr lang="cs-CZ" sz="49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(1922 – 1989)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64172"/>
            <a:ext cx="8229600" cy="520518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/>
              <a:t>Pocházel z </a:t>
            </a:r>
            <a:r>
              <a:rPr lang="cs-CZ" dirty="0" smtClean="0"/>
              <a:t>			 rodiny z Brna.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Po </a:t>
            </a:r>
            <a:r>
              <a:rPr lang="cs-CZ" dirty="0"/>
              <a:t>maturitě </a:t>
            </a:r>
            <a:r>
              <a:rPr lang="cs-CZ" dirty="0" smtClean="0"/>
              <a:t>na       		  byl </a:t>
            </a:r>
            <a:r>
              <a:rPr lang="cs-CZ" dirty="0"/>
              <a:t>totálně nasazen na </a:t>
            </a:r>
            <a:r>
              <a:rPr lang="cs-CZ" dirty="0" smtClean="0"/>
              <a:t>			v 		        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Po </a:t>
            </a:r>
            <a:r>
              <a:rPr lang="cs-CZ" dirty="0"/>
              <a:t>válce pracoval jako </a:t>
            </a:r>
            <a:r>
              <a:rPr lang="cs-CZ" dirty="0" smtClean="0"/>
              <a:t>			v</a:t>
            </a:r>
            <a:r>
              <a:rPr lang="cs-CZ" dirty="0"/>
              <a:t> </a:t>
            </a:r>
            <a:r>
              <a:rPr lang="cs-CZ" dirty="0" smtClean="0"/>
              <a:t>časopisech.      		       		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Skácel </a:t>
            </a:r>
            <a:r>
              <a:rPr lang="cs-CZ" dirty="0"/>
              <a:t>vstoupil do </a:t>
            </a:r>
            <a:r>
              <a:rPr lang="cs-CZ" dirty="0" smtClean="0"/>
              <a:t>			v</a:t>
            </a:r>
            <a:r>
              <a:rPr lang="cs-CZ" dirty="0"/>
              <a:t> roce 1957, </a:t>
            </a:r>
            <a:r>
              <a:rPr lang="cs-CZ" dirty="0" smtClean="0"/>
              <a:t>když mu bylo téměř 		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Celý </a:t>
            </a:r>
            <a:r>
              <a:rPr lang="cs-CZ" dirty="0"/>
              <a:t>jeho život a </a:t>
            </a:r>
            <a:r>
              <a:rPr lang="cs-CZ" dirty="0" smtClean="0"/>
              <a:t>			 souvisí s </a:t>
            </a:r>
            <a:r>
              <a:rPr lang="cs-CZ" dirty="0"/>
              <a:t> </a:t>
            </a:r>
            <a:r>
              <a:rPr lang="cs-CZ" dirty="0" smtClean="0"/>
              <a:t>                   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Po roce </a:t>
            </a:r>
            <a:r>
              <a:rPr lang="cs-CZ" dirty="0"/>
              <a:t>1968 mohl </a:t>
            </a:r>
            <a:r>
              <a:rPr lang="cs-CZ" dirty="0" smtClean="0"/>
              <a:t>publikovat </a:t>
            </a:r>
            <a:r>
              <a:rPr lang="cs-CZ" dirty="0"/>
              <a:t>jen v </a:t>
            </a:r>
            <a:endParaRPr lang="cs-CZ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/>
              <a:t>Až </a:t>
            </a:r>
            <a:r>
              <a:rPr lang="cs-CZ" dirty="0"/>
              <a:t>roku </a:t>
            </a:r>
            <a:r>
              <a:rPr lang="cs-CZ" dirty="0" smtClean="0"/>
              <a:t>		mu </a:t>
            </a:r>
            <a:r>
              <a:rPr lang="cs-CZ" dirty="0"/>
              <a:t>bylo umožněno </a:t>
            </a:r>
            <a:r>
              <a:rPr lang="cs-CZ" dirty="0" smtClean="0"/>
              <a:t>vydávat své </a:t>
            </a:r>
            <a:r>
              <a:rPr lang="cs-CZ" dirty="0"/>
              <a:t>sbírky opět </a:t>
            </a:r>
            <a:r>
              <a:rPr lang="cs-CZ" dirty="0" smtClean="0"/>
              <a:t>				. </a:t>
            </a:r>
            <a:endParaRPr lang="cs-CZ" dirty="0"/>
          </a:p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560" y="47667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Zápis do sešitu:</a:t>
            </a:r>
            <a:endParaRPr lang="cs-CZ" dirty="0"/>
          </a:p>
        </p:txBody>
      </p:sp>
      <p:sp>
        <p:nvSpPr>
          <p:cNvPr id="7" name="Obdélník se zakulaceným příčným rohem 6"/>
          <p:cNvSpPr/>
          <p:nvPr/>
        </p:nvSpPr>
        <p:spPr>
          <a:xfrm>
            <a:off x="3059832" y="1988840"/>
            <a:ext cx="2016224" cy="43204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083361" y="195922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gymnáziu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Obdélník se zakulaceným příčným rohem 8"/>
          <p:cNvSpPr/>
          <p:nvPr/>
        </p:nvSpPr>
        <p:spPr>
          <a:xfrm>
            <a:off x="1115616" y="2492896"/>
            <a:ext cx="1944216" cy="43204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259632" y="2492896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stavbách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2267744" y="1484784"/>
            <a:ext cx="1944216" cy="47443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148478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učitelské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067944" y="2954561"/>
            <a:ext cx="1944216" cy="402431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4211960" y="2954561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novinář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1" name="Obdélník se zakulaceným příčným rohem 20"/>
          <p:cNvSpPr/>
          <p:nvPr/>
        </p:nvSpPr>
        <p:spPr>
          <a:xfrm>
            <a:off x="3383868" y="3877891"/>
            <a:ext cx="2592288" cy="415205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3491880" y="3877891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literatury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3" name="Obdélník se zakulaceným příčným rohem 22"/>
          <p:cNvSpPr/>
          <p:nvPr/>
        </p:nvSpPr>
        <p:spPr>
          <a:xfrm>
            <a:off x="3983461" y="4278287"/>
            <a:ext cx="1008112" cy="43204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3909592" y="4278287"/>
            <a:ext cx="900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40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6" name="Obdélník se zakulaceným příčným rohem 35"/>
          <p:cNvSpPr/>
          <p:nvPr/>
        </p:nvSpPr>
        <p:spPr>
          <a:xfrm>
            <a:off x="3635896" y="2492896"/>
            <a:ext cx="2088232" cy="43204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3779912" y="249289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Rakousku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0" name="Obdélník se zakulaceným příčným rohem 39"/>
          <p:cNvSpPr/>
          <p:nvPr/>
        </p:nvSpPr>
        <p:spPr>
          <a:xfrm>
            <a:off x="3239852" y="4739952"/>
            <a:ext cx="1836204" cy="48924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3383868" y="473995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tvorba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2" name="Obdélník se zakulaceným příčným rohem 41"/>
          <p:cNvSpPr/>
          <p:nvPr/>
        </p:nvSpPr>
        <p:spPr>
          <a:xfrm>
            <a:off x="6660232" y="4739952"/>
            <a:ext cx="1584176" cy="461665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6804248" y="473995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Moravou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4" name="Obdélník se zakulaceným příčným rohem 43"/>
          <p:cNvSpPr/>
          <p:nvPr/>
        </p:nvSpPr>
        <p:spPr>
          <a:xfrm>
            <a:off x="6156176" y="5229200"/>
            <a:ext cx="2736304" cy="43204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6300192" y="5229200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4">
                    <a:lumMod val="50000"/>
                  </a:schemeClr>
                </a:solidFill>
              </a:rPr>
              <a:t>s</a:t>
            </a:r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amizdatu a exilu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6" name="Obdélník se zakulaceným příčným rohem 45"/>
          <p:cNvSpPr/>
          <p:nvPr/>
        </p:nvSpPr>
        <p:spPr>
          <a:xfrm>
            <a:off x="1907704" y="5661248"/>
            <a:ext cx="1332148" cy="43204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2087724" y="5690865"/>
            <a:ext cx="972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1981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8" name="Obdélník se zakulaceným příčným rohem 47"/>
          <p:cNvSpPr/>
          <p:nvPr/>
        </p:nvSpPr>
        <p:spPr>
          <a:xfrm>
            <a:off x="2483768" y="6152530"/>
            <a:ext cx="2556284" cy="516830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>
            <a:off x="2699792" y="6152530"/>
            <a:ext cx="212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oficiálně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8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10" grpId="0"/>
      <p:bldP spid="14" grpId="0"/>
      <p:bldP spid="16" grpId="0"/>
      <p:bldP spid="22" grpId="0"/>
      <p:bldP spid="24" grpId="0"/>
      <p:bldP spid="37" grpId="0"/>
      <p:bldP spid="41" grpId="0"/>
      <p:bldP spid="43" grpId="0"/>
      <p:bldP spid="45" grpId="0"/>
      <p:bldP spid="47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9000"/>
                  <a:alpha val="83000"/>
                </a:schemeClr>
              </a:gs>
              <a:gs pos="79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38100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Tvorba: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cs-CZ" sz="2600" b="1" u="sng" dirty="0" smtClean="0">
                <a:solidFill>
                  <a:schemeClr val="accent4">
                    <a:lumMod val="50000"/>
                  </a:schemeClr>
                </a:solidFill>
              </a:rPr>
              <a:t>Jan Skácel byl moravský básník, prozaik a autor poezie pro děti:</a:t>
            </a:r>
          </a:p>
          <a:p>
            <a:r>
              <a:rPr lang="cs-CZ" u="sng" dirty="0" smtClean="0"/>
              <a:t>Básnické sbírky</a:t>
            </a:r>
            <a:r>
              <a:rPr lang="cs-CZ" dirty="0" smtClean="0"/>
              <a:t>:	</a:t>
            </a:r>
            <a:r>
              <a:rPr lang="cs-CZ" sz="2800" dirty="0" smtClean="0"/>
              <a:t>Kolik příležitostí má růže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	Co zbylo z anděla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</a:t>
            </a:r>
          </a:p>
          <a:p>
            <a:r>
              <a:rPr lang="cs-CZ" u="sng" dirty="0" smtClean="0"/>
              <a:t>Próza</a:t>
            </a:r>
            <a:r>
              <a:rPr lang="cs-CZ" dirty="0" smtClean="0"/>
              <a:t>:	Jedenáctý bílý kůň       </a:t>
            </a:r>
            <a:r>
              <a:rPr lang="cs-CZ" sz="2800" u="sng" dirty="0" smtClean="0">
                <a:solidFill>
                  <a:schemeClr val="accent4">
                    <a:lumMod val="50000"/>
                  </a:schemeClr>
                </a:solidFill>
              </a:rPr>
              <a:t>fejetony</a:t>
            </a:r>
            <a:endParaRPr lang="cs-CZ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Třináctý bílý kůň</a:t>
            </a:r>
          </a:p>
          <a:p>
            <a:r>
              <a:rPr lang="cs-CZ" u="sng" dirty="0" smtClean="0"/>
              <a:t>Básnické sbírky pro děti</a:t>
            </a:r>
            <a:r>
              <a:rPr lang="cs-CZ" dirty="0" smtClean="0"/>
              <a:t>:	Kam odešly laně						Proč ten ptáček z větve nespadne (inspirován obrázky Josefa Čapka)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  <a:r>
              <a:rPr lang="cs-CZ" sz="3300" dirty="0" smtClean="0"/>
              <a:t>Uspávanky</a:t>
            </a:r>
            <a:r>
              <a:rPr lang="cs-CZ" sz="2800" dirty="0" smtClean="0"/>
              <a:t> </a:t>
            </a:r>
            <a:endParaRPr lang="cs-CZ" dirty="0" smtClean="0"/>
          </a:p>
        </p:txBody>
      </p:sp>
      <p:sp>
        <p:nvSpPr>
          <p:cNvPr id="3" name="Pravá složená závorka 2"/>
          <p:cNvSpPr/>
          <p:nvPr/>
        </p:nvSpPr>
        <p:spPr>
          <a:xfrm>
            <a:off x="5292080" y="3657183"/>
            <a:ext cx="216024" cy="576064"/>
          </a:xfrm>
          <a:prstGeom prst="rightBrac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4282857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9000"/>
                  <a:alpha val="83000"/>
                </a:schemeClr>
              </a:gs>
              <a:gs pos="79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38100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cs-CZ" sz="3600" b="1" dirty="0">
                <a:solidFill>
                  <a:schemeClr val="accent4">
                    <a:lumMod val="75000"/>
                  </a:schemeClr>
                </a:solidFill>
              </a:rPr>
              <a:t>b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áseň pro děti O čem se ptáčkům zdává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ln w="38100">
            <a:solidFill>
              <a:schemeClr val="accent4">
                <a:lumMod val="5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Zpívají </a:t>
            </a:r>
            <a:r>
              <a:rPr lang="cs-CZ" dirty="0"/>
              <a:t>ptáci celý den</a:t>
            </a:r>
            <a:br>
              <a:rPr lang="cs-CZ" dirty="0"/>
            </a:br>
            <a:r>
              <a:rPr lang="cs-CZ" dirty="0"/>
              <a:t>a mají hlásky jako ……….</a:t>
            </a:r>
          </a:p>
          <a:p>
            <a:pPr marL="0" indent="0">
              <a:buNone/>
            </a:pPr>
            <a:endParaRPr lang="cs-CZ" dirty="0">
              <a:ln>
                <a:solidFill>
                  <a:schemeClr val="accent4">
                    <a:lumMod val="50000"/>
                  </a:schemeClr>
                </a:solidFill>
              </a:ln>
            </a:endParaRPr>
          </a:p>
          <a:p>
            <a:pPr marL="0" indent="0">
              <a:buNone/>
            </a:pPr>
            <a:r>
              <a:rPr lang="cs-CZ" dirty="0"/>
              <a:t>Zpívají dnes tak jako včera,</a:t>
            </a:r>
            <a:br>
              <a:rPr lang="cs-CZ" dirty="0"/>
            </a:br>
            <a:r>
              <a:rPr lang="cs-CZ" dirty="0"/>
              <a:t>po celý den až do …………….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Až dozpívají, půjdou spát,</a:t>
            </a:r>
            <a:br>
              <a:rPr lang="cs-CZ" dirty="0"/>
            </a:br>
            <a:r>
              <a:rPr lang="cs-CZ" dirty="0"/>
              <a:t>sny krásně se jim budou ……….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O loukách, o voňavém kvítí</a:t>
            </a:r>
            <a:br>
              <a:rPr lang="cs-CZ" dirty="0"/>
            </a:br>
            <a:r>
              <a:rPr lang="cs-CZ" dirty="0"/>
              <a:t>a o měsíčku, který …………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celou noc ptáčkům do hnízda,</a:t>
            </a:r>
            <a:br>
              <a:rPr lang="cs-CZ" dirty="0"/>
            </a:br>
            <a:r>
              <a:rPr lang="cs-CZ" dirty="0"/>
              <a:t>když ticho na prst ……………… 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ln w="38100">
            <a:solidFill>
              <a:schemeClr val="accent4">
                <a:lumMod val="5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/>
              <a:t>Zpívají ptáci celý den</a:t>
            </a:r>
            <a:br>
              <a:rPr lang="cs-CZ" dirty="0"/>
            </a:br>
            <a:r>
              <a:rPr lang="cs-CZ" dirty="0"/>
              <a:t>a mají hlásky jako len.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Zpívají dnes tak jako včera,</a:t>
            </a:r>
            <a:br>
              <a:rPr lang="cs-CZ" dirty="0"/>
            </a:br>
            <a:r>
              <a:rPr lang="cs-CZ" dirty="0"/>
              <a:t>po celý den až do večera.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Až dozpívají, půjdou spát,</a:t>
            </a:r>
            <a:br>
              <a:rPr lang="cs-CZ" dirty="0"/>
            </a:br>
            <a:r>
              <a:rPr lang="cs-CZ" dirty="0"/>
              <a:t>sny krásně se jim budou zdát.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O loukách, o voňavém kvítí</a:t>
            </a:r>
            <a:br>
              <a:rPr lang="cs-CZ" dirty="0"/>
            </a:br>
            <a:r>
              <a:rPr lang="cs-CZ" dirty="0"/>
              <a:t>a o měsíčku, který svítí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celou noc ptáčkům do hnízda,</a:t>
            </a:r>
            <a:br>
              <a:rPr lang="cs-CZ" dirty="0"/>
            </a:br>
            <a:r>
              <a:rPr lang="cs-CZ" dirty="0"/>
              <a:t>když ticho na prst zahvízdá. 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508486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gradFill flip="none" rotWithShape="1">
            <a:gsLst>
              <a:gs pos="0">
                <a:schemeClr val="accent4">
                  <a:lumMod val="69000"/>
                  <a:alpha val="83000"/>
                </a:schemeClr>
              </a:gs>
              <a:gs pos="79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38100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Uspávanka s loupežníky s nebojácným chlapcem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699792" y="1412776"/>
            <a:ext cx="4464496" cy="544522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/>
              <a:t>V lese je sova, sova houká</a:t>
            </a:r>
            <a:br>
              <a:rPr lang="cs-CZ" sz="2400" dirty="0"/>
            </a:br>
            <a:r>
              <a:rPr lang="cs-CZ" sz="2400" dirty="0"/>
              <a:t>a na mýtině </a:t>
            </a:r>
            <a:r>
              <a:rPr lang="cs-CZ" sz="2400" dirty="0" smtClean="0"/>
              <a:t>velká 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bludičky z </a:t>
            </a:r>
            <a:r>
              <a:rPr lang="cs-CZ" sz="2400" dirty="0" err="1"/>
              <a:t>třasovisk</a:t>
            </a:r>
            <a:r>
              <a:rPr lang="cs-CZ" sz="2400" dirty="0"/>
              <a:t> a blat</a:t>
            </a:r>
            <a:br>
              <a:rPr lang="cs-CZ" sz="2400" dirty="0"/>
            </a:br>
            <a:r>
              <a:rPr lang="cs-CZ" sz="2400" dirty="0"/>
              <a:t>tam chodí v noci </a:t>
            </a:r>
            <a:endParaRPr lang="cs-CZ" sz="24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8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Jestlipak </a:t>
            </a:r>
            <a:r>
              <a:rPr lang="cs-CZ" sz="2400" dirty="0"/>
              <a:t>dovedeš se bát</a:t>
            </a:r>
            <a:r>
              <a:rPr lang="cs-CZ" sz="2400" dirty="0" smtClean="0"/>
              <a:t>?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9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A </a:t>
            </a:r>
            <a:r>
              <a:rPr lang="cs-CZ" sz="2400" dirty="0"/>
              <a:t>je tam tůň a v </a:t>
            </a:r>
            <a:r>
              <a:rPr lang="cs-CZ" sz="2400" dirty="0" smtClean="0"/>
              <a:t>tůni		        ,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kdo kol té tůně cestu má,</a:t>
            </a:r>
            <a:br>
              <a:rPr lang="cs-CZ" sz="2400" dirty="0"/>
            </a:br>
            <a:r>
              <a:rPr lang="cs-CZ" sz="2400" dirty="0"/>
              <a:t>propadne bázni, nepokoji,</a:t>
            </a:r>
            <a:br>
              <a:rPr lang="cs-CZ" sz="2400" dirty="0"/>
            </a:br>
            <a:r>
              <a:rPr lang="cs-CZ" sz="2400" dirty="0"/>
              <a:t>ohlíží se a moc se bojí.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Ach, milí loupežníci moji!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400" dirty="0" smtClean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5058247" y="1938092"/>
            <a:ext cx="1944216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093338" y="193809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louka</a:t>
            </a:r>
            <a:endParaRPr lang="cs-CZ" sz="2000" b="1" i="1" dirty="0"/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4932040" y="2780928"/>
            <a:ext cx="2070423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058247" y="2780928"/>
            <a:ext cx="1818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/>
              <a:t>t</a:t>
            </a:r>
            <a:r>
              <a:rPr lang="cs-CZ" sz="2400" b="1" i="1" dirty="0" smtClean="0"/>
              <a:t>ancovat.</a:t>
            </a:r>
            <a:endParaRPr lang="cs-CZ" sz="2400" b="1" i="1" dirty="0"/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5508104" y="3933056"/>
            <a:ext cx="1368152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652120" y="3933056"/>
            <a:ext cx="1097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tma</a:t>
            </a:r>
            <a:endParaRPr lang="cs-CZ" sz="2400" b="1" i="1" dirty="0"/>
          </a:p>
        </p:txBody>
      </p:sp>
    </p:spTree>
    <p:extLst>
      <p:ext uri="{BB962C8B-B14F-4D97-AF65-F5344CB8AC3E}">
        <p14:creationId xmlns:p14="http://schemas.microsoft.com/office/powerpoint/2010/main" val="29863686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 flip="none" rotWithShape="1">
            <a:gsLst>
              <a:gs pos="0">
                <a:schemeClr val="accent4">
                  <a:lumMod val="69000"/>
                  <a:alpha val="83000"/>
                </a:schemeClr>
              </a:gs>
              <a:gs pos="79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38100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Uspávanka s loupežníky s nebojácným chlapcem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483768" y="1340768"/>
            <a:ext cx="4968552" cy="54006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/>
              <a:t>Když přelézáme cizí plot,</a:t>
            </a:r>
            <a:br>
              <a:rPr lang="cs-CZ" sz="2400" dirty="0"/>
            </a:br>
            <a:r>
              <a:rPr lang="cs-CZ" sz="2400" dirty="0"/>
              <a:t>padá nám srdce </a:t>
            </a:r>
            <a:r>
              <a:rPr lang="cs-CZ" sz="2400" dirty="0" smtClean="0"/>
              <a:t>do			,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a třebaže jsme loupežníci,</a:t>
            </a:r>
            <a:br>
              <a:rPr lang="cs-CZ" sz="2400" dirty="0"/>
            </a:br>
            <a:r>
              <a:rPr lang="cs-CZ" sz="2400" dirty="0"/>
              <a:t>jídáme strach tou velkou </a:t>
            </a:r>
            <a:r>
              <a:rPr lang="cs-CZ" sz="2400" dirty="0" smtClean="0"/>
              <a:t>		</a:t>
            </a:r>
            <a:endParaRPr lang="cs-CZ" sz="24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4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/>
              <a:t>Propána, to je ale k 	</a:t>
            </a:r>
            <a:r>
              <a:rPr lang="cs-CZ" sz="2400" dirty="0" smtClean="0"/>
              <a:t>	     !</a:t>
            </a:r>
            <a:endParaRPr lang="cs-CZ" sz="24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4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Když </a:t>
            </a:r>
            <a:r>
              <a:rPr lang="cs-CZ" sz="2400" dirty="0"/>
              <a:t>mlčí noc a v nočním klidu</a:t>
            </a:r>
            <a:br>
              <a:rPr lang="cs-CZ" sz="2400" dirty="0"/>
            </a:br>
            <a:r>
              <a:rPr lang="cs-CZ" sz="2400" dirty="0"/>
              <a:t>za dálkou hvězd je blízko k hříchu</a:t>
            </a:r>
            <a:br>
              <a:rPr lang="cs-CZ" sz="2400" dirty="0"/>
            </a:br>
            <a:r>
              <a:rPr lang="cs-CZ" sz="2400" dirty="0"/>
              <a:t>a blýskne ocel ostrých dýk,</a:t>
            </a:r>
            <a:br>
              <a:rPr lang="cs-CZ" sz="2400" dirty="0"/>
            </a:br>
            <a:r>
              <a:rPr lang="cs-CZ" sz="2400" dirty="0"/>
              <a:t>zachvěje se i </a:t>
            </a:r>
            <a:endParaRPr lang="cs-CZ" sz="24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/>
              <a:t> 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/>
              <a:t>Za upřímnost vám vzdávám dík.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Vývojový diagram: alternativní postup 1"/>
          <p:cNvSpPr/>
          <p:nvPr/>
        </p:nvSpPr>
        <p:spPr>
          <a:xfrm>
            <a:off x="5076056" y="1772816"/>
            <a:ext cx="2016224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220072" y="1772815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kalhot</a:t>
            </a:r>
            <a:endParaRPr lang="cs-CZ" sz="2400" b="1" i="1" dirty="0"/>
          </a:p>
        </p:txBody>
      </p:sp>
      <p:sp>
        <p:nvSpPr>
          <p:cNvPr id="6" name="Vývojový diagram: alternativní postup 5"/>
          <p:cNvSpPr/>
          <p:nvPr/>
        </p:nvSpPr>
        <p:spPr>
          <a:xfrm>
            <a:off x="5652120" y="2708920"/>
            <a:ext cx="1800200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796136" y="270892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lžící</a:t>
            </a:r>
            <a:endParaRPr lang="cs-CZ" sz="2400" b="1" i="1" dirty="0"/>
          </a:p>
        </p:txBody>
      </p:sp>
      <p:sp>
        <p:nvSpPr>
          <p:cNvPr id="9" name="Vývojový diagram: alternativní postup 8"/>
          <p:cNvSpPr/>
          <p:nvPr/>
        </p:nvSpPr>
        <p:spPr>
          <a:xfrm>
            <a:off x="5058054" y="3384236"/>
            <a:ext cx="1476164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184068" y="33922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smíchu</a:t>
            </a:r>
            <a:endParaRPr lang="cs-CZ" sz="2400" b="1" i="1" dirty="0"/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4355976" y="5373216"/>
            <a:ext cx="2376264" cy="576064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499992" y="5373216"/>
            <a:ext cx="2034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loupežník</a:t>
            </a:r>
            <a:endParaRPr lang="cs-CZ" sz="2400" b="1" i="1" dirty="0"/>
          </a:p>
        </p:txBody>
      </p:sp>
    </p:spTree>
    <p:extLst>
      <p:ext uri="{BB962C8B-B14F-4D97-AF65-F5344CB8AC3E}">
        <p14:creationId xmlns:p14="http://schemas.microsoft.com/office/powerpoint/2010/main" val="10067902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4294967295"/>
          </p:nvPr>
        </p:nvSpPr>
        <p:spPr>
          <a:xfrm>
            <a:off x="2555776" y="188641"/>
            <a:ext cx="5256584" cy="6669360"/>
          </a:xfrm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Loupíme </a:t>
            </a:r>
            <a:r>
              <a:rPr lang="cs-CZ" sz="2400" dirty="0"/>
              <a:t>v noci, spíme ráno</a:t>
            </a:r>
            <a:br>
              <a:rPr lang="cs-CZ" sz="2400" dirty="0"/>
            </a:br>
            <a:r>
              <a:rPr lang="cs-CZ" sz="2400" dirty="0"/>
              <a:t>a pro strach </a:t>
            </a:r>
            <a:r>
              <a:rPr lang="cs-CZ" sz="2400" dirty="0" smtClean="0"/>
              <a:t>máme		      ,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ráno však mlha stoupá z lad</a:t>
            </a:r>
            <a:br>
              <a:rPr lang="cs-CZ" sz="2400" dirty="0"/>
            </a:br>
            <a:r>
              <a:rPr lang="cs-CZ" sz="2400" dirty="0"/>
              <a:t>a hrůzou </a:t>
            </a:r>
            <a:r>
              <a:rPr lang="cs-CZ" sz="2400" dirty="0" smtClean="0"/>
              <a:t>nemůžeme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2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Taky </a:t>
            </a:r>
            <a:r>
              <a:rPr lang="cs-CZ" sz="2400" dirty="0"/>
              <a:t>se málem třesu!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Chlapečku milý, věř nám, ach,</a:t>
            </a:r>
            <a:br>
              <a:rPr lang="cs-CZ" sz="2400" dirty="0" smtClean="0"/>
            </a:br>
            <a:r>
              <a:rPr lang="cs-CZ" sz="2400" dirty="0" smtClean="0"/>
              <a:t>na světě každý tvor má 		,</a:t>
            </a:r>
            <a:br>
              <a:rPr lang="cs-CZ" sz="2400" dirty="0" smtClean="0"/>
            </a:br>
            <a:r>
              <a:rPr lang="cs-CZ" sz="2400" dirty="0" smtClean="0"/>
              <a:t>i loupežníci v lůně</a:t>
            </a:r>
            <a:br>
              <a:rPr lang="cs-CZ" sz="2400" dirty="0" smtClean="0"/>
            </a:br>
            <a:r>
              <a:rPr lang="cs-CZ" sz="2400" dirty="0" smtClean="0"/>
              <a:t>na tvrdé podestýlce z vřesu.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2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Pánové, to je věru zvláštní,</a:t>
            </a:r>
            <a:br>
              <a:rPr lang="cs-CZ" sz="2400" dirty="0" smtClean="0"/>
            </a:br>
            <a:r>
              <a:rPr lang="cs-CZ" sz="2400" dirty="0" smtClean="0"/>
              <a:t>vy vlastně vůbec nejste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400" dirty="0" smtClean="0"/>
              <a:t>Strašný je vždycky jenom strach!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800" dirty="0" smtClean="0"/>
          </a:p>
        </p:txBody>
      </p:sp>
      <p:sp>
        <p:nvSpPr>
          <p:cNvPr id="3" name="Vývojový diagram: alternativní postup 2"/>
          <p:cNvSpPr/>
          <p:nvPr/>
        </p:nvSpPr>
        <p:spPr>
          <a:xfrm>
            <a:off x="5076056" y="620688"/>
            <a:ext cx="1656184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62068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uděláno</a:t>
            </a:r>
            <a:endParaRPr lang="cs-CZ" sz="2400" b="1" i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5364088" y="1628800"/>
            <a:ext cx="1800200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364088" y="162880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spát</a:t>
            </a:r>
            <a:endParaRPr lang="cs-CZ" sz="2400" b="1" i="1" dirty="0"/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5580112" y="3284984"/>
            <a:ext cx="1728192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328498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strach</a:t>
            </a:r>
            <a:endParaRPr lang="cs-CZ" sz="2400" b="1" i="1" dirty="0"/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5076056" y="3789040"/>
            <a:ext cx="1872208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378904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lesu</a:t>
            </a:r>
            <a:endParaRPr lang="cs-CZ" sz="2400" b="1" i="1" dirty="0"/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5652120" y="5373216"/>
            <a:ext cx="1872208" cy="504056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796136" y="537321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strašní</a:t>
            </a:r>
            <a:endParaRPr lang="cs-CZ" sz="2400" b="1" i="1" dirty="0"/>
          </a:p>
        </p:txBody>
      </p:sp>
    </p:spTree>
    <p:extLst>
      <p:ext uri="{BB962C8B-B14F-4D97-AF65-F5344CB8AC3E}">
        <p14:creationId xmlns:p14="http://schemas.microsoft.com/office/powerpoint/2010/main" val="9702216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9000"/>
                  <a:alpha val="83000"/>
                </a:schemeClr>
              </a:gs>
              <a:gs pos="79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38100"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cs-CZ" sz="4900" b="1" dirty="0" smtClean="0">
                <a:solidFill>
                  <a:schemeClr val="accent4">
                    <a:lumMod val="75000"/>
                  </a:schemeClr>
                </a:solidFill>
              </a:rPr>
              <a:t>Použité zdroje: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http://www.ceskatelevize.cz/porady/10123385818-sedm-slov-jana-skacela/307295350300001/</a:t>
            </a:r>
            <a:endParaRPr lang="cs-CZ" dirty="0" smtClean="0"/>
          </a:p>
          <a:p>
            <a:r>
              <a:rPr lang="cs-CZ" dirty="0" smtClean="0"/>
              <a:t>http://www.kinoartbrno.cz/galerie/portrety_jiri-visek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39122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182</Words>
  <Application>Microsoft Office PowerPoint</Application>
  <PresentationFormat>Předvádění na obrazovce (4:3)</PresentationFormat>
  <Paragraphs>115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Jan Skácel (1922 – 1989)</vt:lpstr>
      <vt:lpstr>Doplňte tato slova do vašeho textu a vytvořte tak zápis do sešitu:</vt:lpstr>
      <vt:lpstr>Jan Skácel (1922 – 1989)</vt:lpstr>
      <vt:lpstr>Tvorba:</vt:lpstr>
      <vt:lpstr>báseň pro děti O čem se ptáčkům zdává</vt:lpstr>
      <vt:lpstr>Uspávanka s loupežníky s nebojácným chlapcem</vt:lpstr>
      <vt:lpstr>Uspávanka s loupežníky s nebojácným chlapcem</vt:lpstr>
      <vt:lpstr>Prezentace aplikace PowerPoint</vt:lpstr>
      <vt:lpstr>Použité zdroje: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Skácel (1922 – 1989)</dc:title>
  <dc:creator>Jajinka</dc:creator>
  <cp:lastModifiedBy>Jajinka</cp:lastModifiedBy>
  <cp:revision>24</cp:revision>
  <dcterms:created xsi:type="dcterms:W3CDTF">2012-02-29T09:54:37Z</dcterms:created>
  <dcterms:modified xsi:type="dcterms:W3CDTF">2012-04-15T16:43:50Z</dcterms:modified>
</cp:coreProperties>
</file>