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63" r:id="rId9"/>
    <p:sldId id="26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VY_32_INOVACE_13_ČESKÝ_JAZYK_A_LITERATURA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311A98-59DA-4817-AF61-432EDC3655CA}" type="presOf" srcId="{D1B46980-6531-4606-95E6-44980827E919}" destId="{2BE915AB-18AA-4053-B92C-3BFC9ED204BB}" srcOrd="1" destOrd="0" presId="urn:microsoft.com/office/officeart/2005/8/layout/target3"/>
    <dgm:cxn modelId="{B25BE545-AEC1-409A-B49F-20F6813B2483}" type="presOf" srcId="{4C35D32F-0EAB-4CD7-82EE-45574DC2A586}" destId="{890E4F0B-2866-4A3F-A3C7-2A14B1797930}" srcOrd="1" destOrd="0" presId="urn:microsoft.com/office/officeart/2005/8/layout/target3"/>
    <dgm:cxn modelId="{67B7BA5A-6F2B-457A-90D1-A84BDC41159D}" type="presOf" srcId="{D1B46980-6531-4606-95E6-44980827E919}" destId="{6140AFEC-043D-4C43-A2F9-D0F5331DF3A3}" srcOrd="0" destOrd="0" presId="urn:microsoft.com/office/officeart/2005/8/layout/target3"/>
    <dgm:cxn modelId="{9DEBF17C-AB33-4DD7-AF7A-FC3F3C1B17BD}" type="presOf" srcId="{B651F6E3-6281-48DB-9319-2AEAFDAE7572}" destId="{619D679B-A015-4ECF-8348-D1034C574F40}" srcOrd="0" destOrd="0" presId="urn:microsoft.com/office/officeart/2005/8/layout/target3"/>
    <dgm:cxn modelId="{8BF0080B-6000-434B-BCDE-8894448A449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235375-4C2C-4DDF-9D52-FCB4AB3D353D}" type="presOf" srcId="{D8197B8C-B260-4A16-BDF4-0947B075E274}" destId="{5A5FFA88-C948-4069-8E93-59FA12366E83}" srcOrd="1" destOrd="0" presId="urn:microsoft.com/office/officeart/2005/8/layout/target3"/>
    <dgm:cxn modelId="{C4898497-FAC6-4B70-BA41-61F00FF4FC62}" type="presOf" srcId="{757F3AB3-0718-4624-B441-E567A8F0AB56}" destId="{333A1088-737F-45CB-B68E-254E46348037}" srcOrd="0" destOrd="0" presId="urn:microsoft.com/office/officeart/2005/8/layout/target3"/>
    <dgm:cxn modelId="{C36B40AE-0A60-401C-9C51-40A65A3D43FF}" type="presOf" srcId="{4C35D32F-0EAB-4CD7-82EE-45574DC2A586}" destId="{8BEBB6EC-1DAA-4CAC-8A25-BC0FCBD5DBD5}" srcOrd="0" destOrd="0" presId="urn:microsoft.com/office/officeart/2005/8/layout/target3"/>
    <dgm:cxn modelId="{1EB90060-90D0-4F05-B77C-2C8A0B6E98D8}" type="presOf" srcId="{B651F6E3-6281-48DB-9319-2AEAFDAE7572}" destId="{6BB5E863-4638-4E1D-BFDE-399D028AC4ED}" srcOrd="1" destOrd="0" presId="urn:microsoft.com/office/officeart/2005/8/layout/target3"/>
    <dgm:cxn modelId="{1098B181-C0B4-417E-8D17-2A786CE07514}" type="presOf" srcId="{D8197B8C-B260-4A16-BDF4-0947B075E274}" destId="{25B08C86-7E15-44DC-BE7F-FFB55DD49D12}" srcOrd="0" destOrd="0" presId="urn:microsoft.com/office/officeart/2005/8/layout/target3"/>
    <dgm:cxn modelId="{F9EBBFE3-FDFE-4260-B3F8-D411E2189C0F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9B27E6-A85C-4737-B3DA-37E647DC70B3}" type="presParOf" srcId="{333A1088-737F-45CB-B68E-254E46348037}" destId="{F5ABB229-8D3B-4694-996A-96F23CF14429}" srcOrd="0" destOrd="0" presId="urn:microsoft.com/office/officeart/2005/8/layout/target3"/>
    <dgm:cxn modelId="{D218DEB8-2D99-44FF-A945-43E8BB81C416}" type="presParOf" srcId="{333A1088-737F-45CB-B68E-254E46348037}" destId="{F41139FD-01EE-4571-8B17-4FB00FC51163}" srcOrd="1" destOrd="0" presId="urn:microsoft.com/office/officeart/2005/8/layout/target3"/>
    <dgm:cxn modelId="{8553674D-34C1-4078-BAD1-5ED35B7C93BF}" type="presParOf" srcId="{333A1088-737F-45CB-B68E-254E46348037}" destId="{D005CE8C-CC26-4C3E-AC11-E15060ECD759}" srcOrd="2" destOrd="0" presId="urn:microsoft.com/office/officeart/2005/8/layout/target3"/>
    <dgm:cxn modelId="{0752333A-04B2-41BA-B658-EDAE24367371}" type="presParOf" srcId="{333A1088-737F-45CB-B68E-254E46348037}" destId="{2C702D82-9B77-49B7-9568-BB8EB47C3372}" srcOrd="3" destOrd="0" presId="urn:microsoft.com/office/officeart/2005/8/layout/target3"/>
    <dgm:cxn modelId="{34293992-88DC-4323-A227-212EF483B85B}" type="presParOf" srcId="{333A1088-737F-45CB-B68E-254E46348037}" destId="{A52A0455-90FF-4808-ABD0-F02540D31D5A}" srcOrd="4" destOrd="0" presId="urn:microsoft.com/office/officeart/2005/8/layout/target3"/>
    <dgm:cxn modelId="{4CA5FC62-5169-48A9-AE06-04B407F0931B}" type="presParOf" srcId="{333A1088-737F-45CB-B68E-254E46348037}" destId="{6140AFEC-043D-4C43-A2F9-D0F5331DF3A3}" srcOrd="5" destOrd="0" presId="urn:microsoft.com/office/officeart/2005/8/layout/target3"/>
    <dgm:cxn modelId="{EE30D69D-0779-49C4-89A7-2F76D19CC4E3}" type="presParOf" srcId="{333A1088-737F-45CB-B68E-254E46348037}" destId="{9358AC05-5D7D-4327-9F80-1AD486AEA664}" srcOrd="6" destOrd="0" presId="urn:microsoft.com/office/officeart/2005/8/layout/target3"/>
    <dgm:cxn modelId="{52CB4532-6B33-41CD-8621-FE1279DE78C8}" type="presParOf" srcId="{333A1088-737F-45CB-B68E-254E46348037}" destId="{313FC574-E1CD-4FB4-B054-0B805CE0447D}" srcOrd="7" destOrd="0" presId="urn:microsoft.com/office/officeart/2005/8/layout/target3"/>
    <dgm:cxn modelId="{E6221501-FF57-455B-A750-AB1C750A9D09}" type="presParOf" srcId="{333A1088-737F-45CB-B68E-254E46348037}" destId="{619D679B-A015-4ECF-8348-D1034C574F40}" srcOrd="8" destOrd="0" presId="urn:microsoft.com/office/officeart/2005/8/layout/target3"/>
    <dgm:cxn modelId="{577EECD4-80CB-4B23-B639-FA75CB6EFD3D}" type="presParOf" srcId="{333A1088-737F-45CB-B68E-254E46348037}" destId="{322283A8-4A27-4CDA-BAE3-F381106A9174}" srcOrd="9" destOrd="0" presId="urn:microsoft.com/office/officeart/2005/8/layout/target3"/>
    <dgm:cxn modelId="{F3FBE6AE-E0EC-4F83-9494-9B17754BD227}" type="presParOf" srcId="{333A1088-737F-45CB-B68E-254E46348037}" destId="{FFC9F71D-1B4F-4AD9-A4A6-86ADEFC8AF5C}" srcOrd="10" destOrd="0" presId="urn:microsoft.com/office/officeart/2005/8/layout/target3"/>
    <dgm:cxn modelId="{A1CE55DF-216F-462E-B94D-8242FE0AE70F}" type="presParOf" srcId="{333A1088-737F-45CB-B68E-254E46348037}" destId="{25B08C86-7E15-44DC-BE7F-FFB55DD49D12}" srcOrd="11" destOrd="0" presId="urn:microsoft.com/office/officeart/2005/8/layout/target3"/>
    <dgm:cxn modelId="{38A0E7F1-1D9A-4DC0-B93F-1866110A7FE3}" type="presParOf" srcId="{333A1088-737F-45CB-B68E-254E46348037}" destId="{76644BE8-9D7C-4C09-B250-3D10AF48CBB7}" srcOrd="12" destOrd="0" presId="urn:microsoft.com/office/officeart/2005/8/layout/target3"/>
    <dgm:cxn modelId="{848A1659-DA12-4CFB-82FD-D1C82312FB0A}" type="presParOf" srcId="{333A1088-737F-45CB-B68E-254E46348037}" destId="{EE85B701-7295-41C0-BA7A-34D3756A2AE6}" srcOrd="13" destOrd="0" presId="urn:microsoft.com/office/officeart/2005/8/layout/target3"/>
    <dgm:cxn modelId="{4AB64F08-FA95-477F-9CBE-7EFE366E14EC}" type="presParOf" srcId="{333A1088-737F-45CB-B68E-254E46348037}" destId="{8BEBB6EC-1DAA-4CAC-8A25-BC0FCBD5DBD5}" srcOrd="14" destOrd="0" presId="urn:microsoft.com/office/officeart/2005/8/layout/target3"/>
    <dgm:cxn modelId="{7FC416FE-A983-42AC-9B7A-462320B68ECC}" type="presParOf" srcId="{333A1088-737F-45CB-B68E-254E46348037}" destId="{AED2198E-93D5-4001-81B4-73124B309672}" srcOrd="15" destOrd="0" presId="urn:microsoft.com/office/officeart/2005/8/layout/target3"/>
    <dgm:cxn modelId="{3683726E-61DC-43B1-A538-6B46EDFD4813}" type="presParOf" srcId="{333A1088-737F-45CB-B68E-254E46348037}" destId="{2BE915AB-18AA-4053-B92C-3BFC9ED204BB}" srcOrd="16" destOrd="0" presId="urn:microsoft.com/office/officeart/2005/8/layout/target3"/>
    <dgm:cxn modelId="{23225469-4381-4A73-BA1D-1D4AE8BAD073}" type="presParOf" srcId="{333A1088-737F-45CB-B68E-254E46348037}" destId="{6BB5E863-4638-4E1D-BFDE-399D028AC4ED}" srcOrd="17" destOrd="0" presId="urn:microsoft.com/office/officeart/2005/8/layout/target3"/>
    <dgm:cxn modelId="{270C700B-5ADD-4C06-86B0-4027E53CCEA9}" type="presParOf" srcId="{333A1088-737F-45CB-B68E-254E46348037}" destId="{5A5FFA88-C948-4069-8E93-59FA12366E83}" srcOrd="18" destOrd="0" presId="urn:microsoft.com/office/officeart/2005/8/layout/target3"/>
    <dgm:cxn modelId="{F95E9E0F-ABE4-489F-BC68-81404BDEC68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VY_32_INOVACE_13_ČESKÝ_JAZYK_A_LITERATURA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584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99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656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00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114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68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104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138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022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133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66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20000">
              <a:schemeClr val="accent2">
                <a:lumMod val="40000"/>
                <a:lumOff val="60000"/>
              </a:schemeClr>
            </a:gs>
            <a:gs pos="100000">
              <a:srgbClr val="D1C39F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B3462-6C5F-478E-97E4-ACF0C543738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F76FD1-C9AD-4A3D-B8E1-8AA09BB1A4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127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w-Tz255GFg&amp;feature=related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idnes.cz/legendami-opredeny-basnik-vaclav-hrabe-vystupuje-ze-vzpominek-pametniku-1li-/kavarna.aspx?c=A100918_224113_kavarna_chu" TargetMode="External"/><Relationship Id="rId2" Type="http://schemas.openxmlformats.org/officeDocument/2006/relationships/hyperlink" Target="http://daydie.blog.cz/0708/vaclav-hrabe-blu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dw-Tz255GFg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48221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Václav Hrabě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922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375197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duben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Václava Hraběte. Napíší si zápis do sešitu a rozeberou jeho texty.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7791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Václav Hrabě</a:t>
            </a:r>
            <a:b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</a:rPr>
              <a:t>(1940 – 1965)</a:t>
            </a: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835" y="1600200"/>
            <a:ext cx="3803330" cy="4525963"/>
          </a:xfrm>
          <a:scene3d>
            <a:camera prst="perspectiveAbove"/>
            <a:lightRig rig="threePt" dir="t"/>
          </a:scene3d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04809"/>
            <a:ext cx="4038600" cy="3116745"/>
          </a:xfrm>
          <a:scene3d>
            <a:camera prst="perspective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37556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Václav Hrabě</a:t>
            </a:r>
            <a:b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</a:rPr>
              <a:t>(1940 – 1965)</a:t>
            </a: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/>
              <a:t>Už na střední škole založil dixielandovou kapelu, hrál na klarinet a saxofon, začal se zajímat o jazz. </a:t>
            </a:r>
            <a:endParaRPr lang="cs-CZ" dirty="0" smtClean="0"/>
          </a:p>
          <a:p>
            <a:pPr algn="just"/>
            <a:r>
              <a:rPr lang="cs-CZ" dirty="0" smtClean="0"/>
              <a:t>Živil </a:t>
            </a:r>
            <a:r>
              <a:rPr lang="cs-CZ" dirty="0"/>
              <a:t>se jako dělník, knihovník, vychovatel, nakonec získal místo učitele na základní škole. </a:t>
            </a:r>
            <a:endParaRPr lang="cs-CZ" dirty="0" smtClean="0"/>
          </a:p>
          <a:p>
            <a:pPr algn="just"/>
            <a:r>
              <a:rPr lang="cs-CZ" dirty="0" smtClean="0"/>
              <a:t>Publikoval </a:t>
            </a:r>
            <a:r>
              <a:rPr lang="cs-CZ" dirty="0"/>
              <a:t>verše, které se od konce 60. let šířily v opisech. </a:t>
            </a:r>
            <a:endParaRPr lang="cs-CZ" dirty="0" smtClean="0"/>
          </a:p>
          <a:p>
            <a:pPr algn="just"/>
            <a:r>
              <a:rPr lang="cs-CZ" dirty="0" smtClean="0"/>
              <a:t>Na </a:t>
            </a:r>
            <a:r>
              <a:rPr lang="cs-CZ" dirty="0"/>
              <a:t>sklonku zimy umírá v Praze nešťastnou náhodou na otravu plynem.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Zápis do sešitu: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06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Tvorba:</a:t>
            </a: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Všechny </a:t>
            </a:r>
            <a:r>
              <a:rPr lang="cs-CZ" dirty="0"/>
              <a:t>známé básně na podkladě nalezených rukopisů knižně vycházejí až r. </a:t>
            </a:r>
            <a:r>
              <a:rPr lang="cs-CZ" u="sng" dirty="0"/>
              <a:t>1991</a:t>
            </a:r>
            <a:r>
              <a:rPr lang="cs-CZ" dirty="0"/>
              <a:t> pod názvem </a:t>
            </a:r>
            <a:r>
              <a:rPr lang="cs-CZ" b="1" u="sng" dirty="0"/>
              <a:t>Blues pro bláznivou holku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err="1" smtClean="0"/>
              <a:t>Hrabětovy</a:t>
            </a:r>
            <a:r>
              <a:rPr lang="cs-CZ" dirty="0" smtClean="0"/>
              <a:t> </a:t>
            </a:r>
            <a:r>
              <a:rPr lang="cs-CZ" dirty="0"/>
              <a:t>verše byly inspirací K. Krylovi, </a:t>
            </a:r>
            <a:r>
              <a:rPr lang="cs-CZ"/>
              <a:t>Janu </a:t>
            </a:r>
            <a:r>
              <a:rPr lang="cs-CZ" smtClean="0"/>
              <a:t>Burianovi, </a:t>
            </a:r>
            <a:r>
              <a:rPr lang="cs-CZ" dirty="0"/>
              <a:t>jeho písně zhudebnil Vladimír </a:t>
            </a:r>
            <a:r>
              <a:rPr lang="cs-CZ"/>
              <a:t>Mišík</a:t>
            </a:r>
            <a:r>
              <a:rPr lang="cs-CZ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388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50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b</a:t>
            </a:r>
            <a:r>
              <a:rPr lang="cs-CZ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áseň </a:t>
            </a:r>
            <a:r>
              <a:rPr lang="cs-CZ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hlinkClick r:id="rId2"/>
              </a:rPr>
              <a:t>Variace na renesanční téma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2448" cy="4714056"/>
          </a:xfr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Láska je jako </a:t>
            </a:r>
            <a:r>
              <a:rPr lang="cs-CZ" sz="2400" b="1" i="1" u="sng" dirty="0" smtClean="0"/>
              <a:t>večernice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plující černou </a:t>
            </a:r>
            <a:r>
              <a:rPr lang="cs-CZ" sz="2400" b="1" i="1" u="sng" dirty="0" smtClean="0"/>
              <a:t>oblohou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Zavřete dveře na </a:t>
            </a:r>
            <a:r>
              <a:rPr lang="cs-CZ" sz="2400" b="1" i="1" u="sng" dirty="0" smtClean="0"/>
              <a:t>petlice</a:t>
            </a:r>
            <a:r>
              <a:rPr lang="cs-CZ" sz="2400" b="1" dirty="0" smtClean="0"/>
              <a:t> !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/>
              <a:t>Zhasněte v domě všechny </a:t>
            </a:r>
            <a:r>
              <a:rPr lang="cs-CZ" sz="2000" b="1" i="1" u="sng" dirty="0" smtClean="0"/>
              <a:t>svíce</a:t>
            </a:r>
            <a:r>
              <a:rPr lang="cs-CZ" sz="2000" b="1" dirty="0" smtClean="0"/>
              <a:t>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400" b="1" dirty="0" smtClean="0"/>
              <a:t>a opevněte svoje těla</a:t>
            </a:r>
            <a:br>
              <a:rPr lang="cs-CZ" sz="2400" b="1" dirty="0" smtClean="0"/>
            </a:br>
            <a:r>
              <a:rPr lang="cs-CZ" sz="2400" b="1" dirty="0" smtClean="0"/>
              <a:t>vy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kterým srdce </a:t>
            </a:r>
            <a:r>
              <a:rPr lang="cs-CZ" sz="2400" b="1" i="1" u="sng" dirty="0" smtClean="0"/>
              <a:t>zkameněla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sz="1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Láska je jako krásná </a:t>
            </a:r>
            <a:r>
              <a:rPr lang="cs-CZ" sz="2400" b="1" i="1" u="sng" dirty="0" smtClean="0"/>
              <a:t>loď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která ztratila </a:t>
            </a:r>
            <a:r>
              <a:rPr lang="cs-CZ" sz="2400" b="1" i="1" u="sng" dirty="0" smtClean="0"/>
              <a:t>kapitána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i="1" u="sng" dirty="0" smtClean="0"/>
              <a:t>námořníkům</a:t>
            </a:r>
            <a:r>
              <a:rPr lang="cs-CZ" sz="2400" b="1" dirty="0" smtClean="0"/>
              <a:t> se třesou ruce 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a bojí se co bude </a:t>
            </a:r>
            <a:r>
              <a:rPr lang="cs-CZ" sz="2400" b="1" i="1" u="sng" dirty="0" smtClean="0"/>
              <a:t>zrána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244280" cy="4714056"/>
          </a:xfr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Láska je bolest z </a:t>
            </a:r>
            <a:r>
              <a:rPr lang="cs-CZ" b="1" i="1" u="sng" dirty="0" smtClean="0"/>
              <a:t>probuzení</a:t>
            </a:r>
            <a:endParaRPr lang="cs-CZ" b="1" dirty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a horké ruce </a:t>
            </a:r>
            <a:r>
              <a:rPr lang="cs-CZ" b="1" i="1" u="sng" dirty="0" smtClean="0"/>
              <a:t>hvězd</a:t>
            </a:r>
            <a:endParaRPr lang="cs-CZ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které ti sypou oknem do vězení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květiny ze svatebních </a:t>
            </a:r>
            <a:r>
              <a:rPr lang="cs-CZ" b="1" i="1" u="sng" dirty="0" smtClean="0"/>
              <a:t>cest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Láska je jako </a:t>
            </a:r>
            <a:r>
              <a:rPr lang="cs-CZ" b="1" i="1" u="sng" dirty="0" smtClean="0"/>
              <a:t>večernice</a:t>
            </a:r>
            <a:endParaRPr lang="cs-CZ" b="1" dirty="0"/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plující černou </a:t>
            </a:r>
            <a:r>
              <a:rPr lang="cs-CZ" b="1" i="1" u="sng" dirty="0" smtClean="0"/>
              <a:t>oblohou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Náš život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hoří jako </a:t>
            </a:r>
            <a:r>
              <a:rPr lang="cs-CZ" b="1" i="1" u="sng" dirty="0" smtClean="0"/>
              <a:t>svíce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smtClean="0"/>
              <a:t>a mrtví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i="1" u="sng" smtClean="0"/>
              <a:t>milovat </a:t>
            </a:r>
            <a:r>
              <a:rPr lang="cs-CZ" b="1" i="1" u="sng" dirty="0" smtClean="0"/>
              <a:t>nemohou</a:t>
            </a:r>
            <a:r>
              <a:rPr lang="cs-CZ" b="1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7663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  <a:effectLst>
            <a:glow rad="101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Rozbor básně:</a:t>
            </a: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Báseň                                                                                 pochází ze sbírky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					autora 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K hlavním motivům básně patří 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Báseň (patří – nepatří) k nonsensové poezii.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Báseň (je – není) rozdělena na sloky, všechny sloky (mají – nemají) stejný počet veršů.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Báseň má celkem 	veršů, které jsou rozděleny do 		slok.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Báseň (je – není) pravidelná.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V básni (jsou – nejsou) rýmy. Např. </a:t>
            </a:r>
          </a:p>
          <a:p>
            <a:pPr marL="0" lv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Rým je	</a:t>
            </a:r>
          </a:p>
          <a:p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1475656" y="1196752"/>
            <a:ext cx="4608512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19675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Variace na renesanční téma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1844824"/>
            <a:ext cx="4464496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84482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Blues pro bláznivou holku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084168" y="1772816"/>
            <a:ext cx="2448272" cy="53367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184482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Václava Hraběte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355976" y="2420888"/>
            <a:ext cx="2304256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242088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láska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627784" y="4293096"/>
            <a:ext cx="64807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735796" y="4293096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876256" y="4293096"/>
            <a:ext cx="936104" cy="46166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29309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644008" y="5373216"/>
            <a:ext cx="345638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537321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apitána - zrána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475656" y="5877272"/>
            <a:ext cx="2880320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587727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přerývaný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73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 build="p"/>
      <p:bldP spid="9" grpId="0"/>
      <p:bldP spid="11" grpId="0"/>
      <p:bldP spid="13" grpId="0"/>
      <p:bldP spid="15" grpId="0"/>
      <p:bldP spid="17" grpId="0"/>
      <p:bldP spid="19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  <a:effectLst>
            <a:glow rad="101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Rozbor básně</a:t>
            </a:r>
            <a:endParaRPr lang="cs-CZ" sz="31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466728" cy="4525963"/>
          </a:xfrm>
          <a:ln w="38100"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to </a:t>
            </a:r>
            <a:r>
              <a:rPr lang="cs-CZ" u="sng" dirty="0" smtClean="0"/>
              <a:t>variace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renesance?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znamená samotný název básně, vysvětlete jej: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báseň hlásí k renesanci?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1600200"/>
            <a:ext cx="4752528" cy="4525963"/>
          </a:xfrm>
          <a:ln w="38100"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Určitá změna, nápodoba nějaké předlohy.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Umělecký směr 14. století (Itálie), vrací se od boha k člověku, k jeho problémům, radostem a starostem, k pozemskému životu.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Obměna renesančních ideálů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Lásky se nelze odříkat, dělá život krásnější.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79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Básnické prostředky:</a:t>
            </a:r>
            <a:endParaRPr lang="cs-CZ" sz="31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Básnické prostředky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034680" cy="3951288"/>
          </a:xfrm>
          <a:ln w="28575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Přirovnání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Oslovení</a:t>
            </a:r>
          </a:p>
          <a:p>
            <a:pPr marL="0" indent="0">
              <a:buNone/>
            </a:pPr>
            <a:r>
              <a:rPr lang="cs-CZ" dirty="0" smtClean="0"/>
              <a:t>Koho básník oslovuje?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Příklady: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1326133"/>
          </a:xfrm>
          <a:ln w="28575"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Láska je jako večernice</a:t>
            </a:r>
          </a:p>
          <a:p>
            <a:pPr marL="0" indent="0">
              <a:buNone/>
            </a:pPr>
            <a:r>
              <a:rPr lang="cs-CZ" dirty="0" smtClean="0"/>
              <a:t>Láska je jako krásná loď</a:t>
            </a:r>
          </a:p>
          <a:p>
            <a:pPr marL="0" indent="0">
              <a:buNone/>
            </a:pPr>
            <a:r>
              <a:rPr lang="cs-CZ" dirty="0" smtClean="0"/>
              <a:t>Hoří jako svíce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645024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Vy, kterým srdce zkameněla</a:t>
            </a:r>
          </a:p>
          <a:p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4568354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Všechny, kteří nepřijímají lásku</a:t>
            </a:r>
          </a:p>
        </p:txBody>
      </p:sp>
      <p:sp>
        <p:nvSpPr>
          <p:cNvPr id="11" name="Pěticípá hvězda 10"/>
          <p:cNvSpPr/>
          <p:nvPr/>
        </p:nvSpPr>
        <p:spPr>
          <a:xfrm>
            <a:off x="1835696" y="2276872"/>
            <a:ext cx="648072" cy="504056"/>
          </a:xfrm>
          <a:prstGeom prst="star5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1691680" y="3753035"/>
            <a:ext cx="648072" cy="553417"/>
          </a:xfrm>
          <a:prstGeom prst="star5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835696" y="4725143"/>
            <a:ext cx="792088" cy="674207"/>
          </a:xfrm>
          <a:prstGeom prst="star5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49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9" grpId="0"/>
      <p:bldP spid="10" grpId="0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</a:schemeClr>
              </a:gs>
              <a:gs pos="85000">
                <a:schemeClr val="accent2">
                  <a:lumMod val="40000"/>
                  <a:lumOff val="60000"/>
                </a:schemeClr>
              </a:gs>
              <a:gs pos="100000">
                <a:srgbClr val="D1C39F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Použité zdroje:</a:t>
            </a:r>
            <a:endParaRPr lang="cs-CZ" sz="31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Http://daydie.blog.cz/0708/vaclav-hrabe-blues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http://zpravy.idnes.cz/legendami-opredeny-basnik-vaclav-hrabe-vystupuje-ze-vzpominek-pametniku-1li-/kavarna.aspx?c=A100918_224113_kavarna_chu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www.youtube.com/watch?v=dw-Tz255GFg&amp;feature=related</a:t>
            </a:r>
            <a:endParaRPr lang="cs-CZ" dirty="0" smtClean="0"/>
          </a:p>
          <a:p>
            <a:r>
              <a:rPr lang="cs-CZ" dirty="0"/>
              <a:t>SOUKAL, J. </a:t>
            </a:r>
            <a:r>
              <a:rPr lang="cs-CZ" i="1" dirty="0"/>
              <a:t>Čítanka 9 (literární výchova pro 6. ročník základní školy a pro odpovídající ročník víceletých gymnázií). </a:t>
            </a:r>
            <a:r>
              <a:rPr lang="cs-CZ"/>
              <a:t>Praha: SPN, 2002.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27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356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Václav Hrabě (1940 – 1965)</vt:lpstr>
      <vt:lpstr>Václav Hrabě (1940 – 1965)</vt:lpstr>
      <vt:lpstr>Tvorba:</vt:lpstr>
      <vt:lpstr>báseň Variace na renesanční téma</vt:lpstr>
      <vt:lpstr>Rozbor básně:</vt:lpstr>
      <vt:lpstr>Rozbor básně</vt:lpstr>
      <vt:lpstr>Básnické prostředky: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Hrabě</dc:title>
  <dc:creator>Jajinka</dc:creator>
  <cp:lastModifiedBy>Jajinka</cp:lastModifiedBy>
  <cp:revision>20</cp:revision>
  <dcterms:created xsi:type="dcterms:W3CDTF">2012-03-01T10:18:06Z</dcterms:created>
  <dcterms:modified xsi:type="dcterms:W3CDTF">2012-04-09T19:35:39Z</dcterms:modified>
</cp:coreProperties>
</file>