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7" r:id="rId9"/>
    <p:sldId id="265" r:id="rId10"/>
    <p:sldId id="266" r:id="rId11"/>
    <p:sldId id="268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17FE6-284A-434B-9148-00D196A13D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4D9B0-A840-4936-B6BF-E1B5974E0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82509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17FE6-284A-434B-9148-00D196A13D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4D9B0-A840-4936-B6BF-E1B5974E0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82047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17FE6-284A-434B-9148-00D196A13D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4D9B0-A840-4936-B6BF-E1B5974E0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715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17FE6-284A-434B-9148-00D196A13D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4D9B0-A840-4936-B6BF-E1B5974E0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40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17FE6-284A-434B-9148-00D196A13D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4D9B0-A840-4936-B6BF-E1B5974E0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058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17FE6-284A-434B-9148-00D196A13D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4D9B0-A840-4936-B6BF-E1B5974E0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0089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17FE6-284A-434B-9148-00D196A13D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4D9B0-A840-4936-B6BF-E1B5974E0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1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17FE6-284A-434B-9148-00D196A13D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4D9B0-A840-4936-B6BF-E1B5974E0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168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17FE6-284A-434B-9148-00D196A13D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4D9B0-A840-4936-B6BF-E1B5974E0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4420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17FE6-284A-434B-9148-00D196A13D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4D9B0-A840-4936-B6BF-E1B5974E0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6851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17FE6-284A-434B-9148-00D196A13D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E4D9B0-A840-4936-B6BF-E1B5974E0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229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/>
            </a:gs>
            <a:gs pos="50000">
              <a:schemeClr val="accent3">
                <a:lumMod val="75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A17FE6-284A-434B-9148-00D196A13DD5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4D9B0-A840-4936-B6BF-E1B5974E0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3322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476672"/>
            <a:ext cx="7772400" cy="1470025"/>
          </a:xfrm>
        </p:spPr>
        <p:txBody>
          <a:bodyPr/>
          <a:lstStyle/>
          <a:p>
            <a:r>
              <a:rPr lang="cs-CZ" dirty="0" smtClean="0"/>
              <a:t>Smyslové ústrojí zraku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35697" y="2132856"/>
            <a:ext cx="576103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Název školy:  Základní škola Karla Klíče Hostinné</a:t>
            </a:r>
          </a:p>
          <a:p>
            <a:r>
              <a:rPr lang="cs-CZ" dirty="0"/>
              <a:t>Autor:  Mgr. Simona Stránská</a:t>
            </a:r>
          </a:p>
          <a:p>
            <a:r>
              <a:rPr lang="cs-CZ" dirty="0"/>
              <a:t>Název:  </a:t>
            </a:r>
            <a:r>
              <a:rPr lang="cs-CZ" dirty="0" smtClean="0"/>
              <a:t>VY_32_INOVACE_09_B_10_Smyslové ústrojí zraku</a:t>
            </a:r>
            <a:endParaRPr lang="cs-CZ" dirty="0"/>
          </a:p>
          <a:p>
            <a:r>
              <a:rPr lang="cs-CZ" dirty="0"/>
              <a:t>Téma:   </a:t>
            </a:r>
            <a:r>
              <a:rPr lang="cs-CZ" dirty="0" smtClean="0"/>
              <a:t>Přírodověda </a:t>
            </a:r>
            <a:r>
              <a:rPr lang="cs-CZ" smtClean="0"/>
              <a:t>- Člověk</a:t>
            </a:r>
            <a:endParaRPr lang="cs-CZ" dirty="0"/>
          </a:p>
          <a:p>
            <a:r>
              <a:rPr lang="cs-CZ" dirty="0"/>
              <a:t>Číslo projektu</a:t>
            </a:r>
            <a:r>
              <a:rPr lang="cs-CZ" dirty="0" smtClean="0"/>
              <a:t>: CZ.1.07/1.4.00/21.2131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36510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1118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6275803"/>
              </p:ext>
            </p:extLst>
          </p:nvPr>
        </p:nvGraphicFramePr>
        <p:xfrm>
          <a:off x="1187624" y="191683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22.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212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31.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 B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Smyslové ústrojí zraku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oko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, duhovka, zornice,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čočka, sítnice, zrakový nerv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2628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Smyslové ústrojí zraku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VÝZNAM</a:t>
            </a:r>
          </a:p>
          <a:p>
            <a:pPr marL="0" indent="0">
              <a:buNone/>
            </a:pPr>
            <a:r>
              <a:rPr lang="cs-CZ" dirty="0" smtClean="0"/>
              <a:t>-  přijímání informací z okolního světa</a:t>
            </a:r>
          </a:p>
          <a:p>
            <a:pPr>
              <a:buFontTx/>
              <a:buChar char="-"/>
            </a:pPr>
            <a:r>
              <a:rPr lang="cs-CZ" dirty="0" smtClean="0"/>
              <a:t>chrání člověka před úrazy a jiným poškozením</a:t>
            </a:r>
          </a:p>
          <a:p>
            <a:pPr marL="0" indent="0">
              <a:buNone/>
            </a:pPr>
            <a:r>
              <a:rPr lang="cs-CZ" b="1" dirty="0" smtClean="0"/>
              <a:t>Smyslový orgán zraku - OKO</a:t>
            </a:r>
          </a:p>
          <a:p>
            <a:pPr marL="0" indent="0">
              <a:buNone/>
            </a:pPr>
            <a:r>
              <a:rPr lang="cs-CZ" b="1" dirty="0" smtClean="0"/>
              <a:t>Vnímáme: </a:t>
            </a:r>
            <a:r>
              <a:rPr lang="cs-CZ" dirty="0" smtClean="0"/>
              <a:t>světlo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barvy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tvar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pohyb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" name="Picture 2" descr="C:\Users\Simona\Pictures\2012-02-18 3\3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572" t="62030" b="7068"/>
          <a:stretch/>
        </p:blipFill>
        <p:spPr bwMode="auto">
          <a:xfrm rot="16200000">
            <a:off x="5487319" y="3775756"/>
            <a:ext cx="1985785" cy="252028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1515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75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7500"/>
                            </p:stCondLst>
                            <p:childTnLst>
                              <p:par>
                                <p:cTn id="56" presetID="26" presetClass="entr" presetSubtype="0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10250"/>
                            </p:stCondLst>
                            <p:childTnLst>
                              <p:par>
                                <p:cTn id="73" presetID="21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H</a:t>
            </a:r>
            <a:r>
              <a:rPr lang="cs-CZ" dirty="0" smtClean="0"/>
              <a:t>lavní části oka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518457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dirty="0" smtClean="0"/>
              <a:t>DUHOVKA</a:t>
            </a:r>
            <a:r>
              <a:rPr lang="cs-CZ" dirty="0" smtClean="0"/>
              <a:t> - otvorem v ní prochází světlo</a:t>
            </a:r>
          </a:p>
          <a:p>
            <a:pPr marL="0" indent="0">
              <a:buNone/>
            </a:pPr>
            <a:r>
              <a:rPr lang="cs-CZ" b="1" dirty="0" smtClean="0"/>
              <a:t>ZORNICE</a:t>
            </a:r>
            <a:r>
              <a:rPr lang="cs-CZ" dirty="0" smtClean="0"/>
              <a:t> - otvor v duhovce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- zvětšuje se a zmenšuje se podle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množství dopadajícího světla</a:t>
            </a:r>
          </a:p>
          <a:p>
            <a:pPr marL="0" indent="0">
              <a:buNone/>
            </a:pPr>
            <a:r>
              <a:rPr lang="cs-CZ" b="1" dirty="0" smtClean="0"/>
              <a:t>ČOČKA</a:t>
            </a:r>
            <a:r>
              <a:rPr lang="cs-CZ" dirty="0" smtClean="0"/>
              <a:t> - prochází jí světlo</a:t>
            </a:r>
          </a:p>
          <a:p>
            <a:pPr marL="0" indent="0">
              <a:buNone/>
            </a:pPr>
            <a:r>
              <a:rPr lang="cs-CZ" b="1" dirty="0" smtClean="0"/>
              <a:t>SÍTNICE</a:t>
            </a:r>
            <a:r>
              <a:rPr lang="cs-CZ" dirty="0" smtClean="0"/>
              <a:t> - dopadá sem světlo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vytváří se obraz převrácený</a:t>
            </a:r>
          </a:p>
          <a:p>
            <a:pPr marL="0" indent="0">
              <a:buNone/>
            </a:pPr>
            <a:r>
              <a:rPr lang="cs-CZ" b="1" dirty="0" smtClean="0"/>
              <a:t>ZRAKOVÝ NERV </a:t>
            </a:r>
            <a:r>
              <a:rPr lang="cs-CZ" dirty="0" smtClean="0"/>
              <a:t>- vede vzruchy ze sítnice do mozku =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vidíme obraz nepřevrácený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4525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4000"/>
                            </p:stCondLst>
                            <p:childTnLst>
                              <p:par>
                                <p:cTn id="3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0"/>
                            </p:stCondLst>
                            <p:childTnLst>
                              <p:par>
                                <p:cTn id="40" presetID="2" presetClass="entr" presetSubtype="9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24000"/>
                            </p:stCondLst>
                            <p:childTnLst>
                              <p:par>
                                <p:cTn id="45" presetID="2" presetClass="entr" presetSubtype="9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16832"/>
            <a:ext cx="4054620" cy="40546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 flipV="1">
            <a:off x="6156176" y="3586489"/>
            <a:ext cx="1008112" cy="706607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6682404" y="2924944"/>
            <a:ext cx="19940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Zrakový nerv</a:t>
            </a:r>
            <a:endParaRPr lang="cs-CZ" sz="2400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4788024" y="1700808"/>
            <a:ext cx="1368152" cy="8640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012160" y="1268760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Sítnice</a:t>
            </a:r>
            <a:endParaRPr lang="cs-CZ" sz="2400" dirty="0"/>
          </a:p>
        </p:txBody>
      </p:sp>
      <p:cxnSp>
        <p:nvCxnSpPr>
          <p:cNvPr id="10" name="Přímá spojnice 9"/>
          <p:cNvCxnSpPr/>
          <p:nvPr/>
        </p:nvCxnSpPr>
        <p:spPr>
          <a:xfrm flipH="1" flipV="1">
            <a:off x="2411760" y="1916832"/>
            <a:ext cx="1368152" cy="18002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1403648" y="1478136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Čočka</a:t>
            </a:r>
          </a:p>
        </p:txBody>
      </p:sp>
      <p:cxnSp>
        <p:nvCxnSpPr>
          <p:cNvPr id="13" name="Přímá spojnice 12"/>
          <p:cNvCxnSpPr/>
          <p:nvPr/>
        </p:nvCxnSpPr>
        <p:spPr>
          <a:xfrm flipH="1" flipV="1">
            <a:off x="755576" y="3155776"/>
            <a:ext cx="2736304" cy="93935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H="1">
            <a:off x="1403648" y="4293096"/>
            <a:ext cx="1944216" cy="129614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323528" y="256490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uhovka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5132759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Rohovka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805702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25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Péče o zrakové ústrojí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chráníme před úrazem</a:t>
            </a:r>
          </a:p>
          <a:p>
            <a:pPr marL="514350" indent="-514350">
              <a:buAutoNum type="arabicParenR"/>
            </a:pPr>
            <a:r>
              <a:rPr lang="cs-CZ" dirty="0" smtClean="0"/>
              <a:t>nedíváme se přímo do slunce</a:t>
            </a:r>
          </a:p>
          <a:p>
            <a:pPr marL="514350" indent="-514350">
              <a:buAutoNum type="arabicParenR"/>
            </a:pPr>
            <a:r>
              <a:rPr lang="cs-CZ" dirty="0" smtClean="0"/>
              <a:t>nedíváme se do světelných zdrojů</a:t>
            </a:r>
          </a:p>
          <a:p>
            <a:pPr marL="514350" indent="-514350">
              <a:buAutoNum type="arabicParenR"/>
            </a:pPr>
            <a:r>
              <a:rPr lang="cs-CZ" dirty="0" smtClean="0"/>
              <a:t>dodržujeme správnou vzdálenost při čtení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 psaní</a:t>
            </a:r>
          </a:p>
          <a:p>
            <a:pPr marL="0" indent="0">
              <a:buNone/>
            </a:pPr>
            <a:r>
              <a:rPr lang="cs-CZ" dirty="0" smtClean="0"/>
              <a:t>5) dbáme na dostatečné osvětlení při čtení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a psaní</a:t>
            </a:r>
          </a:p>
          <a:p>
            <a:pPr marL="0" indent="0">
              <a:buNone/>
            </a:pPr>
            <a:r>
              <a:rPr lang="cs-CZ" dirty="0" smtClean="0"/>
              <a:t>6) pokud nosíme brýle, udržujeme je čisté</a:t>
            </a:r>
          </a:p>
          <a:p>
            <a:pPr marL="514350" indent="-514350"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188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500"/>
                            </p:stCondLst>
                            <p:childTnLst>
                              <p:par>
                                <p:cTn id="1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7000"/>
                            </p:stCondLst>
                            <p:childTnLst>
                              <p:par>
                                <p:cTn id="1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500"/>
                            </p:stCondLst>
                            <p:childTnLst>
                              <p:par>
                                <p:cTn id="2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4000"/>
                            </p:stCondLst>
                            <p:childTnLst>
                              <p:par>
                                <p:cTn id="2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7500"/>
                            </p:stCondLst>
                            <p:childTnLst>
                              <p:par>
                                <p:cTn id="3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1000"/>
                            </p:stCondLst>
                            <p:childTnLst>
                              <p:par>
                                <p:cTn id="35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4500"/>
                            </p:stCondLst>
                            <p:childTnLst>
                              <p:par>
                                <p:cTn id="40" presetID="2" presetClass="entr" presetSubtype="6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Oční vady a choroby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Dalekozrakost</a:t>
            </a:r>
            <a:r>
              <a:rPr lang="cs-CZ" dirty="0" smtClean="0"/>
              <a:t> - špatné vidění na blízko</a:t>
            </a:r>
          </a:p>
          <a:p>
            <a:pPr marL="0" indent="0">
              <a:buNone/>
            </a:pPr>
            <a:r>
              <a:rPr lang="cs-CZ" b="1" dirty="0" smtClean="0"/>
              <a:t>Krátkozrakost</a:t>
            </a:r>
            <a:r>
              <a:rPr lang="cs-CZ" dirty="0" smtClean="0"/>
              <a:t> - špatné vidění do dálky</a:t>
            </a:r>
          </a:p>
          <a:p>
            <a:pPr marL="0" indent="0">
              <a:buNone/>
            </a:pPr>
            <a:r>
              <a:rPr lang="cs-CZ" b="1" dirty="0" smtClean="0"/>
              <a:t>Barvoslepost</a:t>
            </a:r>
            <a:r>
              <a:rPr lang="cs-CZ" dirty="0" smtClean="0"/>
              <a:t> - neschopnost rozlišovat barvy</a:t>
            </a:r>
          </a:p>
          <a:p>
            <a:pPr marL="0" indent="0">
              <a:buNone/>
            </a:pPr>
            <a:r>
              <a:rPr lang="cs-CZ" b="1" dirty="0" smtClean="0"/>
              <a:t>Šedý zákal </a:t>
            </a:r>
            <a:r>
              <a:rPr lang="cs-CZ" dirty="0" smtClean="0"/>
              <a:t>- nezřetelné vidění</a:t>
            </a:r>
          </a:p>
          <a:p>
            <a:pPr marL="0" indent="0">
              <a:buNone/>
            </a:pPr>
            <a:r>
              <a:rPr lang="cs-CZ" b="1" dirty="0" smtClean="0"/>
              <a:t>Zánět spojivek</a:t>
            </a:r>
          </a:p>
          <a:p>
            <a:pPr marL="0" indent="0">
              <a:buNone/>
            </a:pPr>
            <a:r>
              <a:rPr lang="cs-CZ" b="1" dirty="0" smtClean="0"/>
              <a:t>Šilhavost</a:t>
            </a:r>
          </a:p>
          <a:p>
            <a:pPr marL="0" indent="0">
              <a:buNone/>
            </a:pPr>
            <a:r>
              <a:rPr lang="cs-CZ" b="1" dirty="0" smtClean="0"/>
              <a:t>Slepota</a:t>
            </a:r>
            <a:r>
              <a:rPr lang="cs-CZ" dirty="0" smtClean="0"/>
              <a:t> - poškození části oka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- ztráta zraku</a:t>
            </a:r>
          </a:p>
          <a:p>
            <a:pPr marL="0" indent="0">
              <a:buNone/>
            </a:pPr>
            <a:r>
              <a:rPr lang="cs-CZ" b="1" dirty="0" smtClean="0"/>
              <a:t>Slepý člověk </a:t>
            </a:r>
            <a:r>
              <a:rPr lang="cs-CZ" dirty="0" smtClean="0"/>
              <a:t>- nosí tmavé brýle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někteří mají vodícího psa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nosí bílou hůl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čtou hmatem slepecké </a:t>
            </a:r>
            <a:r>
              <a:rPr lang="cs-CZ" dirty="0"/>
              <a:t>B</a:t>
            </a:r>
            <a:r>
              <a:rPr lang="cs-CZ" dirty="0" smtClean="0"/>
              <a:t>raillovo písmo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71492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1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0"/>
                            </p:stCondLst>
                            <p:childTnLst>
                              <p:par>
                                <p:cTn id="4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1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0"/>
                            </p:stCondLst>
                            <p:childTnLst>
                              <p:par>
                                <p:cTn id="4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1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4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1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Braillovo písmo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210" b="16657"/>
          <a:stretch/>
        </p:blipFill>
        <p:spPr bwMode="auto">
          <a:xfrm>
            <a:off x="2269244" y="2382982"/>
            <a:ext cx="4561464" cy="3062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893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hlavní části oka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251520" y="1814090"/>
            <a:ext cx="4038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1)………………………………..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2)…………………………………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3)…………………………………..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4)…………………………………..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5)…………………………………….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16832"/>
            <a:ext cx="4054620" cy="405462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cxnSp>
        <p:nvCxnSpPr>
          <p:cNvPr id="3" name="Přímá spojnice 2"/>
          <p:cNvCxnSpPr/>
          <p:nvPr/>
        </p:nvCxnSpPr>
        <p:spPr>
          <a:xfrm>
            <a:off x="6588224" y="4437112"/>
            <a:ext cx="0" cy="15343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5364088" y="1556792"/>
            <a:ext cx="216024" cy="10081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3851920" y="1556792"/>
            <a:ext cx="144016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V="1">
            <a:off x="4211960" y="1556792"/>
            <a:ext cx="504056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707904" y="4293096"/>
            <a:ext cx="0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3707904" y="12687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4208" y="597145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634078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82841" y="1372126"/>
            <a:ext cx="348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80112" y="145342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42444" y="1822758"/>
            <a:ext cx="1778028" cy="163121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 duhovka</a:t>
            </a:r>
          </a:p>
          <a:p>
            <a:r>
              <a:rPr lang="cs-CZ" sz="2000" dirty="0" smtClean="0"/>
              <a:t>2 zrakový nerv</a:t>
            </a:r>
          </a:p>
          <a:p>
            <a:r>
              <a:rPr lang="cs-CZ" sz="2000" dirty="0" smtClean="0"/>
              <a:t>3 rohovka</a:t>
            </a:r>
          </a:p>
          <a:p>
            <a:r>
              <a:rPr lang="cs-CZ" sz="2000" dirty="0" smtClean="0"/>
              <a:t>4 čočka</a:t>
            </a:r>
          </a:p>
          <a:p>
            <a:r>
              <a:rPr lang="cs-CZ" sz="2000" dirty="0" smtClean="0"/>
              <a:t>5 sítnice</a:t>
            </a:r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7042444" y="5877272"/>
            <a:ext cx="18500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Kontrola - kliknutí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979158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Co člověk vnímá okem?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 pečujeme o svůj zrak?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 se projevuje krátkozrakost?</a:t>
            </a:r>
          </a:p>
          <a:p>
            <a:pPr marL="514350" indent="-514350">
              <a:buAutoNum type="arabicParenR"/>
            </a:pPr>
            <a:r>
              <a:rPr lang="cs-CZ" dirty="0" smtClean="0"/>
              <a:t>Podle čeho poznáte slepého člověka?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oční vady nebo choroby znáte?</a:t>
            </a:r>
          </a:p>
        </p:txBody>
      </p:sp>
    </p:spTree>
    <p:extLst>
      <p:ext uri="{BB962C8B-B14F-4D97-AF65-F5344CB8AC3E}">
        <p14:creationId xmlns:p14="http://schemas.microsoft.com/office/powerpoint/2010/main" val="4170862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2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0"/>
                            </p:stCondLst>
                            <p:childTnLst>
                              <p:par>
                                <p:cTn id="15" presetID="2" presetClass="entr" presetSubtype="12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7000"/>
                            </p:stCondLst>
                            <p:childTnLst>
                              <p:par>
                                <p:cTn id="20" presetID="2" presetClass="entr" presetSubtype="12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99000"/>
                            </p:stCondLst>
                            <p:childTnLst>
                              <p:par>
                                <p:cTn id="25" presetID="2" presetClass="entr" presetSubtype="12" fill="hold" nodeType="afterEffect">
                                  <p:stCondLst>
                                    <p:cond delay="30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5282724"/>
              </p:ext>
            </p:extLst>
          </p:nvPr>
        </p:nvGraphicFramePr>
        <p:xfrm>
          <a:off x="827584" y="332656"/>
          <a:ext cx="7358114" cy="5943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se žáci seznamují s částmi oka.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Přírodověda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pro 5. ročník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Život na Zemi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Napsala prom. </a:t>
                      </a:r>
                      <a:r>
                        <a:rPr lang="cs-CZ" u="none" baseline="0" dirty="0" err="1" smtClean="0">
                          <a:solidFill>
                            <a:schemeClr val="tx1"/>
                          </a:solidFill>
                        </a:rPr>
                        <a:t>biol</a:t>
                      </a: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. Helena Kholová, CSc. a kol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Vydalo nakladatelství ALTER, s. r. o., Všeň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Vydání první, rok 1997, kód 092784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none" baseline="0" dirty="0" smtClean="0">
                          <a:solidFill>
                            <a:schemeClr val="tx1"/>
                          </a:solidFill>
                        </a:rPr>
                        <a:t>ISBN 80-85775-61-1  </a:t>
                      </a:r>
                      <a:endParaRPr lang="cs-CZ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Pracovní list</a:t>
                      </a: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3)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38120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32040454"/>
              </p:ext>
            </p:extLst>
          </p:nvPr>
        </p:nvGraphicFramePr>
        <p:xfrm>
          <a:off x="827584" y="764704"/>
          <a:ext cx="7358114" cy="29725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166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z internetu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http://office.microsoft.com/cs-cz/images/results.aspx?qu=anatomie#ai:MC900071299|</a:t>
                      </a:r>
                    </a:p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http://office.microsoft.com/cs-cz/images/results.aspx?qu=braillovo+p%C3%ADsmo&amp;ex=1#ai:MP900401311|</a:t>
                      </a:r>
                      <a:endParaRPr lang="cs-CZ" sz="1800" u="none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sz="1800" u="none" dirty="0" smtClean="0">
                          <a:solidFill>
                            <a:schemeClr val="tx1"/>
                          </a:solidFill>
                        </a:rPr>
                        <a:t>Obrázky</a:t>
                      </a:r>
                      <a:r>
                        <a:rPr lang="cs-CZ" sz="1800" u="none" baseline="0" dirty="0" smtClean="0">
                          <a:solidFill>
                            <a:schemeClr val="tx1"/>
                          </a:solidFill>
                        </a:rPr>
                        <a:t> - vlastní zdroj</a:t>
                      </a:r>
                    </a:p>
                    <a:p>
                      <a:pPr marL="0" indent="0">
                        <a:buNone/>
                      </a:pPr>
                      <a:r>
                        <a:rPr lang="cs-CZ" sz="1800" u="none" baseline="0" smtClean="0">
                          <a:solidFill>
                            <a:schemeClr val="tx1"/>
                          </a:solidFill>
                        </a:rPr>
                        <a:t>Prezentace obsahuje animace.</a:t>
                      </a:r>
                      <a:endParaRPr lang="cs-CZ" sz="1800" u="none" dirty="0" smtClean="0">
                        <a:solidFill>
                          <a:schemeClr val="tx1"/>
                        </a:solidFill>
                      </a:endParaRPr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56337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483</Words>
  <Application>Microsoft Office PowerPoint</Application>
  <PresentationFormat>Předvádění na obrazovce (4:3)</PresentationFormat>
  <Paragraphs>125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Smyslové ústrojí zraku</vt:lpstr>
      <vt:lpstr>Prezentace aplikace PowerPoint</vt:lpstr>
      <vt:lpstr>Smyslové ústrojí zraku</vt:lpstr>
      <vt:lpstr>Hlavní části oka</vt:lpstr>
      <vt:lpstr>OKO</vt:lpstr>
      <vt:lpstr>Péče o zrakové ústrojí</vt:lpstr>
      <vt:lpstr>Oční vady a choroby</vt:lpstr>
      <vt:lpstr>Braillovo písmo</vt:lpstr>
      <vt:lpstr>Pojmenuj hlavní části oka</vt:lpstr>
      <vt:lpstr>Odpověz na otázky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Simona</dc:creator>
  <cp:lastModifiedBy>Učitel</cp:lastModifiedBy>
  <cp:revision>52</cp:revision>
  <dcterms:created xsi:type="dcterms:W3CDTF">2012-01-21T09:39:07Z</dcterms:created>
  <dcterms:modified xsi:type="dcterms:W3CDTF">2012-03-02T13:59:36Z</dcterms:modified>
</cp:coreProperties>
</file>