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</a:t>
          </a:r>
          <a:r>
            <a:rPr lang="cs-CZ" sz="1600" baseline="0" dirty="0" smtClean="0"/>
            <a:t>VY_32_INOVACE_15_ČESKÝ_JAZYK_A_LITERATURA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Česká próza a poezie 20. století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270919-F306-4FB7-BEAD-34AAFDEA3338}" type="presOf" srcId="{4C35D32F-0EAB-4CD7-82EE-45574DC2A586}" destId="{8BEBB6EC-1DAA-4CAC-8A25-BC0FCBD5DBD5}" srcOrd="0" destOrd="0" presId="urn:microsoft.com/office/officeart/2005/8/layout/target3"/>
    <dgm:cxn modelId="{EF18A2CF-CC1D-4F36-8EF3-9A3F3888E8F8}" type="presOf" srcId="{D8197B8C-B260-4A16-BDF4-0947B075E274}" destId="{25B08C86-7E15-44DC-BE7F-FFB55DD49D12}" srcOrd="0" destOrd="0" presId="urn:microsoft.com/office/officeart/2005/8/layout/target3"/>
    <dgm:cxn modelId="{5900FAE3-FC86-4973-8164-4DA0A4E96A10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9BB1E72-9ECF-45BE-AC99-745A9A2D76A0}" type="presOf" srcId="{B651F6E3-6281-48DB-9319-2AEAFDAE7572}" destId="{619D679B-A015-4ECF-8348-D1034C574F40}" srcOrd="0" destOrd="0" presId="urn:microsoft.com/office/officeart/2005/8/layout/target3"/>
    <dgm:cxn modelId="{2E19C927-38B5-4F28-BC07-885DF77C2558}" type="presOf" srcId="{4C35D32F-0EAB-4CD7-82EE-45574DC2A586}" destId="{890E4F0B-2866-4A3F-A3C7-2A14B1797930}" srcOrd="1" destOrd="0" presId="urn:microsoft.com/office/officeart/2005/8/layout/target3"/>
    <dgm:cxn modelId="{8944487C-E632-45DA-97F9-6853ACAFBBF0}" type="presOf" srcId="{D1D4F407-5343-4D3F-B5B9-D407B03CAEB4}" destId="{D005CE8C-CC26-4C3E-AC11-E15060ECD759}" srcOrd="0" destOrd="0" presId="urn:microsoft.com/office/officeart/2005/8/layout/target3"/>
    <dgm:cxn modelId="{EC0B5790-1D30-4803-8432-EA34BB4869D7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E51CC55-90B7-47AB-88BA-7A4653727806}" type="presOf" srcId="{D1B46980-6531-4606-95E6-44980827E919}" destId="{2BE915AB-18AA-4053-B92C-3BFC9ED204BB}" srcOrd="1" destOrd="0" presId="urn:microsoft.com/office/officeart/2005/8/layout/target3"/>
    <dgm:cxn modelId="{2DF9A0E2-2B0D-44F2-9B43-4368CEC701E0}" type="presOf" srcId="{D1D4F407-5343-4D3F-B5B9-D407B03CAEB4}" destId="{AED2198E-93D5-4001-81B4-73124B309672}" srcOrd="1" destOrd="0" presId="urn:microsoft.com/office/officeart/2005/8/layout/target3"/>
    <dgm:cxn modelId="{AC294A8D-6F56-4009-8831-0330C634135B}" type="presOf" srcId="{B651F6E3-6281-48DB-9319-2AEAFDAE7572}" destId="{6BB5E863-4638-4E1D-BFDE-399D028AC4ED}" srcOrd="1" destOrd="0" presId="urn:microsoft.com/office/officeart/2005/8/layout/target3"/>
    <dgm:cxn modelId="{8EEA76A9-302A-47DA-A43D-3DACC8960D53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019C333-1276-45FC-93AD-7D119C617258}" type="presParOf" srcId="{333A1088-737F-45CB-B68E-254E46348037}" destId="{F5ABB229-8D3B-4694-996A-96F23CF14429}" srcOrd="0" destOrd="0" presId="urn:microsoft.com/office/officeart/2005/8/layout/target3"/>
    <dgm:cxn modelId="{AA65446A-4192-4C91-9FCF-0E79D5DE79A4}" type="presParOf" srcId="{333A1088-737F-45CB-B68E-254E46348037}" destId="{F41139FD-01EE-4571-8B17-4FB00FC51163}" srcOrd="1" destOrd="0" presId="urn:microsoft.com/office/officeart/2005/8/layout/target3"/>
    <dgm:cxn modelId="{72F6049E-FEAF-49CA-826D-8E573B1CC683}" type="presParOf" srcId="{333A1088-737F-45CB-B68E-254E46348037}" destId="{D005CE8C-CC26-4C3E-AC11-E15060ECD759}" srcOrd="2" destOrd="0" presId="urn:microsoft.com/office/officeart/2005/8/layout/target3"/>
    <dgm:cxn modelId="{7AC29148-6D14-40BC-A110-2CEDD5AAC5D9}" type="presParOf" srcId="{333A1088-737F-45CB-B68E-254E46348037}" destId="{2C702D82-9B77-49B7-9568-BB8EB47C3372}" srcOrd="3" destOrd="0" presId="urn:microsoft.com/office/officeart/2005/8/layout/target3"/>
    <dgm:cxn modelId="{B373BB93-50F1-4D77-A87D-948D9677D986}" type="presParOf" srcId="{333A1088-737F-45CB-B68E-254E46348037}" destId="{A52A0455-90FF-4808-ABD0-F02540D31D5A}" srcOrd="4" destOrd="0" presId="urn:microsoft.com/office/officeart/2005/8/layout/target3"/>
    <dgm:cxn modelId="{31D30CC4-DE48-4C78-956A-6751E15690B0}" type="presParOf" srcId="{333A1088-737F-45CB-B68E-254E46348037}" destId="{6140AFEC-043D-4C43-A2F9-D0F5331DF3A3}" srcOrd="5" destOrd="0" presId="urn:microsoft.com/office/officeart/2005/8/layout/target3"/>
    <dgm:cxn modelId="{884490E2-ECBA-47F3-987A-A690D6DD60B7}" type="presParOf" srcId="{333A1088-737F-45CB-B68E-254E46348037}" destId="{9358AC05-5D7D-4327-9F80-1AD486AEA664}" srcOrd="6" destOrd="0" presId="urn:microsoft.com/office/officeart/2005/8/layout/target3"/>
    <dgm:cxn modelId="{5536FA04-AC42-472B-82CD-98AABD7FB15E}" type="presParOf" srcId="{333A1088-737F-45CB-B68E-254E46348037}" destId="{313FC574-E1CD-4FB4-B054-0B805CE0447D}" srcOrd="7" destOrd="0" presId="urn:microsoft.com/office/officeart/2005/8/layout/target3"/>
    <dgm:cxn modelId="{074C62BC-73A8-4D7B-852E-191447DF8893}" type="presParOf" srcId="{333A1088-737F-45CB-B68E-254E46348037}" destId="{619D679B-A015-4ECF-8348-D1034C574F40}" srcOrd="8" destOrd="0" presId="urn:microsoft.com/office/officeart/2005/8/layout/target3"/>
    <dgm:cxn modelId="{B91E89F9-4F9A-4787-9A37-665F9510CC89}" type="presParOf" srcId="{333A1088-737F-45CB-B68E-254E46348037}" destId="{322283A8-4A27-4CDA-BAE3-F381106A9174}" srcOrd="9" destOrd="0" presId="urn:microsoft.com/office/officeart/2005/8/layout/target3"/>
    <dgm:cxn modelId="{02D11699-38CB-4799-AA2E-A81580EA1A03}" type="presParOf" srcId="{333A1088-737F-45CB-B68E-254E46348037}" destId="{FFC9F71D-1B4F-4AD9-A4A6-86ADEFC8AF5C}" srcOrd="10" destOrd="0" presId="urn:microsoft.com/office/officeart/2005/8/layout/target3"/>
    <dgm:cxn modelId="{8DBF8E6F-5FA0-4525-A5D6-F44BFB71CD2F}" type="presParOf" srcId="{333A1088-737F-45CB-B68E-254E46348037}" destId="{25B08C86-7E15-44DC-BE7F-FFB55DD49D12}" srcOrd="11" destOrd="0" presId="urn:microsoft.com/office/officeart/2005/8/layout/target3"/>
    <dgm:cxn modelId="{68444DF3-DCA0-4210-98A9-A2B8E033A0EF}" type="presParOf" srcId="{333A1088-737F-45CB-B68E-254E46348037}" destId="{76644BE8-9D7C-4C09-B250-3D10AF48CBB7}" srcOrd="12" destOrd="0" presId="urn:microsoft.com/office/officeart/2005/8/layout/target3"/>
    <dgm:cxn modelId="{50C99E9B-0F2F-4551-846D-A21E53099285}" type="presParOf" srcId="{333A1088-737F-45CB-B68E-254E46348037}" destId="{EE85B701-7295-41C0-BA7A-34D3756A2AE6}" srcOrd="13" destOrd="0" presId="urn:microsoft.com/office/officeart/2005/8/layout/target3"/>
    <dgm:cxn modelId="{D69234B4-A181-416E-9D98-B419D7D6B2F1}" type="presParOf" srcId="{333A1088-737F-45CB-B68E-254E46348037}" destId="{8BEBB6EC-1DAA-4CAC-8A25-BC0FCBD5DBD5}" srcOrd="14" destOrd="0" presId="urn:microsoft.com/office/officeart/2005/8/layout/target3"/>
    <dgm:cxn modelId="{3CDC0F5E-3320-4151-AE4B-F744489D09E5}" type="presParOf" srcId="{333A1088-737F-45CB-B68E-254E46348037}" destId="{AED2198E-93D5-4001-81B4-73124B309672}" srcOrd="15" destOrd="0" presId="urn:microsoft.com/office/officeart/2005/8/layout/target3"/>
    <dgm:cxn modelId="{C2F6F0D0-F9C0-4448-A7DA-DAAC5A34D2CF}" type="presParOf" srcId="{333A1088-737F-45CB-B68E-254E46348037}" destId="{2BE915AB-18AA-4053-B92C-3BFC9ED204BB}" srcOrd="16" destOrd="0" presId="urn:microsoft.com/office/officeart/2005/8/layout/target3"/>
    <dgm:cxn modelId="{944D573F-B02C-4C17-8920-FACF6F01E429}" type="presParOf" srcId="{333A1088-737F-45CB-B68E-254E46348037}" destId="{6BB5E863-4638-4E1D-BFDE-399D028AC4ED}" srcOrd="17" destOrd="0" presId="urn:microsoft.com/office/officeart/2005/8/layout/target3"/>
    <dgm:cxn modelId="{4F10B493-1E63-4205-BC93-ED98FC55F0FC}" type="presParOf" srcId="{333A1088-737F-45CB-B68E-254E46348037}" destId="{5A5FFA88-C948-4069-8E93-59FA12366E83}" srcOrd="18" destOrd="0" presId="urn:microsoft.com/office/officeart/2005/8/layout/target3"/>
    <dgm:cxn modelId="{50494C52-70E6-4E65-8EF2-C33151E9589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</a:t>
          </a:r>
          <a:r>
            <a:rPr lang="cs-CZ" sz="1600" kern="1200" baseline="0" dirty="0" smtClean="0"/>
            <a:t>VY_32_INOVACE_15_ČESKÝ_JAZYK_A_LITERATURA</a:t>
          </a:r>
          <a:endParaRPr lang="cs-CZ" sz="16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próza a poezie 20. století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8722460-3FFA-434B-8F6E-4B218BBFC8E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E483726-167C-46EB-9488-EC08630B3D7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722460-3FFA-434B-8F6E-4B218BBFC8E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483726-167C-46EB-9488-EC08630B3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8722460-3FFA-434B-8F6E-4B218BBFC8E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5E483726-167C-46EB-9488-EC08630B3D7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722460-3FFA-434B-8F6E-4B218BBFC8E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483726-167C-46EB-9488-EC08630B3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722460-3FFA-434B-8F6E-4B218BBFC8E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483726-167C-46EB-9488-EC08630B3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722460-3FFA-434B-8F6E-4B218BBFC8E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483726-167C-46EB-9488-EC08630B3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8722460-3FFA-434B-8F6E-4B218BBFC8E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483726-167C-46EB-9488-EC08630B3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722460-3FFA-434B-8F6E-4B218BBFC8E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483726-167C-46EB-9488-EC08630B3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722460-3FFA-434B-8F6E-4B218BBFC8E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483726-167C-46EB-9488-EC08630B3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722460-3FFA-434B-8F6E-4B218BBFC8E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E483726-167C-46EB-9488-EC08630B3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8722460-3FFA-434B-8F6E-4B218BBFC8E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E483726-167C-46EB-9488-EC08630B3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8722460-3FFA-434B-8F6E-4B218BBFC8E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E483726-167C-46EB-9488-EC08630B3D7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2321748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1" y="4149080"/>
            <a:ext cx="5779164" cy="178558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Ukázky básní</a:t>
            </a:r>
            <a:endParaRPr lang="cs-CZ" sz="3200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4200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0686793"/>
              </p:ext>
            </p:extLst>
          </p:nvPr>
        </p:nvGraphicFramePr>
        <p:xfrm>
          <a:off x="1547813" y="1412875"/>
          <a:ext cx="6096000" cy="165737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duben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si zopakují celou kapitolu básníků 20. století, jejich básnická díla.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07145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800" dirty="0" smtClean="0"/>
              <a:t>Ukázky básní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Básníci 20. století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564151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628800"/>
            <a:ext cx="6131024" cy="2736304"/>
          </a:xfrm>
          <a:ln w="381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/>
              <a:t>Nebylo mu ani sedm roků</a:t>
            </a:r>
            <a:br>
              <a:rPr lang="cs-CZ" dirty="0"/>
            </a:br>
            <a:r>
              <a:rPr lang="cs-CZ" dirty="0"/>
              <a:t>Pokoj devítka byl plný mlčení v tu chvíli</a:t>
            </a:r>
            <a:br>
              <a:rPr lang="cs-CZ" dirty="0"/>
            </a:br>
            <a:r>
              <a:rPr lang="cs-CZ" dirty="0"/>
              <a:t>Ve vzduchu plul bílý člun</a:t>
            </a:r>
            <a:br>
              <a:rPr lang="cs-CZ" dirty="0"/>
            </a:br>
            <a:r>
              <a:rPr lang="cs-CZ" dirty="0"/>
              <a:t>tažený labutěmi velmi ospalými</a:t>
            </a:r>
            <a:br>
              <a:rPr lang="cs-CZ" dirty="0"/>
            </a:br>
            <a:r>
              <a:rPr lang="cs-CZ" dirty="0"/>
              <a:t>Pokoj devítka byl plný labutí</a:t>
            </a:r>
            <a:br>
              <a:rPr lang="cs-CZ" dirty="0"/>
            </a:br>
            <a:r>
              <a:rPr lang="cs-CZ" dirty="0"/>
              <a:t>Všichni se </a:t>
            </a:r>
            <a:r>
              <a:rPr lang="cs-CZ" dirty="0" smtClean="0"/>
              <a:t>divili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51920" y="5517232"/>
            <a:ext cx="36004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Josef Kainar </a:t>
            </a:r>
          </a:p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Blues o děvčátku a labutích</a:t>
            </a:r>
          </a:p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Moje blues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51920" y="4725144"/>
            <a:ext cx="3312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Moje blues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0315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628800"/>
            <a:ext cx="6131024" cy="2520280"/>
          </a:xfrm>
          <a:ln w="381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/>
              <a:t>Zbavovat těžké věci tíže </a:t>
            </a:r>
          </a:p>
          <a:p>
            <a:pPr marL="0" indent="0">
              <a:buNone/>
            </a:pPr>
            <a:r>
              <a:rPr lang="cs-CZ" dirty="0"/>
              <a:t>Být chuďasem a kráčet si jak kníže </a:t>
            </a:r>
          </a:p>
          <a:p>
            <a:pPr marL="0" indent="0">
              <a:buNone/>
            </a:pPr>
            <a:r>
              <a:rPr lang="cs-CZ" dirty="0"/>
              <a:t>Jak měsíc přítel snů a cypřiše </a:t>
            </a:r>
          </a:p>
          <a:p>
            <a:pPr marL="0" indent="0">
              <a:buNone/>
            </a:pPr>
            <a:r>
              <a:rPr lang="cs-CZ" dirty="0"/>
              <a:t>umět zvedat moře do výše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851920" y="5517232"/>
            <a:ext cx="36004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Vítězslav Nezval</a:t>
            </a:r>
          </a:p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Levitace</a:t>
            </a:r>
          </a:p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Veliký orloj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4509120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Veliký orloj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30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628800"/>
            <a:ext cx="6131024" cy="2520280"/>
          </a:xfrm>
          <a:ln w="38100">
            <a:solidFill>
              <a:schemeClr val="tx2">
                <a:lumMod val="75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800" dirty="0"/>
              <a:t>V lese je sova, sova houká</a:t>
            </a:r>
            <a:br>
              <a:rPr lang="cs-CZ" sz="2800" dirty="0"/>
            </a:br>
            <a:r>
              <a:rPr lang="cs-CZ" sz="2800" dirty="0"/>
              <a:t>a na mýtině velká </a:t>
            </a:r>
            <a:r>
              <a:rPr lang="cs-CZ" sz="2800" dirty="0" smtClean="0"/>
              <a:t>louka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bludičky z </a:t>
            </a:r>
            <a:r>
              <a:rPr lang="cs-CZ" sz="2800" dirty="0" err="1"/>
              <a:t>třasovisk</a:t>
            </a:r>
            <a:r>
              <a:rPr lang="cs-CZ" sz="2800" dirty="0"/>
              <a:t> a blat</a:t>
            </a:r>
            <a:br>
              <a:rPr lang="cs-CZ" sz="2800" dirty="0"/>
            </a:br>
            <a:r>
              <a:rPr lang="cs-CZ" sz="2800" dirty="0"/>
              <a:t>tam chodí v noci </a:t>
            </a:r>
            <a:r>
              <a:rPr lang="cs-CZ" sz="2800" dirty="0" smtClean="0"/>
              <a:t>tancovat</a:t>
            </a:r>
            <a:endParaRPr lang="cs-CZ" sz="28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sz="9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800" dirty="0"/>
              <a:t>Jestlipak dovedeš se bát?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851920" y="5517232"/>
            <a:ext cx="36004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Jan Skácel</a:t>
            </a:r>
          </a:p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Uspávanka s loupežníky</a:t>
            </a:r>
          </a:p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Uspávanky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6096" y="4509120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Uspávanky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2858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4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628800"/>
            <a:ext cx="6131024" cy="2880320"/>
          </a:xfrm>
          <a:ln w="38100">
            <a:solidFill>
              <a:schemeClr val="tx2">
                <a:lumMod val="75000"/>
              </a:schemeClr>
            </a:solidFill>
          </a:ln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2800" dirty="0"/>
              <a:t>Dnes je má těžká hodina;</a:t>
            </a:r>
          </a:p>
          <a:p>
            <a:pPr marL="0" indent="0" algn="ctr">
              <a:buNone/>
            </a:pPr>
            <a:r>
              <a:rPr lang="cs-CZ" sz="2800" dirty="0"/>
              <a:t>jedno srdce jsem pohřbil a druhé ještě nemám,</a:t>
            </a:r>
          </a:p>
          <a:p>
            <a:pPr marL="0" indent="0" algn="ctr">
              <a:buNone/>
            </a:pPr>
            <a:r>
              <a:rPr lang="cs-CZ" sz="2800" dirty="0"/>
              <a:t>zesláblý úzkostí, zesláblý samotou</a:t>
            </a:r>
          </a:p>
          <a:p>
            <a:pPr marL="0" indent="0" algn="ctr">
              <a:buNone/>
            </a:pPr>
            <a:r>
              <a:rPr lang="cs-CZ" sz="2800" dirty="0"/>
              <a:t>marně se bráním studeným stěnám</a:t>
            </a:r>
          </a:p>
          <a:p>
            <a:pPr marL="0" indent="0" algn="ctr">
              <a:buNone/>
            </a:pPr>
            <a:r>
              <a:rPr lang="cs-CZ" sz="2800" dirty="0"/>
              <a:t>i pokoje svého</a:t>
            </a:r>
          </a:p>
          <a:p>
            <a:pPr marL="0" indent="0" algn="ctr">
              <a:buNone/>
            </a:pPr>
            <a:r>
              <a:rPr lang="cs-CZ" sz="2800" dirty="0"/>
              <a:t>uštěpačného.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851920" y="5517232"/>
            <a:ext cx="36004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Jiří Wolker</a:t>
            </a:r>
          </a:p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Těžká hodina</a:t>
            </a:r>
          </a:p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Těžká hodina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6096" y="4709175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Těžká hodina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6012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628800"/>
            <a:ext cx="6131024" cy="2520280"/>
          </a:xfrm>
          <a:ln w="38100">
            <a:solidFill>
              <a:schemeClr val="tx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cs-CZ" sz="3200" dirty="0">
                <a:solidFill>
                  <a:schemeClr val="tx1"/>
                </a:solidFill>
              </a:rPr>
              <a:t>Já držím pohár ve své dlani.</a:t>
            </a:r>
          </a:p>
          <a:p>
            <a:pPr marL="457200" lvl="1" indent="0">
              <a:buNone/>
            </a:pPr>
            <a:r>
              <a:rPr lang="cs-CZ" sz="3200" dirty="0">
                <a:solidFill>
                  <a:schemeClr val="tx1"/>
                </a:solidFill>
              </a:rPr>
              <a:t>Je zpěněný a přetéká.</a:t>
            </a:r>
          </a:p>
          <a:p>
            <a:pPr marL="457200" lvl="1" indent="0">
              <a:buNone/>
            </a:pPr>
            <a:r>
              <a:rPr lang="cs-CZ" sz="3200" dirty="0">
                <a:solidFill>
                  <a:schemeClr val="tx1"/>
                </a:solidFill>
              </a:rPr>
              <a:t>Já držím pohár ve své dlani,</a:t>
            </a:r>
          </a:p>
          <a:p>
            <a:pPr marL="457200" lvl="1" indent="0">
              <a:buNone/>
            </a:pPr>
            <a:r>
              <a:rPr lang="cs-CZ" sz="3200" dirty="0">
                <a:solidFill>
                  <a:schemeClr val="tx1"/>
                </a:solidFill>
              </a:rPr>
              <a:t>jenž čeká na rty člověka.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851920" y="5517232"/>
            <a:ext cx="36004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František </a:t>
            </a:r>
            <a:r>
              <a:rPr lang="cs-CZ" sz="2000" b="1" i="1" dirty="0" err="1" smtClean="0">
                <a:solidFill>
                  <a:schemeClr val="tx2">
                    <a:lumMod val="75000"/>
                  </a:schemeClr>
                </a:solidFill>
              </a:rPr>
              <a:t>Gellner</a:t>
            </a:r>
            <a:endParaRPr lang="cs-CZ" sz="2000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Já držím pohár ve své dlani</a:t>
            </a:r>
          </a:p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Po nás ať přijde potopa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39952" y="4509120"/>
            <a:ext cx="3262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Po nás ať přijde potopa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1816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6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7128792" cy="2376264"/>
          </a:xfrm>
          <a:ln w="38100">
            <a:solidFill>
              <a:schemeClr val="tx2">
                <a:lumMod val="75000"/>
              </a:schemeClr>
            </a:solidFill>
          </a:ln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800" dirty="0"/>
              <a:t>V tu chvíli Antonín, topič mozolnatý,</a:t>
            </a:r>
            <a:br>
              <a:rPr lang="cs-CZ" sz="2800" dirty="0"/>
            </a:br>
            <a:r>
              <a:rPr lang="cs-CZ" sz="2800" dirty="0"/>
              <a:t>poznal těch dvacet pět roků u pece, u lopaty,</a:t>
            </a:r>
            <a:br>
              <a:rPr lang="cs-CZ" sz="2800" dirty="0"/>
            </a:br>
            <a:r>
              <a:rPr lang="cs-CZ" sz="2800" dirty="0"/>
              <a:t>v nichž oči mu krájel plamenný nůž,</a:t>
            </a:r>
            <a:br>
              <a:rPr lang="cs-CZ" sz="2800" dirty="0"/>
            </a:br>
            <a:r>
              <a:rPr lang="cs-CZ" sz="2800" dirty="0"/>
              <a:t>a poznav, že stačí to muži, by zemřel jak muž,</a:t>
            </a:r>
            <a:br>
              <a:rPr lang="cs-CZ" sz="2800" dirty="0"/>
            </a:br>
            <a:r>
              <a:rPr lang="cs-CZ" sz="2800" dirty="0"/>
              <a:t>zakřičel nesmírně nad nocí, nad světem vším: 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51920" y="5517232"/>
            <a:ext cx="36004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Jiří Wolker</a:t>
            </a:r>
          </a:p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Balada o očích topičových</a:t>
            </a:r>
          </a:p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Těžká hodina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39952" y="4509120"/>
            <a:ext cx="3262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Těžká hodina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227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1628800"/>
            <a:ext cx="5184576" cy="2376264"/>
          </a:xfrm>
          <a:ln w="38100">
            <a:solidFill>
              <a:schemeClr val="tx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Prší a venku se setmělo,</a:t>
            </a:r>
          </a:p>
          <a:p>
            <a:pPr marL="0" indent="0">
              <a:buNone/>
            </a:pPr>
            <a:r>
              <a:rPr lang="cs-CZ" sz="2800" dirty="0"/>
              <a:t>tato noc nebude krátká,</a:t>
            </a:r>
          </a:p>
          <a:p>
            <a:pPr marL="0" indent="0">
              <a:buNone/>
            </a:pPr>
            <a:r>
              <a:rPr lang="cs-CZ" sz="2800" dirty="0"/>
              <a:t>beránka vlku se zachtělo,</a:t>
            </a:r>
          </a:p>
          <a:p>
            <a:pPr marL="0" indent="0">
              <a:buNone/>
            </a:pPr>
            <a:r>
              <a:rPr lang="cs-CZ" sz="2800" dirty="0"/>
              <a:t>bratříčku, zavřel jsi vrátka?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851920" y="5517232"/>
            <a:ext cx="36004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Karel Kryl</a:t>
            </a:r>
          </a:p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Bratříčku, zavírej vrátka</a:t>
            </a:r>
          </a:p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Bratříčku, zavírej vrátka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39952" y="4509120"/>
            <a:ext cx="3262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Bratříčku, zavírej vrátka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977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8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47664" y="1628799"/>
            <a:ext cx="4752528" cy="3080375"/>
          </a:xfrm>
          <a:ln w="38100">
            <a:solidFill>
              <a:schemeClr val="tx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Jak to bylo, </a:t>
            </a:r>
            <a:r>
              <a:rPr lang="cs-CZ" sz="2800" dirty="0" smtClean="0"/>
              <a:t>pohádko?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Zabloudilo kuřátko</a:t>
            </a:r>
          </a:p>
          <a:p>
            <a:pPr marL="0" indent="0">
              <a:buNone/>
            </a:pPr>
            <a:r>
              <a:rPr lang="cs-CZ" sz="2800" dirty="0"/>
              <a:t>za zahradou, mezi poli,</a:t>
            </a:r>
          </a:p>
          <a:p>
            <a:pPr marL="0" indent="0">
              <a:buNone/>
            </a:pPr>
            <a:r>
              <a:rPr lang="cs-CZ" sz="2800" dirty="0"/>
              <a:t>pípá, pípá, nožky </a:t>
            </a:r>
            <a:r>
              <a:rPr lang="cs-CZ" sz="2800" dirty="0" smtClean="0"/>
              <a:t>bolí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Ve vysokém obilí</a:t>
            </a:r>
          </a:p>
          <a:p>
            <a:pPr marL="0" indent="0">
              <a:buNone/>
            </a:pPr>
            <a:r>
              <a:rPr lang="cs-CZ" sz="2800" dirty="0"/>
              <a:t>bude večer za </a:t>
            </a:r>
            <a:r>
              <a:rPr lang="cs-CZ" sz="2800" dirty="0" smtClean="0"/>
              <a:t>chvíli.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51920" y="5517232"/>
            <a:ext cx="36004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František Hrubín</a:t>
            </a:r>
          </a:p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Kuřátko a obilí</a:t>
            </a:r>
          </a:p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Kuřátko a obilí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190256" y="4909230"/>
            <a:ext cx="3262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Kuřátko a obilí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471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799"/>
            <a:ext cx="6768752" cy="2376265"/>
          </a:xfrm>
          <a:ln w="38100">
            <a:solidFill>
              <a:schemeClr val="tx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Šedaví pánové v zrcadlech </a:t>
            </a:r>
            <a:r>
              <a:rPr lang="cs-CZ" sz="2800" dirty="0" smtClean="0"/>
              <a:t>kolem stěn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Jenom se </a:t>
            </a:r>
            <a:r>
              <a:rPr lang="cs-CZ" sz="2800" dirty="0" smtClean="0"/>
              <a:t>dívali, jenom se dívali</a:t>
            </a:r>
          </a:p>
          <a:p>
            <a:pPr marL="0" indent="0">
              <a:buNone/>
            </a:pPr>
            <a:r>
              <a:rPr lang="cs-CZ" sz="2800" dirty="0" smtClean="0"/>
              <a:t>Že </a:t>
            </a:r>
            <a:r>
              <a:rPr lang="cs-CZ" sz="2800" dirty="0"/>
              <a:t>už je chlapeček chycen a obelstěn</a:t>
            </a:r>
            <a:br>
              <a:rPr lang="cs-CZ" sz="2800" dirty="0"/>
            </a:br>
            <a:r>
              <a:rPr lang="cs-CZ" sz="2800" dirty="0"/>
              <a:t>V té bílé zástěře </a:t>
            </a:r>
            <a:r>
              <a:rPr lang="cs-CZ" sz="2800" dirty="0" smtClean="0"/>
              <a:t>kolem krku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1840" y="5517232"/>
            <a:ext cx="43204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Josef Kainar</a:t>
            </a:r>
          </a:p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Stříhali dohola malého chlapečka</a:t>
            </a:r>
          </a:p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--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4429491"/>
            <a:ext cx="4342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Stříhali dohola malého chlapečka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1859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628799"/>
            <a:ext cx="6480720" cy="2376265"/>
          </a:xfrm>
          <a:ln w="38100">
            <a:solidFill>
              <a:schemeClr val="tx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dirty="0"/>
              <a:t>Ubývá míst kam chodívala pro </a:t>
            </a:r>
            <a:r>
              <a:rPr lang="cs-CZ" sz="2800" dirty="0" smtClean="0"/>
              <a:t>vodu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starodávná milá</a:t>
            </a:r>
            <a:br>
              <a:rPr lang="cs-CZ" sz="2800" dirty="0"/>
            </a:br>
            <a:r>
              <a:rPr lang="cs-CZ" sz="2800" dirty="0"/>
              <a:t>kde laně tišily žízeň kde žila </a:t>
            </a:r>
            <a:r>
              <a:rPr lang="cs-CZ" sz="2800" dirty="0" smtClean="0"/>
              <a:t>rosnička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a poutníci skláněli se nad </a:t>
            </a:r>
            <a:r>
              <a:rPr lang="cs-CZ" sz="2800" dirty="0" smtClean="0"/>
              <a:t>hladinou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aby se napili </a:t>
            </a:r>
            <a:r>
              <a:rPr lang="cs-CZ" sz="2800" dirty="0" smtClean="0"/>
              <a:t>z dlaní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1840" y="5517232"/>
            <a:ext cx="43204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Jan Skácel</a:t>
            </a:r>
          </a:p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Modlitba za vodu</a:t>
            </a:r>
          </a:p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--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4429491"/>
            <a:ext cx="4342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Modlitba za vodu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286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628799"/>
            <a:ext cx="5472608" cy="2376265"/>
          </a:xfrm>
          <a:ln w="38100">
            <a:solidFill>
              <a:schemeClr val="tx2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3200" dirty="0"/>
              <a:t>Láska je jako krásná loď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200" dirty="0"/>
              <a:t>která ztratila kapitána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200" dirty="0"/>
              <a:t>námořníkům se třesou ruce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200" dirty="0"/>
              <a:t>a bojí se co bude zrána</a:t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1840" y="5517232"/>
            <a:ext cx="43204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Václav Hrabě</a:t>
            </a:r>
          </a:p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Variace na renesanční téma</a:t>
            </a:r>
          </a:p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Blues pro bláznivou holku</a:t>
            </a:r>
          </a:p>
          <a:p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4429491"/>
            <a:ext cx="33843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Blues pro bláznivou holku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3845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32696"/>
          </a:xfrm>
        </p:spPr>
        <p:txBody>
          <a:bodyPr/>
          <a:lstStyle/>
          <a:p>
            <a:pPr algn="ctr"/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268761"/>
            <a:ext cx="4104456" cy="4608511"/>
          </a:xfrm>
          <a:ln w="38100">
            <a:solidFill>
              <a:schemeClr val="tx2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dirty="0"/>
              <a:t>Cesta je </a:t>
            </a:r>
            <a:r>
              <a:rPr lang="cs-CZ" sz="2800" dirty="0" smtClean="0"/>
              <a:t>prach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a </a:t>
            </a:r>
            <a:r>
              <a:rPr lang="cs-CZ" sz="2800" dirty="0"/>
              <a:t>štěrk </a:t>
            </a:r>
            <a:br>
              <a:rPr lang="cs-CZ" sz="2800" dirty="0"/>
            </a:br>
            <a:r>
              <a:rPr lang="cs-CZ" sz="2800" dirty="0"/>
              <a:t>a udusaná </a:t>
            </a:r>
            <a:r>
              <a:rPr lang="cs-CZ" sz="2800" dirty="0" smtClean="0"/>
              <a:t>hlína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a </a:t>
            </a:r>
            <a:r>
              <a:rPr lang="cs-CZ" sz="2800" dirty="0"/>
              <a:t>šedé šmouhy </a:t>
            </a:r>
            <a:br>
              <a:rPr lang="cs-CZ" sz="2800" dirty="0"/>
            </a:br>
            <a:r>
              <a:rPr lang="cs-CZ" sz="2800" dirty="0"/>
              <a:t>kreslí do vlasů </a:t>
            </a:r>
            <a:br>
              <a:rPr lang="cs-CZ" sz="2800" dirty="0"/>
            </a:br>
            <a:r>
              <a:rPr lang="cs-CZ" sz="2800" dirty="0"/>
              <a:t>a z hvězdných drah </a:t>
            </a:r>
            <a:br>
              <a:rPr lang="cs-CZ" sz="2800" dirty="0"/>
            </a:br>
            <a:r>
              <a:rPr lang="cs-CZ" sz="2800" dirty="0"/>
              <a:t>má šperk </a:t>
            </a:r>
            <a:br>
              <a:rPr lang="cs-CZ" sz="2800" dirty="0"/>
            </a:br>
            <a:r>
              <a:rPr lang="cs-CZ" sz="2800" dirty="0"/>
              <a:t>co kamením se spíná </a:t>
            </a:r>
            <a:br>
              <a:rPr lang="cs-CZ" sz="2800" dirty="0"/>
            </a:br>
            <a:r>
              <a:rPr lang="cs-CZ" sz="2800" dirty="0"/>
              <a:t>a pírka touhy </a:t>
            </a:r>
            <a:br>
              <a:rPr lang="cs-CZ" sz="2800" dirty="0"/>
            </a:br>
            <a:r>
              <a:rPr lang="cs-CZ" sz="2800" dirty="0"/>
              <a:t>z křídel Pegasů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823520" y="2780928"/>
            <a:ext cx="43204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Karel Kryl</a:t>
            </a:r>
          </a:p>
          <a:p>
            <a:r>
              <a:rPr lang="cs-CZ" sz="2000" b="1" i="1" dirty="0" err="1" smtClean="0">
                <a:solidFill>
                  <a:schemeClr val="tx2">
                    <a:lumMod val="75000"/>
                  </a:schemeClr>
                </a:solidFill>
              </a:rPr>
              <a:t>Morituri</a:t>
            </a: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b="1" i="1" dirty="0" err="1" smtClean="0">
                <a:solidFill>
                  <a:schemeClr val="tx2">
                    <a:lumMod val="75000"/>
                  </a:schemeClr>
                </a:solidFill>
              </a:rPr>
              <a:t>te</a:t>
            </a: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b="1" i="1" dirty="0" err="1" smtClean="0">
                <a:solidFill>
                  <a:schemeClr val="tx2">
                    <a:lumMod val="75000"/>
                  </a:schemeClr>
                </a:solidFill>
              </a:rPr>
              <a:t>salutant</a:t>
            </a:r>
            <a:endParaRPr lang="cs-CZ" sz="2000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Bratříčku, zavírej vrátka</a:t>
            </a:r>
          </a:p>
          <a:p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8024" y="1700808"/>
            <a:ext cx="33843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Bratříčku, zavírej vrátka</a:t>
            </a:r>
          </a:p>
        </p:txBody>
      </p:sp>
    </p:spTree>
    <p:extLst>
      <p:ext uri="{BB962C8B-B14F-4D97-AF65-F5344CB8AC3E}">
        <p14:creationId xmlns:p14="http://schemas.microsoft.com/office/powerpoint/2010/main" val="1407709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54</TotalTime>
  <Words>400</Words>
  <Application>Microsoft Office PowerPoint</Application>
  <PresentationFormat>Předvádění na obrazovce (4:3)</PresentationFormat>
  <Paragraphs>113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Bohatý</vt:lpstr>
      <vt:lpstr>Prezentace aplikace PowerPoint</vt:lpstr>
      <vt:lpstr>Prezentace aplikace PowerPoint</vt:lpstr>
      <vt:lpstr>Ukázky básní</vt:lpstr>
      <vt:lpstr>1.</vt:lpstr>
      <vt:lpstr>2.</vt:lpstr>
      <vt:lpstr>3.</vt:lpstr>
      <vt:lpstr>4.</vt:lpstr>
      <vt:lpstr>5.</vt:lpstr>
      <vt:lpstr>6.</vt:lpstr>
      <vt:lpstr>7.</vt:lpstr>
      <vt:lpstr>8.</vt:lpstr>
      <vt:lpstr>9.</vt:lpstr>
      <vt:lpstr>10.</vt:lpstr>
      <vt:lpstr>11.</vt:lpstr>
      <vt:lpstr>12.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Ukázky básní</dc:title>
  <dc:creator>Jajinka</dc:creator>
  <cp:lastModifiedBy>Jajinka</cp:lastModifiedBy>
  <cp:revision>21</cp:revision>
  <dcterms:created xsi:type="dcterms:W3CDTF">2012-04-10T09:50:30Z</dcterms:created>
  <dcterms:modified xsi:type="dcterms:W3CDTF">2012-04-15T16:43:05Z</dcterms:modified>
</cp:coreProperties>
</file>