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1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4" r:id="rId11"/>
    <p:sldId id="266" r:id="rId12"/>
    <p:sldId id="267" r:id="rId13"/>
    <p:sldId id="268" r:id="rId14"/>
    <p:sldId id="269" r:id="rId1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38" autoAdjust="0"/>
    <p:restoredTop sz="90610" autoAdjust="0"/>
  </p:normalViewPr>
  <p:slideViewPr>
    <p:cSldViewPr>
      <p:cViewPr varScale="1">
        <p:scale>
          <a:sx n="66" d="100"/>
          <a:sy n="66" d="100"/>
        </p:scale>
        <p:origin x="-1506" y="-1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NÁZEV:</a:t>
          </a:r>
          <a:r>
            <a:rPr lang="cs-CZ" sz="2000" baseline="0" dirty="0" smtClean="0"/>
            <a:t> </a:t>
          </a:r>
          <a:r>
            <a:rPr lang="cs-CZ" sz="2000" baseline="0" dirty="0" smtClean="0"/>
            <a:t>VY_32_INOVACE_01_LIDOVÁ_SLOVESNOST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Osoblaha,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JAROSLAVA LIOLIASOVÁ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PRÓZA 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</a:t>
          </a:r>
          <a:r>
            <a:rPr lang="cs-CZ" sz="2000" smtClean="0"/>
            <a:t>: CZ.1.07/1.4.00/21.0816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257B16A-EFCC-4CBC-A535-8367654FD41D}" type="presOf" srcId="{B651F6E3-6281-48DB-9319-2AEAFDAE7572}" destId="{619D679B-A015-4ECF-8348-D1034C574F40}" srcOrd="0" destOrd="0" presId="urn:microsoft.com/office/officeart/2005/8/layout/target3"/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FA41A913-5ECF-49F3-9414-6834AF471DCA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C05B5AC8-F922-4B47-A629-C83C6B1A0862}" type="presOf" srcId="{4C35D32F-0EAB-4CD7-82EE-45574DC2A586}" destId="{890E4F0B-2866-4A3F-A3C7-2A14B1797930}" srcOrd="1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3FE41B0C-09D5-42CA-A1B1-7224802EDE57}" type="presOf" srcId="{4C35D32F-0EAB-4CD7-82EE-45574DC2A586}" destId="{8BEBB6EC-1DAA-4CAC-8A25-BC0FCBD5DBD5}" srcOrd="0" destOrd="0" presId="urn:microsoft.com/office/officeart/2005/8/layout/target3"/>
    <dgm:cxn modelId="{E81A9001-BD32-483E-9FDB-3652B3271E50}" type="presOf" srcId="{D8197B8C-B260-4A16-BDF4-0947B075E274}" destId="{5A5FFA88-C948-4069-8E93-59FA12366E83}" srcOrd="1" destOrd="0" presId="urn:microsoft.com/office/officeart/2005/8/layout/target3"/>
    <dgm:cxn modelId="{155EDC65-F042-4C6E-8924-F9EFAA1FAC65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AD3AA512-9B0F-484C-8DF8-EDE294438A23}" type="presParOf" srcId="{333A1088-737F-45CB-B68E-254E46348037}" destId="{9358AC05-5D7D-4327-9F80-1AD486AEA664}" srcOrd="6" destOrd="0" presId="urn:microsoft.com/office/officeart/2005/8/layout/target3"/>
    <dgm:cxn modelId="{58F0AF98-05F2-4B2C-8EAC-86F9B6A159EB}" type="presParOf" srcId="{333A1088-737F-45CB-B68E-254E46348037}" destId="{313FC574-E1CD-4FB4-B054-0B805CE0447D}" srcOrd="7" destOrd="0" presId="urn:microsoft.com/office/officeart/2005/8/layout/target3"/>
    <dgm:cxn modelId="{BD717761-BF06-4B81-A6EB-7A9C3459B12F}" type="presParOf" srcId="{333A1088-737F-45CB-B68E-254E46348037}" destId="{619D679B-A015-4ECF-8348-D1034C574F40}" srcOrd="8" destOrd="0" presId="urn:microsoft.com/office/officeart/2005/8/layout/target3"/>
    <dgm:cxn modelId="{685A7802-1C78-4014-BA99-139003BECE6B}" type="presParOf" srcId="{333A1088-737F-45CB-B68E-254E46348037}" destId="{322283A8-4A27-4CDA-BAE3-F381106A9174}" srcOrd="9" destOrd="0" presId="urn:microsoft.com/office/officeart/2005/8/layout/target3"/>
    <dgm:cxn modelId="{0A9A2AD4-96A5-4FD2-8099-970DB45E5485}" type="presParOf" srcId="{333A1088-737F-45CB-B68E-254E46348037}" destId="{FFC9F71D-1B4F-4AD9-A4A6-86ADEFC8AF5C}" srcOrd="10" destOrd="0" presId="urn:microsoft.com/office/officeart/2005/8/layout/target3"/>
    <dgm:cxn modelId="{2B84D739-B6F1-4B20-A4D0-507DDCE51921}" type="presParOf" srcId="{333A1088-737F-45CB-B68E-254E46348037}" destId="{25B08C86-7E15-44DC-BE7F-FFB55DD49D12}" srcOrd="11" destOrd="0" presId="urn:microsoft.com/office/officeart/2005/8/layout/target3"/>
    <dgm:cxn modelId="{503A9E72-268E-4265-8CD2-BF460F9381BA}" type="presParOf" srcId="{333A1088-737F-45CB-B68E-254E46348037}" destId="{76644BE8-9D7C-4C09-B250-3D10AF48CBB7}" srcOrd="12" destOrd="0" presId="urn:microsoft.com/office/officeart/2005/8/layout/target3"/>
    <dgm:cxn modelId="{17B5C476-6B10-4F8D-A9A7-C0D50184ABDC}" type="presParOf" srcId="{333A1088-737F-45CB-B68E-254E46348037}" destId="{EE85B701-7295-41C0-BA7A-34D3756A2AE6}" srcOrd="13" destOrd="0" presId="urn:microsoft.com/office/officeart/2005/8/layout/target3"/>
    <dgm:cxn modelId="{5C5774E7-6D8F-458D-825D-1B7A1D940D12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EDE63165-B4BC-423F-85DC-8F38D3D59086}" type="presParOf" srcId="{333A1088-737F-45CB-B68E-254E46348037}" destId="{6BB5E863-4638-4E1D-BFDE-399D028AC4ED}" srcOrd="17" destOrd="0" presId="urn:microsoft.com/office/officeart/2005/8/layout/target3"/>
    <dgm:cxn modelId="{B45282E6-3822-4513-AF4B-9D23916D1FFD}" type="presParOf" srcId="{333A1088-737F-45CB-B68E-254E46348037}" destId="{5A5FFA88-C948-4069-8E93-59FA12366E83}" srcOrd="18" destOrd="0" presId="urn:microsoft.com/office/officeart/2005/8/layout/target3"/>
    <dgm:cxn modelId="{3B2A7058-0BBE-4515-9A74-197EC68D136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Osoblaha, příspěvková organizace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JAROSLAVA LIOLIASOVÁ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/>
            <a:t>VY_32_INOVACE_01_LIDOVÁ_SLOVESNOST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PRÓZA 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</a:t>
          </a:r>
          <a:r>
            <a:rPr lang="cs-CZ" sz="2000" kern="1200" smtClean="0"/>
            <a:t>: CZ.1.07/1.4.00/21.0816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C00BE9-FCCE-4C9C-B1EE-44F2753AE465}" type="datetimeFigureOut">
              <a:rPr lang="cs-CZ"/>
              <a:pPr>
                <a:defRPr/>
              </a:pPr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4EF94D-C322-40F0-8319-0982242DE4A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185805-BCCF-46E4-9AA0-6C0C089AD1CB}" type="datetimeFigureOut">
              <a:rPr lang="cs-CZ"/>
              <a:pPr>
                <a:defRPr/>
              </a:pPr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6487F4-1171-4AE6-AE93-92D4B1E258E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5F5F7A-66A4-40AC-8796-485BD4DF7716}" type="datetimeFigureOut">
              <a:rPr lang="cs-CZ"/>
              <a:pPr>
                <a:defRPr/>
              </a:pPr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9D8D18-9670-43C7-9E66-83F2C6187C8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A885E9-F34A-48BD-911F-310F4ED9C70C}" type="datetimeFigureOut">
              <a:rPr lang="cs-CZ"/>
              <a:pPr>
                <a:defRPr/>
              </a:pPr>
              <a:t>22.5.2012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E12222-4923-4B20-B470-7A07AE4121D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565A0F-0B1D-41C3-9E7B-D129AB7E463D}" type="datetimeFigureOut">
              <a:rPr lang="cs-CZ"/>
              <a:pPr>
                <a:defRPr/>
              </a:pPr>
              <a:t>22.5.2012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D19BFD-92F3-42CE-80AD-68428B8DD8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945653-9BAD-4E00-AEE6-429CA60367C3}" type="datetimeFigureOut">
              <a:rPr lang="cs-CZ"/>
              <a:pPr>
                <a:defRPr/>
              </a:pPr>
              <a:t>22.5.2012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DD1CB7-A06D-40F9-B38E-89D2AE00D04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2F17EB-075B-4C83-B3FC-A382EC38959B}" type="datetimeFigureOut">
              <a:rPr lang="cs-CZ"/>
              <a:pPr>
                <a:defRPr/>
              </a:pPr>
              <a:t>22.5.2012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F82A7B-4105-4C3D-A8F3-F138CC1AA1C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4A7C59-209C-4ABA-AC7C-F030DFAD9B09}" type="datetimeFigureOut">
              <a:rPr lang="cs-CZ"/>
              <a:pPr>
                <a:defRPr/>
              </a:pPr>
              <a:t>22.5.2012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10336F-27FB-4A24-9411-F17944288C8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CFBBC8-9B2A-42E9-839B-071225B4E7CC}" type="datetimeFigureOut">
              <a:rPr lang="cs-CZ"/>
              <a:pPr>
                <a:defRPr/>
              </a:pPr>
              <a:t>22.5.2012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27F9EE-E493-41AC-BCFD-82C2C00AB06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C63BC0-1AB4-4CA6-B983-EE2E436C9C0B}" type="datetimeFigureOut">
              <a:rPr lang="cs-CZ"/>
              <a:pPr>
                <a:defRPr/>
              </a:pPr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7D4463-6E17-4F20-81BE-35AC02548B6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0EC89D-030B-4FA0-9520-E4DF666E5114}" type="datetimeFigureOut">
              <a:rPr lang="cs-CZ"/>
              <a:pPr>
                <a:defRPr/>
              </a:pPr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D3F93A-981B-4704-9204-5F6B2950488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560D7D44-152A-44AE-8E7F-1FF4CD4B4F7E}" type="datetimeFigureOut">
              <a:rPr lang="cs-CZ"/>
              <a:pPr>
                <a:defRPr/>
              </a:pPr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9EDEAE0E-74E0-47FA-933C-AE9CC093CE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gi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kosmas.cz/" TargetMode="External"/><Relationship Id="rId2" Type="http://schemas.openxmlformats.org/officeDocument/2006/relationships/hyperlink" Target="http://www.abradio.cz/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218992128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Lovci mamutů</a:t>
            </a:r>
            <a:endParaRPr lang="cs-CZ" dirty="0"/>
          </a:p>
        </p:txBody>
      </p:sp>
      <p:pic>
        <p:nvPicPr>
          <p:cNvPr id="13315" name="Obrázek 4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11533021"/>
              </p:ext>
            </p:extLst>
          </p:nvPr>
        </p:nvGraphicFramePr>
        <p:xfrm>
          <a:off x="1547813" y="1412875"/>
          <a:ext cx="6096000" cy="1383056"/>
        </p:xfrm>
        <a:graphic>
          <a:graphicData uri="http://schemas.openxmlformats.org/drawingml/2006/table">
            <a:tbl>
              <a:tblPr/>
              <a:tblGrid>
                <a:gridCol w="3048000"/>
                <a:gridCol w="3048000"/>
              </a:tblGrid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Datum vytvoření projektu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 září 2011</a:t>
                      </a: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Ročník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>
                      <a:gsLst>
                        <a:gs pos="0">
                          <a:srgbClr val="FFFFFF"/>
                        </a:gs>
                        <a:gs pos="7001">
                          <a:srgbClr val="E6E6E6"/>
                        </a:gs>
                        <a:gs pos="17000">
                          <a:schemeClr val="accent1">
                            <a:lumMod val="32000"/>
                            <a:lumOff val="68000"/>
                            <a:alpha val="83000"/>
                          </a:schemeClr>
                        </a:gs>
                        <a:gs pos="79000">
                          <a:srgbClr val="E6E6E6"/>
                        </a:gs>
                        <a:gs pos="85001">
                          <a:srgbClr val="7D8496"/>
                        </a:gs>
                        <a:gs pos="100000">
                          <a:srgbClr val="E6E6E6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5.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>
                      <a:gsLst>
                        <a:gs pos="0">
                          <a:srgbClr val="FFFFFF"/>
                        </a:gs>
                        <a:gs pos="7001">
                          <a:srgbClr val="E6E6E6"/>
                        </a:gs>
                        <a:gs pos="17000">
                          <a:schemeClr val="accent1">
                            <a:lumMod val="32000"/>
                            <a:lumOff val="68000"/>
                            <a:alpha val="83000"/>
                          </a:schemeClr>
                        </a:gs>
                        <a:gs pos="79000">
                          <a:srgbClr val="E6E6E6"/>
                        </a:gs>
                        <a:gs pos="85001">
                          <a:srgbClr val="7D8496"/>
                        </a:gs>
                        <a:gs pos="100000">
                          <a:srgbClr val="E6E6E6"/>
                        </a:gs>
                      </a:gsLst>
                      <a:lin ang="5400000" scaled="0"/>
                    </a:gra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Popis prezentace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>
                      <a:gsLst>
                        <a:gs pos="0">
                          <a:srgbClr val="FFFFFF"/>
                        </a:gs>
                        <a:gs pos="7001">
                          <a:srgbClr val="E6E6E6"/>
                        </a:gs>
                        <a:gs pos="17000">
                          <a:schemeClr val="accent1">
                            <a:lumMod val="32000"/>
                            <a:lumOff val="68000"/>
                            <a:alpha val="83000"/>
                          </a:schemeClr>
                        </a:gs>
                        <a:gs pos="79000">
                          <a:srgbClr val="E6E6E6"/>
                        </a:gs>
                        <a:gs pos="85001">
                          <a:srgbClr val="7D8496"/>
                        </a:gs>
                        <a:gs pos="100000">
                          <a:srgbClr val="E6E6E6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Lovci mamutů – práce s textem úryvku.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>
                      <a:gsLst>
                        <a:gs pos="0">
                          <a:srgbClr val="FFFFFF"/>
                        </a:gs>
                        <a:gs pos="7001">
                          <a:srgbClr val="E6E6E6"/>
                        </a:gs>
                        <a:gs pos="17000">
                          <a:schemeClr val="accent1">
                            <a:lumMod val="32000"/>
                            <a:lumOff val="68000"/>
                            <a:alpha val="83000"/>
                          </a:schemeClr>
                        </a:gs>
                        <a:gs pos="79000">
                          <a:srgbClr val="E6E6E6"/>
                        </a:gs>
                        <a:gs pos="85001">
                          <a:srgbClr val="7D8496"/>
                        </a:gs>
                        <a:gs pos="100000">
                          <a:srgbClr val="E6E6E6"/>
                        </a:gs>
                      </a:gsLst>
                      <a:lin ang="5400000" scaled="0"/>
                    </a:gra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933878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 smtClean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6846" y="332656"/>
            <a:ext cx="6400800" cy="1009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1816502"/>
            <a:ext cx="8229600" cy="40933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z="9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916832"/>
            <a:ext cx="8640960" cy="4209331"/>
          </a:xfrm>
        </p:spPr>
        <p:txBody>
          <a:bodyPr/>
          <a:lstStyle/>
          <a:p>
            <a:endParaRPr lang="cs-CZ" sz="1000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66281" y="404664"/>
            <a:ext cx="3971925" cy="952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009151"/>
            <a:ext cx="7920879" cy="28772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511113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z="9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600200"/>
            <a:ext cx="8258204" cy="4525963"/>
          </a:xfrm>
        </p:spPr>
        <p:txBody>
          <a:bodyPr/>
          <a:lstStyle/>
          <a:p>
            <a:pPr>
              <a:buNone/>
            </a:pPr>
            <a:endParaRPr lang="cs-CZ" sz="10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476672"/>
            <a:ext cx="6840760" cy="742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472" y="1643050"/>
            <a:ext cx="6143668" cy="43921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373918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z="9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42910" y="1785926"/>
            <a:ext cx="8158162" cy="4268799"/>
          </a:xfrm>
        </p:spPr>
        <p:txBody>
          <a:bodyPr/>
          <a:lstStyle/>
          <a:p>
            <a:endParaRPr lang="cs-CZ" sz="9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332656"/>
            <a:ext cx="4181475" cy="895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754330"/>
            <a:ext cx="7301308" cy="43178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12648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z="9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00808"/>
            <a:ext cx="8229600" cy="4425355"/>
          </a:xfrm>
        </p:spPr>
        <p:txBody>
          <a:bodyPr/>
          <a:lstStyle/>
          <a:p>
            <a:endParaRPr lang="cs-CZ" sz="900" dirty="0"/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620688"/>
            <a:ext cx="4229100" cy="638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3875" y="1785926"/>
            <a:ext cx="7792541" cy="42920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3192845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z="9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613404"/>
            <a:ext cx="7560841" cy="7273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6768693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Řešení úkolu č.1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1.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Cebík</a:t>
            </a:r>
            <a:r>
              <a:rPr lang="cs-CZ" dirty="0" smtClean="0">
                <a:solidFill>
                  <a:srgbClr val="FF0000"/>
                </a:solidFill>
              </a:rPr>
              <a:t>, Kukačka, </a:t>
            </a:r>
            <a:r>
              <a:rPr lang="cs-CZ" dirty="0" err="1" smtClean="0">
                <a:solidFill>
                  <a:srgbClr val="FF0000"/>
                </a:solidFill>
              </a:rPr>
              <a:t>Veverčák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2. Sova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3. povolání – zvedla – pohyb – oblý kamínek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4.  Stavění hráze.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5. Spadl a nabral si vodu do nosu.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6. Protože zlatá zrnka nebyla k jídlu.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7. Radovaly se proto, že hráz vodu zvedla         a přibylo více vody  na dovádění.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úkolu č.2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smtClean="0">
                <a:solidFill>
                  <a:srgbClr val="FF0000"/>
                </a:solidFill>
              </a:rPr>
              <a:t>MINEHAVA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VOLÁNÍ RODU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OSADA HAVRANŮ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ZLOMENÝ MEČ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HRDINA NIK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BRONZOVÝ POKLAD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904389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úkolu č. 3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i="1" u="sng" dirty="0" smtClean="0">
                <a:solidFill>
                  <a:srgbClr val="FF0000"/>
                </a:solidFill>
              </a:rPr>
              <a:t>Skrývačky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CEBÍK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KUKAČKA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VEVERČÁK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SOVA</a:t>
            </a:r>
          </a:p>
          <a:p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úkolu č.4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571612"/>
            <a:ext cx="8786842" cy="4954591"/>
          </a:xfrm>
        </p:spPr>
        <p:txBody>
          <a:bodyPr/>
          <a:lstStyle/>
          <a:p>
            <a:r>
              <a:rPr lang="cs-CZ" sz="2800" dirty="0" smtClean="0"/>
              <a:t>1. Lidé zprvu žili v </a:t>
            </a:r>
            <a:r>
              <a:rPr lang="cs-CZ" sz="2800" dirty="0" smtClean="0">
                <a:solidFill>
                  <a:srgbClr val="FF0000"/>
                </a:solidFill>
              </a:rPr>
              <a:t>jeskyních.</a:t>
            </a:r>
          </a:p>
          <a:p>
            <a:endParaRPr lang="cs-CZ" sz="2800" dirty="0" smtClean="0">
              <a:solidFill>
                <a:srgbClr val="FF0000"/>
              </a:solidFill>
            </a:endParaRPr>
          </a:p>
          <a:p>
            <a:r>
              <a:rPr lang="cs-CZ" sz="2800" dirty="0" smtClean="0"/>
              <a:t>2. Stavěli si úkryty z </a:t>
            </a:r>
            <a:r>
              <a:rPr lang="cs-CZ" sz="2800" dirty="0" smtClean="0">
                <a:solidFill>
                  <a:srgbClr val="FF0000"/>
                </a:solidFill>
              </a:rPr>
              <a:t>klacků, kožešin zvířat.</a:t>
            </a:r>
          </a:p>
          <a:p>
            <a:endParaRPr lang="cs-CZ" sz="2800" dirty="0" smtClean="0">
              <a:solidFill>
                <a:srgbClr val="FF0000"/>
              </a:solidFill>
            </a:endParaRPr>
          </a:p>
          <a:p>
            <a:r>
              <a:rPr lang="cs-CZ" sz="2800" dirty="0" smtClean="0"/>
              <a:t>3. Lovil </a:t>
            </a:r>
            <a:r>
              <a:rPr lang="cs-CZ" sz="2800" dirty="0" smtClean="0">
                <a:solidFill>
                  <a:srgbClr val="FF0000"/>
                </a:solidFill>
              </a:rPr>
              <a:t>mamuty.</a:t>
            </a:r>
          </a:p>
          <a:p>
            <a:endParaRPr lang="cs-CZ" sz="2800" dirty="0" smtClean="0">
              <a:solidFill>
                <a:srgbClr val="FF0000"/>
              </a:solidFill>
            </a:endParaRPr>
          </a:p>
          <a:p>
            <a:r>
              <a:rPr lang="cs-CZ" sz="2800" dirty="0" smtClean="0"/>
              <a:t>4. Uměl rozdělat </a:t>
            </a:r>
            <a:r>
              <a:rPr lang="cs-CZ" sz="2800" dirty="0" smtClean="0">
                <a:solidFill>
                  <a:srgbClr val="FF0000"/>
                </a:solidFill>
              </a:rPr>
              <a:t>oheň.</a:t>
            </a:r>
            <a:endParaRPr lang="cs-CZ" sz="2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úkolu č. 5</a:t>
            </a:r>
            <a:endParaRPr lang="cs-CZ" dirty="0"/>
          </a:p>
        </p:txBody>
      </p:sp>
      <p:pic>
        <p:nvPicPr>
          <p:cNvPr id="1026" name="Picture 2" descr="http://www.kosmas.cz/obalky/7/146057.gif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1785918" y="1428737"/>
            <a:ext cx="5014768" cy="494191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hlinkClick r:id="rId2"/>
              </a:rPr>
              <a:t> odkazy :    www.</a:t>
            </a:r>
            <a:r>
              <a:rPr lang="cs-CZ" dirty="0" err="1" smtClean="0">
                <a:hlinkClick r:id="rId2"/>
              </a:rPr>
              <a:t>abradio.cz</a:t>
            </a:r>
            <a:endParaRPr lang="cs-CZ" dirty="0" smtClean="0"/>
          </a:p>
          <a:p>
            <a:pPr>
              <a:buNone/>
            </a:pPr>
            <a:r>
              <a:rPr lang="cs-CZ" dirty="0" smtClean="0">
                <a:hlinkClick r:id="rId3"/>
              </a:rPr>
              <a:t>                     www.</a:t>
            </a:r>
            <a:r>
              <a:rPr lang="cs-CZ" dirty="0" err="1" smtClean="0">
                <a:hlinkClick r:id="rId3"/>
              </a:rPr>
              <a:t>kosmas.cz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4414" y="5643578"/>
            <a:ext cx="7488833" cy="419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154</TotalTime>
  <Words>181</Words>
  <Application>Microsoft Office PowerPoint</Application>
  <PresentationFormat>Předvádění na obrazovce (4:3)</PresentationFormat>
  <Paragraphs>46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Řešení úkolu č.1</vt:lpstr>
      <vt:lpstr>Řešení úkolu č.2</vt:lpstr>
      <vt:lpstr>Řešení úkolu č. 3</vt:lpstr>
      <vt:lpstr>Řešení úkolu č.4</vt:lpstr>
      <vt:lpstr>Řešení úkolu č. 5</vt:lpstr>
      <vt:lpstr>Použité odkazy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student</cp:lastModifiedBy>
  <cp:revision>30</cp:revision>
  <dcterms:created xsi:type="dcterms:W3CDTF">2011-06-20T10:40:08Z</dcterms:created>
  <dcterms:modified xsi:type="dcterms:W3CDTF">2012-05-22T07:22:45Z</dcterms:modified>
</cp:coreProperties>
</file>