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85" r:id="rId3"/>
    <p:sldId id="257" r:id="rId4"/>
    <p:sldId id="262" r:id="rId5"/>
    <p:sldId id="259" r:id="rId6"/>
    <p:sldId id="260" r:id="rId7"/>
    <p:sldId id="263" r:id="rId8"/>
    <p:sldId id="261" r:id="rId9"/>
    <p:sldId id="264" r:id="rId10"/>
    <p:sldId id="265" r:id="rId11"/>
    <p:sldId id="266" r:id="rId12"/>
    <p:sldId id="271" r:id="rId13"/>
    <p:sldId id="272" r:id="rId14"/>
    <p:sldId id="273" r:id="rId15"/>
    <p:sldId id="274" r:id="rId16"/>
    <p:sldId id="278" r:id="rId17"/>
    <p:sldId id="277" r:id="rId18"/>
    <p:sldId id="279" r:id="rId19"/>
    <p:sldId id="280" r:id="rId20"/>
    <p:sldId id="281" r:id="rId21"/>
    <p:sldId id="282" r:id="rId22"/>
    <p:sldId id="270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800" baseline="0" dirty="0" smtClean="0"/>
            <a:t>VY_32_INOVACE_08_LIDOVÁ_SLOVESNOST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ZŠ a MŠ Osoblaha,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Jaroslava </a:t>
          </a:r>
          <a:r>
            <a:rPr lang="cs-CZ" sz="2000" dirty="0" err="1" smtClean="0"/>
            <a:t>Lioliasová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Rčení, pořekadlo, přísloví, pranostika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B47DC76-4D26-4D45-A1EE-C043B8EE6DCA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5A19E12-A509-45A1-A02C-82ECE21AD077}" type="presOf" srcId="{D8197B8C-B260-4A16-BDF4-0947B075E274}" destId="{25B08C86-7E15-44DC-BE7F-FFB55DD49D12}" srcOrd="0" destOrd="0" presId="urn:microsoft.com/office/officeart/2005/8/layout/target3"/>
    <dgm:cxn modelId="{AEED6AE4-7DC6-4EF3-9B53-4875D31AB805}" type="presOf" srcId="{D1D4F407-5343-4D3F-B5B9-D407B03CAEB4}" destId="{D005CE8C-CC26-4C3E-AC11-E15060ECD759}" srcOrd="0" destOrd="0" presId="urn:microsoft.com/office/officeart/2005/8/layout/target3"/>
    <dgm:cxn modelId="{0B20D9B7-3873-431F-B99B-351A149C796B}" type="presOf" srcId="{B651F6E3-6281-48DB-9319-2AEAFDAE7572}" destId="{619D679B-A015-4ECF-8348-D1034C574F40}" srcOrd="0" destOrd="0" presId="urn:microsoft.com/office/officeart/2005/8/layout/target3"/>
    <dgm:cxn modelId="{36E400FF-2271-488E-90B7-FF4164DB7E7C}" type="presOf" srcId="{757F3AB3-0718-4624-B441-E567A8F0AB56}" destId="{333A1088-737F-45CB-B68E-254E46348037}" srcOrd="0" destOrd="0" presId="urn:microsoft.com/office/officeart/2005/8/layout/target3"/>
    <dgm:cxn modelId="{84245977-4EA5-4A9E-B22E-4A17BC64A230}" type="presOf" srcId="{D1B46980-6531-4606-95E6-44980827E919}" destId="{6140AFEC-043D-4C43-A2F9-D0F5331DF3A3}" srcOrd="0" destOrd="0" presId="urn:microsoft.com/office/officeart/2005/8/layout/target3"/>
    <dgm:cxn modelId="{9615CC7D-93FB-4280-AA33-EE9D3DFDCA4E}" type="presOf" srcId="{D1D4F407-5343-4D3F-B5B9-D407B03CAEB4}" destId="{AED2198E-93D5-4001-81B4-73124B309672}" srcOrd="1" destOrd="0" presId="urn:microsoft.com/office/officeart/2005/8/layout/target3"/>
    <dgm:cxn modelId="{54651C80-6E26-42E7-A250-3A303B7EB402}" type="presOf" srcId="{4C35D32F-0EAB-4CD7-82EE-45574DC2A586}" destId="{8BEBB6EC-1DAA-4CAC-8A25-BC0FCBD5DBD5}" srcOrd="0" destOrd="0" presId="urn:microsoft.com/office/officeart/2005/8/layout/target3"/>
    <dgm:cxn modelId="{BEA1BEB3-CBB0-4AC1-8E0C-B437F4528B42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B978B6D-133D-4CD3-8C5E-409EEE45E701}" type="presOf" srcId="{D1B46980-6531-4606-95E6-44980827E919}" destId="{2BE915AB-18AA-4053-B92C-3BFC9ED204BB}" srcOrd="1" destOrd="0" presId="urn:microsoft.com/office/officeart/2005/8/layout/target3"/>
    <dgm:cxn modelId="{A6625350-F271-450F-99E3-B0A2CA862188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367CFE1-B627-41A5-9500-E04A31BC2F6D}" type="presParOf" srcId="{333A1088-737F-45CB-B68E-254E46348037}" destId="{F5ABB229-8D3B-4694-996A-96F23CF14429}" srcOrd="0" destOrd="0" presId="urn:microsoft.com/office/officeart/2005/8/layout/target3"/>
    <dgm:cxn modelId="{0B86982A-599C-4D2C-9638-B764C017C436}" type="presParOf" srcId="{333A1088-737F-45CB-B68E-254E46348037}" destId="{F41139FD-01EE-4571-8B17-4FB00FC51163}" srcOrd="1" destOrd="0" presId="urn:microsoft.com/office/officeart/2005/8/layout/target3"/>
    <dgm:cxn modelId="{89D52B19-A8F2-4F23-AF52-8CE840E0FA87}" type="presParOf" srcId="{333A1088-737F-45CB-B68E-254E46348037}" destId="{D005CE8C-CC26-4C3E-AC11-E15060ECD759}" srcOrd="2" destOrd="0" presId="urn:microsoft.com/office/officeart/2005/8/layout/target3"/>
    <dgm:cxn modelId="{BF48EB38-34B3-4A37-B1E7-A19125C903CE}" type="presParOf" srcId="{333A1088-737F-45CB-B68E-254E46348037}" destId="{2C702D82-9B77-49B7-9568-BB8EB47C3372}" srcOrd="3" destOrd="0" presId="urn:microsoft.com/office/officeart/2005/8/layout/target3"/>
    <dgm:cxn modelId="{80A626EE-B8BD-4CB0-A037-FF690307747C}" type="presParOf" srcId="{333A1088-737F-45CB-B68E-254E46348037}" destId="{A52A0455-90FF-4808-ABD0-F02540D31D5A}" srcOrd="4" destOrd="0" presId="urn:microsoft.com/office/officeart/2005/8/layout/target3"/>
    <dgm:cxn modelId="{9778A630-6339-4545-87D1-51D7B62034A0}" type="presParOf" srcId="{333A1088-737F-45CB-B68E-254E46348037}" destId="{6140AFEC-043D-4C43-A2F9-D0F5331DF3A3}" srcOrd="5" destOrd="0" presId="urn:microsoft.com/office/officeart/2005/8/layout/target3"/>
    <dgm:cxn modelId="{2339449B-A426-48AC-AD9B-C0280348D17C}" type="presParOf" srcId="{333A1088-737F-45CB-B68E-254E46348037}" destId="{9358AC05-5D7D-4327-9F80-1AD486AEA664}" srcOrd="6" destOrd="0" presId="urn:microsoft.com/office/officeart/2005/8/layout/target3"/>
    <dgm:cxn modelId="{2C9978DF-E5E8-4157-9849-8345440CEC38}" type="presParOf" srcId="{333A1088-737F-45CB-B68E-254E46348037}" destId="{313FC574-E1CD-4FB4-B054-0B805CE0447D}" srcOrd="7" destOrd="0" presId="urn:microsoft.com/office/officeart/2005/8/layout/target3"/>
    <dgm:cxn modelId="{247A634B-E736-4C03-8C3E-DB9B47839E6A}" type="presParOf" srcId="{333A1088-737F-45CB-B68E-254E46348037}" destId="{619D679B-A015-4ECF-8348-D1034C574F40}" srcOrd="8" destOrd="0" presId="urn:microsoft.com/office/officeart/2005/8/layout/target3"/>
    <dgm:cxn modelId="{D64F1E8A-B173-4656-BFE2-3890FBF19771}" type="presParOf" srcId="{333A1088-737F-45CB-B68E-254E46348037}" destId="{322283A8-4A27-4CDA-BAE3-F381106A9174}" srcOrd="9" destOrd="0" presId="urn:microsoft.com/office/officeart/2005/8/layout/target3"/>
    <dgm:cxn modelId="{18A44AEE-098B-423B-ACBB-D5F741BFFAC2}" type="presParOf" srcId="{333A1088-737F-45CB-B68E-254E46348037}" destId="{FFC9F71D-1B4F-4AD9-A4A6-86ADEFC8AF5C}" srcOrd="10" destOrd="0" presId="urn:microsoft.com/office/officeart/2005/8/layout/target3"/>
    <dgm:cxn modelId="{39835F5B-76CF-4C9F-B02F-8EA48FC02CC4}" type="presParOf" srcId="{333A1088-737F-45CB-B68E-254E46348037}" destId="{25B08C86-7E15-44DC-BE7F-FFB55DD49D12}" srcOrd="11" destOrd="0" presId="urn:microsoft.com/office/officeart/2005/8/layout/target3"/>
    <dgm:cxn modelId="{5B53E299-3F9D-46DF-9E8F-DC1E7D40FE16}" type="presParOf" srcId="{333A1088-737F-45CB-B68E-254E46348037}" destId="{76644BE8-9D7C-4C09-B250-3D10AF48CBB7}" srcOrd="12" destOrd="0" presId="urn:microsoft.com/office/officeart/2005/8/layout/target3"/>
    <dgm:cxn modelId="{12786A8C-7E84-4308-865D-E176F89C7E43}" type="presParOf" srcId="{333A1088-737F-45CB-B68E-254E46348037}" destId="{EE85B701-7295-41C0-BA7A-34D3756A2AE6}" srcOrd="13" destOrd="0" presId="urn:microsoft.com/office/officeart/2005/8/layout/target3"/>
    <dgm:cxn modelId="{6EDFE311-A320-422D-A7C3-395DAFA560F7}" type="presParOf" srcId="{333A1088-737F-45CB-B68E-254E46348037}" destId="{8BEBB6EC-1DAA-4CAC-8A25-BC0FCBD5DBD5}" srcOrd="14" destOrd="0" presId="urn:microsoft.com/office/officeart/2005/8/layout/target3"/>
    <dgm:cxn modelId="{6748EA07-73E9-4EBC-86F2-0836F9E17D8C}" type="presParOf" srcId="{333A1088-737F-45CB-B68E-254E46348037}" destId="{AED2198E-93D5-4001-81B4-73124B309672}" srcOrd="15" destOrd="0" presId="urn:microsoft.com/office/officeart/2005/8/layout/target3"/>
    <dgm:cxn modelId="{4C4E1EA7-8FD4-40BC-9529-3E210C9446F4}" type="presParOf" srcId="{333A1088-737F-45CB-B68E-254E46348037}" destId="{2BE915AB-18AA-4053-B92C-3BFC9ED204BB}" srcOrd="16" destOrd="0" presId="urn:microsoft.com/office/officeart/2005/8/layout/target3"/>
    <dgm:cxn modelId="{9837FEDD-0556-4B79-B9E7-D47822EBF853}" type="presParOf" srcId="{333A1088-737F-45CB-B68E-254E46348037}" destId="{6BB5E863-4638-4E1D-BFDE-399D028AC4ED}" srcOrd="17" destOrd="0" presId="urn:microsoft.com/office/officeart/2005/8/layout/target3"/>
    <dgm:cxn modelId="{590300EC-69C1-410F-A886-8C60972F9AEB}" type="presParOf" srcId="{333A1088-737F-45CB-B68E-254E46348037}" destId="{5A5FFA88-C948-4069-8E93-59FA12366E83}" srcOrd="18" destOrd="0" presId="urn:microsoft.com/office/officeart/2005/8/layout/target3"/>
    <dgm:cxn modelId="{2059D928-1FA6-4D8F-9014-CC60802D59C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ZŠ a MŠ Osoblaha,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Jaroslava </a:t>
          </a:r>
          <a:r>
            <a:rPr lang="cs-CZ" sz="2000" kern="1200" dirty="0" err="1" smtClean="0"/>
            <a:t>Lioliasová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800" kern="1200" baseline="0" dirty="0" smtClean="0"/>
            <a:t>VY_32_INOVACE_08_LIDOVÁ_SLOVESNOST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Rčení, pořekadlo, přísloví, pranostika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6C0D7CD-DCD4-45B1-A1F9-67A1C9C17FE4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5110919-784B-42D2-93AE-53514ECEF8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Pr%C5%AFpov%C3%ADdka&amp;action=edit&amp;redlink=1" TargetMode="External"/><Relationship Id="rId2" Type="http://schemas.openxmlformats.org/officeDocument/2006/relationships/hyperlink" Target="http://cs.wikipedia.org/wiki/Lidov%C3%A1_slovesnos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o%C5%99ekadlo" TargetMode="External"/><Relationship Id="rId5" Type="http://schemas.openxmlformats.org/officeDocument/2006/relationships/hyperlink" Target="http://cs.wikipedia.org/wiki/%C3%9Aslov%C3%AD" TargetMode="External"/><Relationship Id="rId4" Type="http://schemas.openxmlformats.org/officeDocument/2006/relationships/hyperlink" Target="http://cs.wikipedia.org/wiki/Zku%C5%A1enost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Rys" TargetMode="External"/><Relationship Id="rId2" Type="http://schemas.openxmlformats.org/officeDocument/2006/relationships/hyperlink" Target="http://cs.wikipedia.org/wiki/Li%C5%A1ka_obecn%C3%A1_(%C5%A1elma)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Metuzal%C3%A9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Lidov%C3%A1_slovesnost" TargetMode="External"/><Relationship Id="rId2" Type="http://schemas.openxmlformats.org/officeDocument/2006/relationships/hyperlink" Target="http://cs.wikipedia.org/wiki/%C5%BD%C3%A1nr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Meteorologie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ranostik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3980928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62075" y="4221088"/>
            <a:ext cx="5778500" cy="1784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>
                <a:solidFill>
                  <a:schemeClr val="bg1"/>
                </a:solidFill>
              </a:rPr>
              <a:t>Ukázky rčení, pranostik, pořekadel </a:t>
            </a:r>
            <a:r>
              <a:rPr lang="cs-CZ" sz="2000" b="1" smtClean="0">
                <a:solidFill>
                  <a:schemeClr val="bg1"/>
                </a:solidFill>
              </a:rPr>
              <a:t>a přísloví.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6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320506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9627772"/>
      </p:ext>
    </p:extLst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838467"/>
              </p:ext>
            </p:extLst>
          </p:nvPr>
        </p:nvGraphicFramePr>
        <p:xfrm>
          <a:off x="1547813" y="1412875"/>
          <a:ext cx="6096000" cy="165737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únor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2012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Ukázky rčení, přísloví, pořekadel, pranostik.                      Práce s texty a obrázky.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7044601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R Č E N 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Rčení</a:t>
            </a:r>
            <a:r>
              <a:rPr lang="cs-CZ" dirty="0" smtClean="0"/>
              <a:t> je útvar </a:t>
            </a:r>
            <a:r>
              <a:rPr lang="cs-CZ" dirty="0" smtClean="0">
                <a:hlinkClick r:id="rId2" tooltip="Lidová slovesnost"/>
              </a:rPr>
              <a:t>lidové slovesnosti</a:t>
            </a:r>
            <a:r>
              <a:rPr lang="cs-CZ" dirty="0" smtClean="0"/>
              <a:t>.                                         Je to krátká </a:t>
            </a:r>
            <a:r>
              <a:rPr lang="cs-CZ" dirty="0">
                <a:hlinkClick r:id="rId3" tooltip="Průpovídka (stránka neexistuje)"/>
              </a:rPr>
              <a:t>průpovídka</a:t>
            </a:r>
            <a:r>
              <a:rPr lang="cs-CZ" dirty="0" smtClean="0"/>
              <a:t>, vyjadřující určitou životní </a:t>
            </a:r>
            <a:r>
              <a:rPr lang="cs-CZ" dirty="0" smtClean="0">
                <a:hlinkClick r:id="rId4" tooltip="Zkušenost"/>
              </a:rPr>
              <a:t>zkušenost</a:t>
            </a:r>
            <a:r>
              <a:rPr lang="cs-CZ" dirty="0" smtClean="0"/>
              <a:t>.</a:t>
            </a:r>
          </a:p>
          <a:p>
            <a:r>
              <a:rPr lang="cs-CZ" dirty="0" smtClean="0"/>
              <a:t>Rčení úzce souvisí s </a:t>
            </a:r>
            <a:r>
              <a:rPr lang="cs-CZ" b="1" dirty="0" smtClean="0">
                <a:hlinkClick r:id="rId5" tooltip="Úsloví"/>
              </a:rPr>
              <a:t>úslovím</a:t>
            </a:r>
            <a:r>
              <a:rPr lang="cs-CZ" dirty="0" smtClean="0"/>
              <a:t> a </a:t>
            </a:r>
            <a:r>
              <a:rPr lang="cs-CZ" b="1" dirty="0" smtClean="0">
                <a:hlinkClick r:id="rId6" tooltip="Pořekadlo"/>
              </a:rPr>
              <a:t>pořekadlem</a:t>
            </a:r>
            <a:r>
              <a:rPr lang="cs-CZ" b="1" dirty="0" smtClean="0"/>
              <a:t>.</a:t>
            </a:r>
          </a:p>
          <a:p>
            <a:r>
              <a:rPr lang="cs-CZ" dirty="0"/>
              <a:t>R</a:t>
            </a:r>
            <a:r>
              <a:rPr lang="cs-CZ" dirty="0" smtClean="0"/>
              <a:t>čení je produktem lidové fantazie.</a:t>
            </a:r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některých rčení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neví, kde mu hlava stojí</a:t>
            </a:r>
          </a:p>
          <a:p>
            <a:r>
              <a:rPr lang="cs-CZ" dirty="0"/>
              <a:t>p</a:t>
            </a:r>
            <a:r>
              <a:rPr lang="cs-CZ" dirty="0" smtClean="0"/>
              <a:t>ro korunu by si nechal koleno vrtat</a:t>
            </a:r>
          </a:p>
          <a:p>
            <a:r>
              <a:rPr lang="cs-CZ" dirty="0"/>
              <a:t>m</a:t>
            </a:r>
            <a:r>
              <a:rPr lang="cs-CZ" dirty="0" smtClean="0"/>
              <a:t>á srdce na dlani</a:t>
            </a:r>
          </a:p>
          <a:p>
            <a:r>
              <a:rPr lang="pl-PL" dirty="0"/>
              <a:t>m</a:t>
            </a:r>
            <a:r>
              <a:rPr lang="pl-PL" dirty="0" smtClean="0"/>
              <a:t>y o vlku a vlk za dveřmi</a:t>
            </a:r>
          </a:p>
          <a:p>
            <a:r>
              <a:rPr lang="cs-CZ" dirty="0"/>
              <a:t>n</a:t>
            </a:r>
            <a:r>
              <a:rPr lang="cs-CZ" dirty="0" smtClean="0"/>
              <a:t>ěco visí ve vzduchu </a:t>
            </a:r>
          </a:p>
          <a:p>
            <a:r>
              <a:rPr lang="pl-PL" dirty="0" smtClean="0"/>
              <a:t>sypat si popel na hlavu </a:t>
            </a:r>
          </a:p>
          <a:p>
            <a:r>
              <a:rPr lang="cs-CZ" dirty="0"/>
              <a:t>k</a:t>
            </a:r>
            <a:r>
              <a:rPr lang="cs-CZ" dirty="0" smtClean="0"/>
              <a:t>rása bez dobrého srdce je jako dům bez dveří, loď bez větru, pramen bez vody</a:t>
            </a:r>
          </a:p>
          <a:p>
            <a:r>
              <a:rPr lang="cs-CZ" dirty="0"/>
              <a:t>m</a:t>
            </a:r>
            <a:r>
              <a:rPr lang="cs-CZ" dirty="0" smtClean="0"/>
              <a:t>á srdce z kamene</a:t>
            </a:r>
          </a:p>
          <a:p>
            <a:r>
              <a:rPr lang="cs-CZ" dirty="0" smtClean="0"/>
              <a:t>kam vítr, tam plášť </a:t>
            </a:r>
            <a:br>
              <a:rPr lang="cs-CZ" dirty="0" smtClean="0"/>
            </a:br>
            <a:r>
              <a:rPr lang="cs-CZ" dirty="0" smtClean="0"/>
              <a:t> 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POŘEKADLO A PŘÍSLOVÍ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Přísloví a pořekadla vyjadřují lidské zkušenosti, vlastnosti a myšlenky .</a:t>
            </a:r>
          </a:p>
          <a:p>
            <a:r>
              <a:rPr lang="cs-CZ" dirty="0" smtClean="0"/>
              <a:t>Přísloví je vyjádřením nějaké životní moudrosti.</a:t>
            </a:r>
          </a:p>
          <a:p>
            <a:r>
              <a:rPr lang="cs-CZ" dirty="0" smtClean="0"/>
              <a:t>Smyslem přísloví je tedy morální ponaučení, výstraha či pokárání.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Příklady českých přísloví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Bez práce nejsou koláče.</a:t>
            </a:r>
            <a:r>
              <a:rPr lang="cs-CZ" dirty="0" smtClean="0"/>
              <a:t> </a:t>
            </a:r>
          </a:p>
          <a:p>
            <a:r>
              <a:rPr lang="cs-CZ" i="1" dirty="0" smtClean="0"/>
              <a:t>Kdo jinému jámu kopá, sám do ní padá.</a:t>
            </a:r>
            <a:r>
              <a:rPr lang="cs-CZ" dirty="0" smtClean="0"/>
              <a:t> </a:t>
            </a:r>
          </a:p>
          <a:p>
            <a:r>
              <a:rPr lang="cs-CZ" i="1" dirty="0" smtClean="0"/>
              <a:t>Lepší vrabec v hrsti nežli holub na střeše.</a:t>
            </a:r>
            <a:r>
              <a:rPr lang="cs-CZ" dirty="0" smtClean="0"/>
              <a:t> </a:t>
            </a:r>
          </a:p>
          <a:p>
            <a:r>
              <a:rPr lang="cs-CZ" i="1" dirty="0" smtClean="0"/>
              <a:t>Komu se nelení, tomu se zelení.</a:t>
            </a:r>
            <a:r>
              <a:rPr lang="cs-CZ" dirty="0" smtClean="0"/>
              <a:t> </a:t>
            </a:r>
          </a:p>
          <a:p>
            <a:r>
              <a:rPr lang="cs-CZ" i="1" dirty="0" smtClean="0"/>
              <a:t>Jak se do lesa volá, tak se z lesa ozývá.</a:t>
            </a:r>
            <a:r>
              <a:rPr lang="cs-CZ" dirty="0" smtClean="0"/>
              <a:t> </a:t>
            </a:r>
          </a:p>
          <a:p>
            <a:r>
              <a:rPr lang="cs-CZ" i="1" dirty="0" smtClean="0"/>
              <a:t>Tichá voda břehy mele.</a:t>
            </a:r>
            <a:r>
              <a:rPr lang="cs-CZ" dirty="0" smtClean="0"/>
              <a:t> </a:t>
            </a:r>
          </a:p>
          <a:p>
            <a:r>
              <a:rPr lang="cs-CZ" i="1" dirty="0" smtClean="0"/>
              <a:t>Kdo chce psa bít, hůl si vždy najde.</a:t>
            </a:r>
            <a:r>
              <a:rPr lang="cs-CZ" dirty="0" smtClean="0"/>
              <a:t> </a:t>
            </a:r>
          </a:p>
          <a:p>
            <a:r>
              <a:rPr lang="cs-CZ" i="1" dirty="0" smtClean="0"/>
              <a:t>Tak dlouho se chodí se džbánem pro vodu, až se ucho utrhne.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Česká pořekadla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Koho chleba jíš, toho píseň zpívej</a:t>
            </a:r>
          </a:p>
          <a:p>
            <a:r>
              <a:rPr lang="cs-CZ" dirty="0" smtClean="0"/>
              <a:t>Všude je chleba o dvou kůrkách</a:t>
            </a:r>
          </a:p>
          <a:p>
            <a:r>
              <a:rPr lang="cs-CZ" dirty="0" smtClean="0"/>
              <a:t>Lepší doma krajíc chleba, než v cizině kráva celá</a:t>
            </a:r>
          </a:p>
          <a:p>
            <a:r>
              <a:rPr lang="cs-CZ" dirty="0" smtClean="0"/>
              <a:t>Odříkaného chleba největší krajíc</a:t>
            </a:r>
          </a:p>
          <a:p>
            <a:r>
              <a:rPr lang="cs-CZ" dirty="0" smtClean="0"/>
              <a:t>V ústech med, a v srdci jed</a:t>
            </a:r>
          </a:p>
          <a:p>
            <a:r>
              <a:rPr lang="cs-CZ" dirty="0" smtClean="0"/>
              <a:t>Kam vítr, tam plášť</a:t>
            </a:r>
          </a:p>
          <a:p>
            <a:r>
              <a:rPr lang="cs-CZ" dirty="0" smtClean="0"/>
              <a:t>Vzal nohy na ramena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PŘIROVNÁNÍ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Přirovnání</a:t>
            </a:r>
            <a:r>
              <a:rPr lang="cs-CZ" dirty="0" smtClean="0"/>
              <a:t> je pojmenování na základě srovnání, podobnosti.</a:t>
            </a:r>
          </a:p>
          <a:p>
            <a:r>
              <a:rPr lang="cs-CZ" i="1" dirty="0">
                <a:latin typeface="Times New Roman"/>
                <a:cs typeface="Times New Roman"/>
              </a:rPr>
              <a:t>„</a:t>
            </a:r>
            <a:r>
              <a:rPr lang="cs-CZ" i="1" dirty="0" smtClean="0"/>
              <a:t>je chytrý jako </a:t>
            </a:r>
            <a:r>
              <a:rPr lang="cs-CZ" i="1" dirty="0" smtClean="0">
                <a:hlinkClick r:id="rId2" tooltip="Liška obecná (šelma)"/>
              </a:rPr>
              <a:t>liška</a:t>
            </a:r>
            <a:r>
              <a:rPr lang="cs-CZ" dirty="0" smtClean="0"/>
              <a:t>“</a:t>
            </a:r>
          </a:p>
          <a:p>
            <a:r>
              <a:rPr lang="cs-CZ" dirty="0" smtClean="0"/>
              <a:t>„</a:t>
            </a:r>
            <a:r>
              <a:rPr lang="cs-CZ" i="1" dirty="0" smtClean="0"/>
              <a:t>bystrý jako </a:t>
            </a:r>
            <a:r>
              <a:rPr lang="cs-CZ" i="1" dirty="0" smtClean="0">
                <a:hlinkClick r:id="rId3" tooltip="Rys"/>
              </a:rPr>
              <a:t>rys</a:t>
            </a:r>
            <a:r>
              <a:rPr lang="cs-CZ" dirty="0" smtClean="0"/>
              <a:t>“ </a:t>
            </a:r>
          </a:p>
          <a:p>
            <a:r>
              <a:rPr lang="cs-CZ" i="1" dirty="0" smtClean="0">
                <a:latin typeface="Times New Roman"/>
                <a:cs typeface="Times New Roman"/>
              </a:rPr>
              <a:t>„</a:t>
            </a:r>
            <a:r>
              <a:rPr lang="cs-CZ" i="1" dirty="0" smtClean="0"/>
              <a:t>pálí to jako oheň</a:t>
            </a:r>
            <a:r>
              <a:rPr lang="cs-CZ" i="1" dirty="0" smtClean="0">
                <a:latin typeface="Times New Roman"/>
                <a:cs typeface="Times New Roman"/>
              </a:rPr>
              <a:t>”</a:t>
            </a:r>
            <a:endParaRPr lang="cs-CZ" i="1" dirty="0" smtClean="0"/>
          </a:p>
          <a:p>
            <a:r>
              <a:rPr lang="cs-CZ" i="1" dirty="0" smtClean="0">
                <a:latin typeface="Times New Roman"/>
                <a:cs typeface="Times New Roman"/>
              </a:rPr>
              <a:t>„</a:t>
            </a:r>
            <a:r>
              <a:rPr lang="cs-CZ" i="1" dirty="0" smtClean="0"/>
              <a:t>rýma jako hrom</a:t>
            </a:r>
            <a:r>
              <a:rPr lang="cs-CZ" i="1" dirty="0" smtClean="0">
                <a:latin typeface="Times New Roman"/>
                <a:cs typeface="Times New Roman"/>
              </a:rPr>
              <a:t>”</a:t>
            </a:r>
            <a:endParaRPr lang="cs-CZ" i="1" dirty="0" smtClean="0"/>
          </a:p>
          <a:p>
            <a:r>
              <a:rPr lang="cs-CZ" dirty="0" smtClean="0"/>
              <a:t>„</a:t>
            </a:r>
            <a:r>
              <a:rPr lang="cs-CZ" i="1" dirty="0" smtClean="0"/>
              <a:t>starý jako </a:t>
            </a:r>
            <a:r>
              <a:rPr lang="cs-CZ" i="1" dirty="0" smtClean="0">
                <a:hlinkClick r:id="rId4" tooltip="Metuzalém"/>
              </a:rPr>
              <a:t>Metuzalém</a:t>
            </a:r>
            <a:r>
              <a:rPr lang="cs-CZ" i="1" dirty="0" smtClean="0">
                <a:latin typeface="Times New Roman"/>
                <a:cs typeface="Times New Roman"/>
              </a:rPr>
              <a:t>”</a:t>
            </a:r>
            <a:endParaRPr lang="cs-CZ" i="1" dirty="0" smtClean="0"/>
          </a:p>
          <a:p>
            <a:r>
              <a:rPr lang="cs-CZ" dirty="0" smtClean="0">
                <a:latin typeface="Times New Roman"/>
                <a:cs typeface="Times New Roman"/>
              </a:rPr>
              <a:t>„</a:t>
            </a:r>
            <a:r>
              <a:rPr lang="cs-CZ" dirty="0" smtClean="0"/>
              <a:t>velký jako Brno</a:t>
            </a:r>
            <a:r>
              <a:rPr lang="cs-CZ" dirty="0" smtClean="0">
                <a:latin typeface="Times New Roman"/>
                <a:cs typeface="Times New Roman"/>
              </a:rPr>
              <a:t>”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PRANOSTIKA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Pranostika</a:t>
            </a:r>
            <a:r>
              <a:rPr lang="cs-CZ" dirty="0" smtClean="0"/>
              <a:t> je </a:t>
            </a:r>
            <a:r>
              <a:rPr lang="cs-CZ" dirty="0" smtClean="0">
                <a:hlinkClick r:id="rId2" tooltip="Žánr"/>
              </a:rPr>
              <a:t>žánr</a:t>
            </a:r>
            <a:r>
              <a:rPr lang="cs-CZ" dirty="0" smtClean="0"/>
              <a:t> </a:t>
            </a:r>
            <a:r>
              <a:rPr lang="cs-CZ" dirty="0" smtClean="0">
                <a:hlinkClick r:id="rId3" tooltip="Lidová slovesnost"/>
              </a:rPr>
              <a:t>lidové slovesnosti</a:t>
            </a:r>
            <a:endParaRPr lang="cs-CZ" dirty="0" smtClean="0"/>
          </a:p>
          <a:p>
            <a:r>
              <a:rPr lang="cs-CZ" dirty="0" smtClean="0"/>
              <a:t>Jde o rčení, které se snaží dávat do souvislosti určité </a:t>
            </a:r>
            <a:r>
              <a:rPr lang="cs-CZ" dirty="0" smtClean="0">
                <a:hlinkClick r:id="rId4" tooltip="Meteorologie"/>
              </a:rPr>
              <a:t>meteorologické</a:t>
            </a:r>
            <a:r>
              <a:rPr lang="cs-CZ" dirty="0" smtClean="0"/>
              <a:t> jevy a roční dobu</a:t>
            </a:r>
          </a:p>
          <a:p>
            <a:r>
              <a:rPr lang="cs-CZ" dirty="0" smtClean="0"/>
              <a:t>založená na dlouhodobé lidské zkušenosti</a:t>
            </a:r>
          </a:p>
          <a:p>
            <a:r>
              <a:rPr lang="cs-CZ" dirty="0" smtClean="0"/>
              <a:t>Slovo </a:t>
            </a:r>
            <a:r>
              <a:rPr lang="cs-CZ" i="1" dirty="0" smtClean="0"/>
              <a:t>pranostika</a:t>
            </a:r>
            <a:r>
              <a:rPr lang="cs-CZ" dirty="0" smtClean="0"/>
              <a:t> je odvozeno z latinského slova </a:t>
            </a:r>
            <a:r>
              <a:rPr lang="cs-CZ" i="1" dirty="0" err="1" smtClean="0"/>
              <a:t>prognosis</a:t>
            </a:r>
            <a:r>
              <a:rPr lang="cs-CZ" dirty="0" smtClean="0"/>
              <a:t> tedy předpověď</a:t>
            </a:r>
          </a:p>
          <a:p>
            <a:r>
              <a:rPr lang="cs-CZ" dirty="0" smtClean="0"/>
              <a:t>Pojí se s každým měsícem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pranostik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Březen - za kamna </a:t>
            </a:r>
            <a:r>
              <a:rPr lang="cs-CZ" dirty="0" err="1" smtClean="0"/>
              <a:t>vlezem</a:t>
            </a:r>
            <a:r>
              <a:rPr lang="cs-CZ" dirty="0" smtClean="0"/>
              <a:t>. </a:t>
            </a:r>
          </a:p>
          <a:p>
            <a:r>
              <a:rPr lang="cs-CZ" dirty="0" smtClean="0"/>
              <a:t>Duben - ještě tam </a:t>
            </a:r>
            <a:r>
              <a:rPr lang="cs-CZ" dirty="0" err="1" smtClean="0"/>
              <a:t>budem</a:t>
            </a:r>
            <a:r>
              <a:rPr lang="cs-CZ" dirty="0" smtClean="0"/>
              <a:t> </a:t>
            </a:r>
          </a:p>
          <a:p>
            <a:r>
              <a:rPr lang="cs-CZ" dirty="0" smtClean="0"/>
              <a:t>Únor bílý - pole sílí. </a:t>
            </a:r>
          </a:p>
          <a:p>
            <a:r>
              <a:rPr lang="cs-CZ" dirty="0" smtClean="0"/>
              <a:t>Medardova kápě - 40 dní kape. </a:t>
            </a:r>
          </a:p>
          <a:p>
            <a:r>
              <a:rPr lang="cs-CZ" dirty="0" smtClean="0"/>
              <a:t>Svatá Lucie noci upije a dne nepřidá. </a:t>
            </a:r>
          </a:p>
          <a:p>
            <a:r>
              <a:rPr lang="cs-CZ" dirty="0" smtClean="0"/>
              <a:t>Na Nový rok o slepičí krok. </a:t>
            </a:r>
          </a:p>
          <a:p>
            <a:r>
              <a:rPr lang="cs-CZ" dirty="0" smtClean="0"/>
              <a:t>Na Hromnice o hodinu více </a:t>
            </a:r>
          </a:p>
          <a:p>
            <a:r>
              <a:rPr lang="cs-CZ" dirty="0" smtClean="0"/>
              <a:t>Svatý Matěj ledy láme, nemá-li je, nadělá je </a:t>
            </a:r>
          </a:p>
          <a:p>
            <a:r>
              <a:rPr lang="cs-CZ" dirty="0" smtClean="0"/>
              <a:t>Svatá Anna - chladna z rána. </a:t>
            </a:r>
          </a:p>
          <a:p>
            <a:r>
              <a:rPr lang="cs-CZ" dirty="0" smtClean="0"/>
              <a:t>Na svatého Jiří vylézají hadi a štíři.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Uhodneš, </a:t>
            </a:r>
            <a:r>
              <a:rPr lang="cs-CZ" dirty="0" smtClean="0"/>
              <a:t>o jaké přísloví jde?</a:t>
            </a:r>
            <a:endParaRPr lang="cs-CZ" dirty="0"/>
          </a:p>
        </p:txBody>
      </p:sp>
      <p:pic>
        <p:nvPicPr>
          <p:cNvPr id="1026" name="Picture 2" descr="C:\Documents and Settings\Pavel\Local Settings\Temporary Internet Files\Content.IE5\VWXLYKZZ\MP90044480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857364"/>
            <a:ext cx="3357586" cy="4357718"/>
          </a:xfrm>
          <a:prstGeom prst="rect">
            <a:avLst/>
          </a:prstGeom>
          <a:noFill/>
        </p:spPr>
      </p:pic>
      <p:pic>
        <p:nvPicPr>
          <p:cNvPr id="1027" name="Picture 3" descr="C:\Documents and Settings\Pavel\Local Settings\Temporary Internet Files\Content.IE5\SPM7SE1B\MP900175570[1]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928934"/>
            <a:ext cx="3657600" cy="244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Pavel\Local Settings\Temporary Internet Files\Content.IE5\SI4PYIL1\MC90019229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214553"/>
            <a:ext cx="4357718" cy="3604561"/>
          </a:xfrm>
          <a:prstGeom prst="rect">
            <a:avLst/>
          </a:prstGeom>
          <a:noFill/>
        </p:spPr>
      </p:pic>
      <p:pic>
        <p:nvPicPr>
          <p:cNvPr id="2051" name="Picture 3" descr="C:\Documents and Settings\Pavel\Local Settings\Temporary Internet Files\Content.IE5\GB4H1UP9\MC90010926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428868"/>
            <a:ext cx="4143404" cy="4429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Pavel\Local Settings\Temporary Internet Files\Content.IE5\TVLJOC93\MC90023220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4007067" cy="4193354"/>
          </a:xfrm>
          <a:prstGeom prst="rect">
            <a:avLst/>
          </a:prstGeom>
          <a:noFill/>
        </p:spPr>
      </p:pic>
      <p:pic>
        <p:nvPicPr>
          <p:cNvPr id="3080" name="Picture 8" descr="C:\Documents and Settings\Pavel\Local Settings\Temporary Internet Files\Content.IE5\SPM7SE1B\MP90018279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23232" y="2857496"/>
            <a:ext cx="4920734" cy="33132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Pavel\Local Settings\Temporary Internet Files\Content.IE5\VXQXWJXP\MC90011251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571480"/>
            <a:ext cx="5715040" cy="55721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Pavel\Local Settings\Temporary Internet Files\Content.IE5\GB4H1UP9\MC90025010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3" y="2082297"/>
            <a:ext cx="2286016" cy="2693406"/>
          </a:xfrm>
          <a:prstGeom prst="rect">
            <a:avLst/>
          </a:prstGeom>
          <a:noFill/>
        </p:spPr>
      </p:pic>
      <p:pic>
        <p:nvPicPr>
          <p:cNvPr id="5123" name="Picture 3" descr="C:\Documents and Settings\Pavel\Local Settings\Temporary Internet Files\Content.IE5\A8J61F45\MC90030520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071546"/>
            <a:ext cx="2786081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Dokonči  rčení a pořekadla: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Bližší košile, než-li  ……….</a:t>
            </a:r>
          </a:p>
          <a:p>
            <a:r>
              <a:rPr lang="cs-CZ" dirty="0" smtClean="0"/>
              <a:t>Ráno je moudřejší ………..</a:t>
            </a:r>
          </a:p>
          <a:p>
            <a:r>
              <a:rPr lang="cs-CZ" dirty="0" smtClean="0"/>
              <a:t>Mluviti stříbro, mlčeti ……..</a:t>
            </a:r>
          </a:p>
          <a:p>
            <a:r>
              <a:rPr lang="cs-CZ" dirty="0" smtClean="0"/>
              <a:t>Koho chleba jíš, toho píseň ……..</a:t>
            </a:r>
          </a:p>
          <a:p>
            <a:r>
              <a:rPr lang="cs-CZ" dirty="0" smtClean="0"/>
              <a:t>Čím kdo zachází, tím také ………</a:t>
            </a:r>
          </a:p>
          <a:p>
            <a:r>
              <a:rPr lang="cs-CZ" dirty="0" smtClean="0"/>
              <a:t>Kdo po tobě  kamenem, ty po něm ……….</a:t>
            </a:r>
          </a:p>
          <a:p>
            <a:r>
              <a:rPr lang="cs-CZ" dirty="0" smtClean="0"/>
              <a:t>Co na srdci, to na ………..</a:t>
            </a:r>
          </a:p>
          <a:p>
            <a:r>
              <a:rPr lang="cs-CZ" dirty="0" smtClean="0"/>
              <a:t>Na jazyku med, v srdci ……..</a:t>
            </a:r>
          </a:p>
          <a:p>
            <a:r>
              <a:rPr lang="cs-CZ" dirty="0" smtClean="0"/>
              <a:t>Jak si kdo ustele, tak si taky ………….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ŘEŠENÍ ÚKOLU -  Dokonči rčení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Bližší košile, než-li  </a:t>
            </a:r>
            <a:r>
              <a:rPr lang="cs-CZ" dirty="0" smtClean="0">
                <a:solidFill>
                  <a:srgbClr val="FF0000"/>
                </a:solidFill>
              </a:rPr>
              <a:t>kabát</a:t>
            </a:r>
          </a:p>
          <a:p>
            <a:r>
              <a:rPr lang="cs-CZ" dirty="0" smtClean="0"/>
              <a:t>Ráno je moudřejší  </a:t>
            </a:r>
            <a:r>
              <a:rPr lang="cs-CZ" dirty="0" smtClean="0">
                <a:solidFill>
                  <a:srgbClr val="FF0000"/>
                </a:solidFill>
              </a:rPr>
              <a:t>večera</a:t>
            </a:r>
          </a:p>
          <a:p>
            <a:r>
              <a:rPr lang="cs-CZ" dirty="0" smtClean="0"/>
              <a:t>Mluviti stříbro, mlčeti  </a:t>
            </a:r>
            <a:r>
              <a:rPr lang="cs-CZ" dirty="0" smtClean="0">
                <a:solidFill>
                  <a:srgbClr val="FF0000"/>
                </a:solidFill>
              </a:rPr>
              <a:t>zlato</a:t>
            </a:r>
          </a:p>
          <a:p>
            <a:r>
              <a:rPr lang="cs-CZ" dirty="0" smtClean="0"/>
              <a:t>Koho chleba jíš, toho píseň </a:t>
            </a:r>
            <a:r>
              <a:rPr lang="cs-CZ" dirty="0" smtClean="0">
                <a:solidFill>
                  <a:srgbClr val="FF0000"/>
                </a:solidFill>
              </a:rPr>
              <a:t>zpívej</a:t>
            </a:r>
          </a:p>
          <a:p>
            <a:r>
              <a:rPr lang="cs-CZ" dirty="0" smtClean="0"/>
              <a:t>Čím kdo zachází, tím také </a:t>
            </a:r>
            <a:r>
              <a:rPr lang="cs-CZ" dirty="0" smtClean="0">
                <a:solidFill>
                  <a:srgbClr val="FF0000"/>
                </a:solidFill>
              </a:rPr>
              <a:t>schází</a:t>
            </a:r>
          </a:p>
          <a:p>
            <a:r>
              <a:rPr lang="cs-CZ" dirty="0" smtClean="0"/>
              <a:t>Kdo po tobě  kamenem, ty po něm </a:t>
            </a:r>
            <a:r>
              <a:rPr lang="cs-CZ" dirty="0" smtClean="0">
                <a:solidFill>
                  <a:srgbClr val="FF0000"/>
                </a:solidFill>
              </a:rPr>
              <a:t>chlebem</a:t>
            </a:r>
          </a:p>
          <a:p>
            <a:r>
              <a:rPr lang="cs-CZ" dirty="0" smtClean="0"/>
              <a:t>Co na srdci, to na </a:t>
            </a:r>
            <a:r>
              <a:rPr lang="cs-CZ" dirty="0" smtClean="0">
                <a:solidFill>
                  <a:srgbClr val="FF0000"/>
                </a:solidFill>
              </a:rPr>
              <a:t>jazyku</a:t>
            </a:r>
          </a:p>
          <a:p>
            <a:r>
              <a:rPr lang="cs-CZ" dirty="0" smtClean="0"/>
              <a:t>Na jazyku med, v srdci  </a:t>
            </a:r>
            <a:r>
              <a:rPr lang="cs-CZ" dirty="0" smtClean="0">
                <a:solidFill>
                  <a:srgbClr val="FF0000"/>
                </a:solidFill>
              </a:rPr>
              <a:t>jed</a:t>
            </a:r>
          </a:p>
          <a:p>
            <a:r>
              <a:rPr lang="cs-CZ" dirty="0" smtClean="0"/>
              <a:t>Jak si kdo ustele, tak si taky </a:t>
            </a:r>
            <a:r>
              <a:rPr lang="cs-CZ" dirty="0" smtClean="0">
                <a:solidFill>
                  <a:srgbClr val="FF0000"/>
                </a:solidFill>
              </a:rPr>
              <a:t>lehne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Doplníš správně pranostiky?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Lucie noci upije ale ……………………</a:t>
            </a:r>
          </a:p>
          <a:p>
            <a:r>
              <a:rPr lang="cs-CZ" dirty="0" smtClean="0"/>
              <a:t>Na Nový rok …………………………..</a:t>
            </a:r>
          </a:p>
          <a:p>
            <a:r>
              <a:rPr lang="cs-CZ" dirty="0" smtClean="0"/>
              <a:t>Na sv. Jiří ……………………………….</a:t>
            </a:r>
          </a:p>
          <a:p>
            <a:r>
              <a:rPr lang="cs-CZ" dirty="0" smtClean="0"/>
              <a:t>Na Hromnice …………………………</a:t>
            </a:r>
          </a:p>
          <a:p>
            <a:r>
              <a:rPr lang="cs-CZ" dirty="0" smtClean="0"/>
              <a:t>Svatá Anna ……………………………</a:t>
            </a:r>
          </a:p>
          <a:p>
            <a:r>
              <a:rPr lang="cs-CZ" dirty="0" smtClean="0"/>
              <a:t>Medardova kápě ………………………</a:t>
            </a:r>
          </a:p>
          <a:p>
            <a:r>
              <a:rPr lang="cs-CZ" dirty="0" smtClean="0"/>
              <a:t>Únor bílý ……………………….</a:t>
            </a:r>
          </a:p>
          <a:p>
            <a:r>
              <a:rPr lang="cs-CZ" dirty="0" smtClean="0"/>
              <a:t>Na svatého Řehoře ………………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Řešení úkolu- dokonči pranostiky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Lucie noci upije </a:t>
            </a:r>
            <a:r>
              <a:rPr lang="cs-CZ" dirty="0" smtClean="0">
                <a:solidFill>
                  <a:srgbClr val="FF0000"/>
                </a:solidFill>
              </a:rPr>
              <a:t>ale dne nepřidá</a:t>
            </a:r>
          </a:p>
          <a:p>
            <a:r>
              <a:rPr lang="cs-CZ" dirty="0" smtClean="0"/>
              <a:t>Na Nový rok </a:t>
            </a:r>
            <a:r>
              <a:rPr lang="cs-CZ" dirty="0" smtClean="0">
                <a:solidFill>
                  <a:srgbClr val="FF0000"/>
                </a:solidFill>
              </a:rPr>
              <a:t>o slepičí krok</a:t>
            </a:r>
          </a:p>
          <a:p>
            <a:r>
              <a:rPr lang="cs-CZ" dirty="0" smtClean="0"/>
              <a:t>Na sv. Jiří  </a:t>
            </a:r>
            <a:r>
              <a:rPr lang="cs-CZ" dirty="0" smtClean="0">
                <a:solidFill>
                  <a:srgbClr val="FF0000"/>
                </a:solidFill>
              </a:rPr>
              <a:t>vylézají hadi a štíři</a:t>
            </a:r>
          </a:p>
          <a:p>
            <a:r>
              <a:rPr lang="cs-CZ" dirty="0" smtClean="0"/>
              <a:t>Na Hromnice </a:t>
            </a:r>
            <a:r>
              <a:rPr lang="cs-CZ" dirty="0" smtClean="0">
                <a:solidFill>
                  <a:srgbClr val="FF0000"/>
                </a:solidFill>
              </a:rPr>
              <a:t>o hodinu více</a:t>
            </a:r>
          </a:p>
          <a:p>
            <a:r>
              <a:rPr lang="cs-CZ" dirty="0" smtClean="0"/>
              <a:t>Svatá Anna </a:t>
            </a:r>
            <a:r>
              <a:rPr lang="cs-CZ" dirty="0" smtClean="0">
                <a:solidFill>
                  <a:srgbClr val="FF0000"/>
                </a:solidFill>
              </a:rPr>
              <a:t>chladna zrána</a:t>
            </a:r>
          </a:p>
          <a:p>
            <a:r>
              <a:rPr lang="cs-CZ" dirty="0" smtClean="0"/>
              <a:t>Medardova kápě  </a:t>
            </a:r>
            <a:r>
              <a:rPr lang="cs-CZ" dirty="0" smtClean="0">
                <a:solidFill>
                  <a:srgbClr val="FF0000"/>
                </a:solidFill>
              </a:rPr>
              <a:t>čtyřicet dní krápě</a:t>
            </a:r>
          </a:p>
          <a:p>
            <a:r>
              <a:rPr lang="cs-CZ" dirty="0" smtClean="0"/>
              <a:t>Únor bílý </a:t>
            </a:r>
            <a:r>
              <a:rPr lang="cs-CZ" dirty="0" smtClean="0">
                <a:solidFill>
                  <a:srgbClr val="FF0000"/>
                </a:solidFill>
              </a:rPr>
              <a:t>pole sílí</a:t>
            </a:r>
          </a:p>
          <a:p>
            <a:r>
              <a:rPr lang="cs-CZ" dirty="0" smtClean="0"/>
              <a:t>Na svatého Řehoře </a:t>
            </a:r>
            <a:r>
              <a:rPr lang="cs-CZ" dirty="0" smtClean="0">
                <a:solidFill>
                  <a:srgbClr val="FF0000"/>
                </a:solidFill>
              </a:rPr>
              <a:t>, líný sedlák který neoře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doplnit tato přirovnání..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bílý jako ………          Srdce jako ……..</a:t>
            </a:r>
          </a:p>
          <a:p>
            <a:r>
              <a:rPr lang="cs-CZ" dirty="0" smtClean="0"/>
              <a:t>Je hubený jako …..         Jazyk jako …….</a:t>
            </a:r>
          </a:p>
          <a:p>
            <a:r>
              <a:rPr lang="cs-CZ" dirty="0" smtClean="0"/>
              <a:t>Je pomalý jako …..         Studený jako ……</a:t>
            </a:r>
          </a:p>
          <a:p>
            <a:r>
              <a:rPr lang="cs-CZ" dirty="0" smtClean="0"/>
              <a:t>Vysoký jako…….           Čistý jako……….</a:t>
            </a:r>
          </a:p>
          <a:p>
            <a:r>
              <a:rPr lang="cs-CZ" dirty="0" smtClean="0"/>
              <a:t>Pyšný jako …….             Červený jako…..</a:t>
            </a:r>
          </a:p>
          <a:p>
            <a:r>
              <a:rPr lang="cs-CZ" dirty="0" smtClean="0"/>
              <a:t>Tvrdý jako ………          </a:t>
            </a:r>
          </a:p>
          <a:p>
            <a:r>
              <a:rPr lang="cs-CZ" dirty="0" smtClean="0"/>
              <a:t>Úlisný  jako ……</a:t>
            </a:r>
          </a:p>
          <a:p>
            <a:r>
              <a:rPr lang="cs-CZ" dirty="0" smtClean="0"/>
              <a:t>Mrštný jako …….</a:t>
            </a:r>
          </a:p>
          <a:p>
            <a:r>
              <a:rPr lang="cs-CZ" dirty="0" smtClean="0"/>
              <a:t>Má zrak jako ……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Řešení úkolu- doplň přirovnání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 bílý jako </a:t>
            </a:r>
            <a:r>
              <a:rPr lang="cs-CZ" dirty="0" smtClean="0">
                <a:solidFill>
                  <a:srgbClr val="FF0000"/>
                </a:solidFill>
              </a:rPr>
              <a:t>stěna</a:t>
            </a:r>
            <a:r>
              <a:rPr lang="cs-CZ" dirty="0" smtClean="0"/>
              <a:t>            Srdce jako  </a:t>
            </a:r>
            <a:r>
              <a:rPr lang="cs-CZ" dirty="0" smtClean="0">
                <a:solidFill>
                  <a:srgbClr val="FF0000"/>
                </a:solidFill>
              </a:rPr>
              <a:t>zvon</a:t>
            </a:r>
          </a:p>
          <a:p>
            <a:r>
              <a:rPr lang="cs-CZ" dirty="0" smtClean="0"/>
              <a:t>Je hubený jako </a:t>
            </a:r>
            <a:r>
              <a:rPr lang="cs-CZ" dirty="0" smtClean="0">
                <a:solidFill>
                  <a:srgbClr val="FF0000"/>
                </a:solidFill>
              </a:rPr>
              <a:t>vyžle </a:t>
            </a:r>
            <a:r>
              <a:rPr lang="cs-CZ" dirty="0" smtClean="0"/>
              <a:t>    Jazyk jako  </a:t>
            </a:r>
            <a:r>
              <a:rPr lang="cs-CZ" dirty="0" smtClean="0">
                <a:solidFill>
                  <a:srgbClr val="FF0000"/>
                </a:solidFill>
              </a:rPr>
              <a:t>břitva</a:t>
            </a:r>
          </a:p>
          <a:p>
            <a:r>
              <a:rPr lang="cs-CZ" dirty="0" smtClean="0"/>
              <a:t>Je pomalý jako </a:t>
            </a:r>
            <a:r>
              <a:rPr lang="cs-CZ" dirty="0" smtClean="0">
                <a:solidFill>
                  <a:srgbClr val="FF0000"/>
                </a:solidFill>
              </a:rPr>
              <a:t>šnek</a:t>
            </a:r>
            <a:r>
              <a:rPr lang="cs-CZ" dirty="0" smtClean="0"/>
              <a:t>       Chladný jako </a:t>
            </a:r>
            <a:r>
              <a:rPr lang="cs-CZ" dirty="0" smtClean="0">
                <a:solidFill>
                  <a:srgbClr val="FF0000"/>
                </a:solidFill>
              </a:rPr>
              <a:t> led </a:t>
            </a:r>
          </a:p>
          <a:p>
            <a:r>
              <a:rPr lang="cs-CZ" dirty="0" smtClean="0"/>
              <a:t>Vysoký jako </a:t>
            </a:r>
            <a:r>
              <a:rPr lang="cs-CZ" dirty="0" smtClean="0">
                <a:solidFill>
                  <a:srgbClr val="FF0000"/>
                </a:solidFill>
              </a:rPr>
              <a:t>topol   </a:t>
            </a:r>
            <a:r>
              <a:rPr lang="cs-CZ" dirty="0" smtClean="0"/>
              <a:t>       Čistý jako </a:t>
            </a:r>
            <a:r>
              <a:rPr lang="cs-CZ" dirty="0" smtClean="0">
                <a:solidFill>
                  <a:srgbClr val="FF0000"/>
                </a:solidFill>
              </a:rPr>
              <a:t>studánka</a:t>
            </a:r>
          </a:p>
          <a:p>
            <a:r>
              <a:rPr lang="cs-CZ" dirty="0" smtClean="0"/>
              <a:t>Pyšný jako </a:t>
            </a:r>
            <a:r>
              <a:rPr lang="cs-CZ" dirty="0" smtClean="0">
                <a:solidFill>
                  <a:srgbClr val="FF0000"/>
                </a:solidFill>
              </a:rPr>
              <a:t>páv</a:t>
            </a:r>
            <a:r>
              <a:rPr lang="cs-CZ" dirty="0" smtClean="0"/>
              <a:t>               Červený jako </a:t>
            </a:r>
            <a:r>
              <a:rPr lang="cs-CZ" dirty="0" smtClean="0">
                <a:solidFill>
                  <a:srgbClr val="FF0000"/>
                </a:solidFill>
              </a:rPr>
              <a:t>růžička</a:t>
            </a:r>
          </a:p>
          <a:p>
            <a:r>
              <a:rPr lang="cs-CZ" dirty="0" smtClean="0"/>
              <a:t>Tvrdý jako </a:t>
            </a:r>
            <a:r>
              <a:rPr lang="cs-CZ" dirty="0" smtClean="0">
                <a:solidFill>
                  <a:srgbClr val="FF0000"/>
                </a:solidFill>
              </a:rPr>
              <a:t>skála </a:t>
            </a:r>
            <a:r>
              <a:rPr lang="cs-CZ" dirty="0" smtClean="0"/>
              <a:t>         </a:t>
            </a:r>
          </a:p>
          <a:p>
            <a:r>
              <a:rPr lang="cs-CZ" dirty="0" smtClean="0"/>
              <a:t>Úlisný  jako </a:t>
            </a:r>
            <a:r>
              <a:rPr lang="cs-CZ" dirty="0" smtClean="0">
                <a:solidFill>
                  <a:srgbClr val="FF0000"/>
                </a:solidFill>
              </a:rPr>
              <a:t>had</a:t>
            </a:r>
          </a:p>
          <a:p>
            <a:r>
              <a:rPr lang="cs-CZ" dirty="0" smtClean="0"/>
              <a:t>Mrštný jako  </a:t>
            </a:r>
            <a:r>
              <a:rPr lang="cs-CZ" dirty="0" smtClean="0">
                <a:solidFill>
                  <a:srgbClr val="FF0000"/>
                </a:solidFill>
              </a:rPr>
              <a:t>lasička</a:t>
            </a:r>
          </a:p>
          <a:p>
            <a:r>
              <a:rPr lang="cs-CZ" dirty="0" smtClean="0"/>
              <a:t>Má zrak jako </a:t>
            </a:r>
            <a:r>
              <a:rPr lang="cs-CZ" dirty="0" smtClean="0">
                <a:solidFill>
                  <a:srgbClr val="FF0000"/>
                </a:solidFill>
              </a:rPr>
              <a:t>ostříž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http://cs.wikipedia.org/wiki/Pranostika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175</TotalTime>
  <Words>798</Words>
  <Application>Microsoft Office PowerPoint</Application>
  <PresentationFormat>Předvádění na obrazovce (4:3)</PresentationFormat>
  <Paragraphs>133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Vrchol</vt:lpstr>
      <vt:lpstr>Prezentace aplikace PowerPoint</vt:lpstr>
      <vt:lpstr>Prezentace aplikace PowerPoint</vt:lpstr>
      <vt:lpstr>R Č E N Í</vt:lpstr>
      <vt:lpstr>Příklady některých rčení</vt:lpstr>
      <vt:lpstr>POŘEKADLO A PŘÍSLOVÍ</vt:lpstr>
      <vt:lpstr>Příklady českých přísloví</vt:lpstr>
      <vt:lpstr>Česká pořekadla</vt:lpstr>
      <vt:lpstr>PŘIROVNÁNÍ</vt:lpstr>
      <vt:lpstr>PRANOSTIKA</vt:lpstr>
      <vt:lpstr>Příklady pranostik</vt:lpstr>
      <vt:lpstr>Uhodneš, o jaké přísloví jde?</vt:lpstr>
      <vt:lpstr>Prezentace aplikace PowerPoint</vt:lpstr>
      <vt:lpstr>Prezentace aplikace PowerPoint</vt:lpstr>
      <vt:lpstr>Prezentace aplikace PowerPoint</vt:lpstr>
      <vt:lpstr>Prezentace aplikace PowerPoint</vt:lpstr>
      <vt:lpstr>Dokonči  rčení a pořekadla:</vt:lpstr>
      <vt:lpstr>ŘEŠENÍ ÚKOLU -  Dokonči rčení</vt:lpstr>
      <vt:lpstr>Doplníš správně pranostiky?</vt:lpstr>
      <vt:lpstr>Řešení úkolu- dokonči pranostiky</vt:lpstr>
      <vt:lpstr>Zkus doplnit tato přirovnání..</vt:lpstr>
      <vt:lpstr>Řešení úkolu- doplň přirovnání</vt:lpstr>
      <vt:lpstr>Použité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Pavel</dc:creator>
  <cp:lastModifiedBy>student</cp:lastModifiedBy>
  <cp:revision>23</cp:revision>
  <dcterms:created xsi:type="dcterms:W3CDTF">2012-02-11T16:20:10Z</dcterms:created>
  <dcterms:modified xsi:type="dcterms:W3CDTF">2012-05-22T07:33:04Z</dcterms:modified>
</cp:coreProperties>
</file>