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85" r:id="rId3"/>
    <p:sldId id="259" r:id="rId4"/>
    <p:sldId id="260" r:id="rId5"/>
    <p:sldId id="276" r:id="rId6"/>
    <p:sldId id="266" r:id="rId7"/>
    <p:sldId id="275" r:id="rId8"/>
    <p:sldId id="277" r:id="rId9"/>
    <p:sldId id="267" r:id="rId10"/>
    <p:sldId id="268" r:id="rId11"/>
    <p:sldId id="274" r:id="rId12"/>
    <p:sldId id="261" r:id="rId13"/>
    <p:sldId id="262" r:id="rId14"/>
    <p:sldId id="270" r:id="rId15"/>
    <p:sldId id="263" r:id="rId16"/>
    <p:sldId id="269" r:id="rId17"/>
    <p:sldId id="264" r:id="rId18"/>
    <p:sldId id="265" r:id="rId19"/>
    <p:sldId id="28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VY_32_INOVACE_12_LIDOVÁ_SLOVESNOST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Jaroslava </a:t>
          </a:r>
          <a:r>
            <a:rPr lang="cs-CZ" sz="2000" dirty="0" err="1" smtClean="0"/>
            <a:t>Lioliasová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Divadlo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A8A451-570C-4493-802C-E62770745E8A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E1EA99D-8F4A-4A6F-9160-3BB679F09E1C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8788145-BFDF-4F2E-B6C8-85A78538005C}" type="presOf" srcId="{D1D4F407-5343-4D3F-B5B9-D407B03CAEB4}" destId="{AED2198E-93D5-4001-81B4-73124B309672}" srcOrd="1" destOrd="0" presId="urn:microsoft.com/office/officeart/2005/8/layout/target3"/>
    <dgm:cxn modelId="{503DCB01-3A1A-46F1-B6C5-44F897CDE02B}" type="presOf" srcId="{D1B46980-6531-4606-95E6-44980827E919}" destId="{6140AFEC-043D-4C43-A2F9-D0F5331DF3A3}" srcOrd="0" destOrd="0" presId="urn:microsoft.com/office/officeart/2005/8/layout/target3"/>
    <dgm:cxn modelId="{65FBD449-C822-4F4C-8261-0813CBE2073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1C4BE6-55EA-4F64-94FB-E953E6329DEF}" type="presOf" srcId="{757F3AB3-0718-4624-B441-E567A8F0AB56}" destId="{333A1088-737F-45CB-B68E-254E46348037}" srcOrd="0" destOrd="0" presId="urn:microsoft.com/office/officeart/2005/8/layout/target3"/>
    <dgm:cxn modelId="{BF8E5A30-1121-486E-8D2D-A90192A3DC78}" type="presOf" srcId="{4C35D32F-0EAB-4CD7-82EE-45574DC2A586}" destId="{890E4F0B-2866-4A3F-A3C7-2A14B1797930}" srcOrd="1" destOrd="0" presId="urn:microsoft.com/office/officeart/2005/8/layout/target3"/>
    <dgm:cxn modelId="{6A3D3CEB-BA34-48A5-A239-0B9AD3779832}" type="presOf" srcId="{B651F6E3-6281-48DB-9319-2AEAFDAE7572}" destId="{619D679B-A015-4ECF-8348-D1034C574F40}" srcOrd="0" destOrd="0" presId="urn:microsoft.com/office/officeart/2005/8/layout/target3"/>
    <dgm:cxn modelId="{7ED2D9FC-5BDA-4D7C-A3D7-9798ECFABB85}" type="presOf" srcId="{B651F6E3-6281-48DB-9319-2AEAFDAE7572}" destId="{6BB5E863-4638-4E1D-BFDE-399D028AC4ED}" srcOrd="1" destOrd="0" presId="urn:microsoft.com/office/officeart/2005/8/layout/target3"/>
    <dgm:cxn modelId="{4BDABC38-9752-4D46-B2DE-001B29FA23C3}" type="presOf" srcId="{D8197B8C-B260-4A16-BDF4-0947B075E274}" destId="{25B08C86-7E15-44DC-BE7F-FFB55DD49D12}" srcOrd="0" destOrd="0" presId="urn:microsoft.com/office/officeart/2005/8/layout/target3"/>
    <dgm:cxn modelId="{C1D6DF37-D34E-4A34-BA06-64CCD842E4FB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393AB5-E34A-490E-965A-5874EEBBBD7A}" type="presParOf" srcId="{333A1088-737F-45CB-B68E-254E46348037}" destId="{F5ABB229-8D3B-4694-996A-96F23CF14429}" srcOrd="0" destOrd="0" presId="urn:microsoft.com/office/officeart/2005/8/layout/target3"/>
    <dgm:cxn modelId="{DED30B1E-2E17-485C-9842-5FFCA488CDB3}" type="presParOf" srcId="{333A1088-737F-45CB-B68E-254E46348037}" destId="{F41139FD-01EE-4571-8B17-4FB00FC51163}" srcOrd="1" destOrd="0" presId="urn:microsoft.com/office/officeart/2005/8/layout/target3"/>
    <dgm:cxn modelId="{4283F12F-01EF-4DF1-9A8B-21043CB4E936}" type="presParOf" srcId="{333A1088-737F-45CB-B68E-254E46348037}" destId="{D005CE8C-CC26-4C3E-AC11-E15060ECD759}" srcOrd="2" destOrd="0" presId="urn:microsoft.com/office/officeart/2005/8/layout/target3"/>
    <dgm:cxn modelId="{C0F76217-989D-4691-B4B0-A4124D6F4B28}" type="presParOf" srcId="{333A1088-737F-45CB-B68E-254E46348037}" destId="{2C702D82-9B77-49B7-9568-BB8EB47C3372}" srcOrd="3" destOrd="0" presId="urn:microsoft.com/office/officeart/2005/8/layout/target3"/>
    <dgm:cxn modelId="{4E6A6893-2B97-4109-83DE-683604D7F9D0}" type="presParOf" srcId="{333A1088-737F-45CB-B68E-254E46348037}" destId="{A52A0455-90FF-4808-ABD0-F02540D31D5A}" srcOrd="4" destOrd="0" presId="urn:microsoft.com/office/officeart/2005/8/layout/target3"/>
    <dgm:cxn modelId="{5C892453-BAFA-4EDE-87D6-A8BDE25D7186}" type="presParOf" srcId="{333A1088-737F-45CB-B68E-254E46348037}" destId="{6140AFEC-043D-4C43-A2F9-D0F5331DF3A3}" srcOrd="5" destOrd="0" presId="urn:microsoft.com/office/officeart/2005/8/layout/target3"/>
    <dgm:cxn modelId="{AAF99472-EDF7-453B-9E16-D9F6BC4BEA64}" type="presParOf" srcId="{333A1088-737F-45CB-B68E-254E46348037}" destId="{9358AC05-5D7D-4327-9F80-1AD486AEA664}" srcOrd="6" destOrd="0" presId="urn:microsoft.com/office/officeart/2005/8/layout/target3"/>
    <dgm:cxn modelId="{AF536D01-9370-4CE1-8E5C-F10335621249}" type="presParOf" srcId="{333A1088-737F-45CB-B68E-254E46348037}" destId="{313FC574-E1CD-4FB4-B054-0B805CE0447D}" srcOrd="7" destOrd="0" presId="urn:microsoft.com/office/officeart/2005/8/layout/target3"/>
    <dgm:cxn modelId="{38FA09F0-FBA1-40BB-833C-11F67B61C250}" type="presParOf" srcId="{333A1088-737F-45CB-B68E-254E46348037}" destId="{619D679B-A015-4ECF-8348-D1034C574F40}" srcOrd="8" destOrd="0" presId="urn:microsoft.com/office/officeart/2005/8/layout/target3"/>
    <dgm:cxn modelId="{20524CE0-EE8E-4759-A178-8A643476C938}" type="presParOf" srcId="{333A1088-737F-45CB-B68E-254E46348037}" destId="{322283A8-4A27-4CDA-BAE3-F381106A9174}" srcOrd="9" destOrd="0" presId="urn:microsoft.com/office/officeart/2005/8/layout/target3"/>
    <dgm:cxn modelId="{289D86D4-4281-43D4-B347-37A1C490C465}" type="presParOf" srcId="{333A1088-737F-45CB-B68E-254E46348037}" destId="{FFC9F71D-1B4F-4AD9-A4A6-86ADEFC8AF5C}" srcOrd="10" destOrd="0" presId="urn:microsoft.com/office/officeart/2005/8/layout/target3"/>
    <dgm:cxn modelId="{6E1B20CB-F03A-42F5-A8B8-4CFE7C2D9118}" type="presParOf" srcId="{333A1088-737F-45CB-B68E-254E46348037}" destId="{25B08C86-7E15-44DC-BE7F-FFB55DD49D12}" srcOrd="11" destOrd="0" presId="urn:microsoft.com/office/officeart/2005/8/layout/target3"/>
    <dgm:cxn modelId="{A3A55BCF-9416-4451-8D28-54A84A540812}" type="presParOf" srcId="{333A1088-737F-45CB-B68E-254E46348037}" destId="{76644BE8-9D7C-4C09-B250-3D10AF48CBB7}" srcOrd="12" destOrd="0" presId="urn:microsoft.com/office/officeart/2005/8/layout/target3"/>
    <dgm:cxn modelId="{D78D68E4-AAEB-4419-B339-7D0870A8DE3A}" type="presParOf" srcId="{333A1088-737F-45CB-B68E-254E46348037}" destId="{EE85B701-7295-41C0-BA7A-34D3756A2AE6}" srcOrd="13" destOrd="0" presId="urn:microsoft.com/office/officeart/2005/8/layout/target3"/>
    <dgm:cxn modelId="{F4FE21EE-B033-4954-AC28-523E15A1850F}" type="presParOf" srcId="{333A1088-737F-45CB-B68E-254E46348037}" destId="{8BEBB6EC-1DAA-4CAC-8A25-BC0FCBD5DBD5}" srcOrd="14" destOrd="0" presId="urn:microsoft.com/office/officeart/2005/8/layout/target3"/>
    <dgm:cxn modelId="{E2A92505-9D38-49BF-9F11-AF300A79BBD9}" type="presParOf" srcId="{333A1088-737F-45CB-B68E-254E46348037}" destId="{AED2198E-93D5-4001-81B4-73124B309672}" srcOrd="15" destOrd="0" presId="urn:microsoft.com/office/officeart/2005/8/layout/target3"/>
    <dgm:cxn modelId="{B9455E75-944D-4D68-B81A-9F910FCD7E52}" type="presParOf" srcId="{333A1088-737F-45CB-B68E-254E46348037}" destId="{2BE915AB-18AA-4053-B92C-3BFC9ED204BB}" srcOrd="16" destOrd="0" presId="urn:microsoft.com/office/officeart/2005/8/layout/target3"/>
    <dgm:cxn modelId="{E42D35C7-A877-43C4-883A-924BC3A57B92}" type="presParOf" srcId="{333A1088-737F-45CB-B68E-254E46348037}" destId="{6BB5E863-4638-4E1D-BFDE-399D028AC4ED}" srcOrd="17" destOrd="0" presId="urn:microsoft.com/office/officeart/2005/8/layout/target3"/>
    <dgm:cxn modelId="{9B4961D6-F168-4436-A302-748DA7AE6AC3}" type="presParOf" srcId="{333A1088-737F-45CB-B68E-254E46348037}" destId="{5A5FFA88-C948-4069-8E93-59FA12366E83}" srcOrd="18" destOrd="0" presId="urn:microsoft.com/office/officeart/2005/8/layout/target3"/>
    <dgm:cxn modelId="{9A7F7B2E-CB4C-42AB-9903-A49BCF5D30C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Jaroslava </a:t>
          </a:r>
          <a:r>
            <a:rPr lang="cs-CZ" sz="2000" kern="1200" dirty="0" err="1" smtClean="0"/>
            <a:t>Lioliasová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VY_32_INOVACE_12_LIDOVÁ_SLOVESNOST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Divadlo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2E9338C-AE93-4A52-BB8C-1380947BEDBF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82806DEB-0CE5-468A-BA78-520B73C40C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iv%C3%A1k" TargetMode="External"/><Relationship Id="rId3" Type="http://schemas.openxmlformats.org/officeDocument/2006/relationships/hyperlink" Target="http://cs.wikipedia.org/wiki/Herec" TargetMode="External"/><Relationship Id="rId7" Type="http://schemas.openxmlformats.org/officeDocument/2006/relationships/hyperlink" Target="http://cs.wikipedia.org/wiki/Divadeln%C3%AD_hra" TargetMode="External"/><Relationship Id="rId2" Type="http://schemas.openxmlformats.org/officeDocument/2006/relationships/hyperlink" Target="http://cs.wikipedia.org/wiki/M%C3%BAzick%C3%A1_um%C4%9Bn%C3%A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Jevi%C5%A1t%C4%9B" TargetMode="External"/><Relationship Id="rId5" Type="http://schemas.openxmlformats.org/officeDocument/2006/relationships/hyperlink" Target="http://cs.wikipedia.org/wiki/Tane%C4%8Dn%C3%ADk" TargetMode="External"/><Relationship Id="rId10" Type="http://schemas.openxmlformats.org/officeDocument/2006/relationships/hyperlink" Target="http://cs.wikipedia.org/wiki/Divadlo_(budova)" TargetMode="External"/><Relationship Id="rId4" Type="http://schemas.openxmlformats.org/officeDocument/2006/relationships/hyperlink" Target="http://cs.wikipedia.org/wiki/Zp%C4%9Bv%C3%A1k" TargetMode="External"/><Relationship Id="rId9" Type="http://schemas.openxmlformats.org/officeDocument/2006/relationships/hyperlink" Target="http://cs.wikipedia.org/wiki/Hledi%C5%A1t%C4%9B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ojt%C4%9Bch_Hynais" TargetMode="External"/><Relationship Id="rId2" Type="http://schemas.openxmlformats.org/officeDocument/2006/relationships/hyperlink" Target="http://cs.wikipedia.org/wiki/%C5%BDelezn%C3%A1_opona_(divadlo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oyer" TargetMode="External"/><Relationship Id="rId5" Type="http://schemas.openxmlformats.org/officeDocument/2006/relationships/hyperlink" Target="http://cs.wikipedia.org/wiki/Franti%C5%A1ek_%C5%BDen%C3%AD%C5%A1ek" TargetMode="External"/><Relationship Id="rId4" Type="http://schemas.openxmlformats.org/officeDocument/2006/relationships/hyperlink" Target="http://cs.wikipedia.org/wiki/Mikol%C3%A1%C5%A1_Ale%C5%A1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pera" TargetMode="External"/><Relationship Id="rId3" Type="http://schemas.openxmlformats.org/officeDocument/2006/relationships/hyperlink" Target="http://cs.wikipedia.org/wiki/Komedie" TargetMode="External"/><Relationship Id="rId7" Type="http://schemas.openxmlformats.org/officeDocument/2006/relationships/hyperlink" Target="http://cs.wikipedia.org/wiki/Opereta" TargetMode="External"/><Relationship Id="rId2" Type="http://schemas.openxmlformats.org/officeDocument/2006/relationships/hyperlink" Target="http://cs.wikipedia.org/wiki/Trag%C3%A9di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Muzik%C3%A1l" TargetMode="External"/><Relationship Id="rId5" Type="http://schemas.openxmlformats.org/officeDocument/2006/relationships/hyperlink" Target="http://cs.wikipedia.org/wiki/Melodrama" TargetMode="External"/><Relationship Id="rId4" Type="http://schemas.openxmlformats.org/officeDocument/2006/relationships/hyperlink" Target="http://cs.wikipedia.org/wiki/Hudba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iv%C3%A1k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erec" TargetMode="External"/><Relationship Id="rId2" Type="http://schemas.openxmlformats.org/officeDocument/2006/relationships/hyperlink" Target="http://cs.wikipedia.org/wiki/Divadl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Tane%C4%8Dn%C3%ADk" TargetMode="External"/><Relationship Id="rId5" Type="http://schemas.openxmlformats.org/officeDocument/2006/relationships/hyperlink" Target="http://cs.wikipedia.org/wiki/Zp%C4%9Bv%C3%A1k" TargetMode="External"/><Relationship Id="rId4" Type="http://schemas.openxmlformats.org/officeDocument/2006/relationships/hyperlink" Target="http://cs.wikipedia.org/wiki/Hudebn%C3%ADk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rchestr" TargetMode="External"/><Relationship Id="rId2" Type="http://schemas.openxmlformats.org/officeDocument/2006/relationships/hyperlink" Target="http://cs.wikipedia.org/wiki/Divadlo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3%A1rodn%C3%AD_divadlo_Brno" TargetMode="External"/><Relationship Id="rId2" Type="http://schemas.openxmlformats.org/officeDocument/2006/relationships/hyperlink" Target="http://cs.wikipedia.org/wiki/N%C3%A1rodn%C3%AD_divadl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N%C3%A1rodn%25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063750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4149725"/>
            <a:ext cx="5778500" cy="17843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Národní divadlo, jeviště, hlediště.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6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85918" y="3929066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813" y="1412875"/>
          <a:ext cx="6096000" cy="138305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březen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Národní divadlo. Pojmy – jeviště, hlediště, orchestřiště.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88916" y="2967335"/>
            <a:ext cx="47691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 I V A D L 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500174"/>
            <a:ext cx="4572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Divadlo</a:t>
            </a:r>
            <a:r>
              <a:rPr lang="cs-CZ" sz="2800" dirty="0" smtClean="0"/>
              <a:t> je výkonné čili </a:t>
            </a:r>
            <a:r>
              <a:rPr lang="cs-CZ" sz="2800" dirty="0" smtClean="0">
                <a:hlinkClick r:id="rId2" tooltip="Múzická umění"/>
              </a:rPr>
              <a:t>múzické umění</a:t>
            </a:r>
            <a:r>
              <a:rPr lang="cs-CZ" sz="2800" dirty="0" smtClean="0"/>
              <a:t>, při němž </a:t>
            </a:r>
            <a:r>
              <a:rPr lang="cs-CZ" sz="2800" dirty="0" smtClean="0">
                <a:hlinkClick r:id="rId3" tooltip="Herec"/>
              </a:rPr>
              <a:t>herci</a:t>
            </a:r>
            <a:r>
              <a:rPr lang="cs-CZ" sz="2800" dirty="0" smtClean="0"/>
              <a:t> (případně </a:t>
            </a:r>
            <a:r>
              <a:rPr lang="cs-CZ" sz="2800" dirty="0" smtClean="0">
                <a:hlinkClick r:id="rId4" tooltip="Zpěvák"/>
              </a:rPr>
              <a:t>zpěváci</a:t>
            </a:r>
            <a:r>
              <a:rPr lang="cs-CZ" sz="2800" dirty="0" smtClean="0"/>
              <a:t> a </a:t>
            </a:r>
            <a:r>
              <a:rPr lang="cs-CZ" sz="2800" dirty="0" smtClean="0">
                <a:hlinkClick r:id="rId5" tooltip="Tanečník"/>
              </a:rPr>
              <a:t>tanečníci</a:t>
            </a:r>
            <a:r>
              <a:rPr lang="cs-CZ" sz="2800" dirty="0" smtClean="0"/>
              <a:t>) na </a:t>
            </a:r>
            <a:r>
              <a:rPr lang="cs-CZ" sz="2800" dirty="0" smtClean="0">
                <a:hlinkClick r:id="rId6" tooltip="Jeviště"/>
              </a:rPr>
              <a:t>jevišti</a:t>
            </a:r>
            <a:r>
              <a:rPr lang="cs-CZ" sz="2800" dirty="0" smtClean="0"/>
              <a:t> předvádějí </a:t>
            </a:r>
            <a:r>
              <a:rPr lang="cs-CZ" sz="2800" dirty="0" smtClean="0">
                <a:hlinkClick r:id="rId7" tooltip="Divadelní hra"/>
              </a:rPr>
              <a:t>divadelní hru</a:t>
            </a:r>
            <a:r>
              <a:rPr lang="cs-CZ" sz="2800" dirty="0" smtClean="0"/>
              <a:t>. </a:t>
            </a:r>
            <a:r>
              <a:rPr lang="cs-CZ" sz="2800" dirty="0" smtClean="0">
                <a:hlinkClick r:id="rId8" tooltip="Divák"/>
              </a:rPr>
              <a:t>Diváci</a:t>
            </a:r>
            <a:r>
              <a:rPr lang="cs-CZ" sz="2800" dirty="0" smtClean="0"/>
              <a:t> při tom obvykle sedí v </a:t>
            </a:r>
            <a:r>
              <a:rPr lang="cs-CZ" sz="2800" dirty="0" smtClean="0">
                <a:hlinkClick r:id="rId9" tooltip="Hlediště"/>
              </a:rPr>
              <a:t>hledišti</a:t>
            </a:r>
            <a:r>
              <a:rPr lang="cs-CZ" sz="2800" dirty="0" smtClean="0"/>
              <a:t> kryté nebo otevřené </a:t>
            </a:r>
            <a:r>
              <a:rPr lang="cs-CZ" sz="2800" dirty="0" smtClean="0">
                <a:hlinkClick r:id="rId10" tooltip="Divadlo (budova)"/>
              </a:rPr>
              <a:t>divadelní budovy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Documents and Settings\Pavel\Dokumenty\Obrázky\800px-Zakladni_kamen_Narodniho_divadl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2214554"/>
            <a:ext cx="4857784" cy="292895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85918" y="1071546"/>
            <a:ext cx="52864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     Slavnostní položení základního kamene                  Národního divadla  16.května 1868</a:t>
            </a:r>
            <a:endParaRPr lang="cs-CZ" b="1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 V PRAZE</a:t>
            </a:r>
            <a:endParaRPr lang="cs-CZ" dirty="0"/>
          </a:p>
        </p:txBody>
      </p:sp>
      <p:pic>
        <p:nvPicPr>
          <p:cNvPr id="3075" name="Picture 3" descr="C:\Documents and Settings\Pavel\Dokumenty\Obrázky\220px-NationalTheatrePrague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714612" y="2214554"/>
            <a:ext cx="4143404" cy="3214710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INTERIÉR NÁRODNÍHO DIVADLA</a:t>
            </a:r>
            <a:endParaRPr lang="cs-CZ" dirty="0"/>
          </a:p>
        </p:txBody>
      </p:sp>
      <p:pic>
        <p:nvPicPr>
          <p:cNvPr id="10242" name="Picture 2" descr="C:\Documents and Settings\Pavel\Dokumenty\Obrázky\220px-N%C3%A1rodn%C3%AD_divadlo%2C_interi%C3%A9r_%283%29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643174" y="2071678"/>
            <a:ext cx="3571900" cy="3500462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Divadlo je 26 m vysoké. Velice dobrá akustika a slyšitelnost i v nejsvrchnějších patrech. Nad hledištěm visí dvě tuny těžký lustr o šířce 3 metry a délce 5,5 metrů, který má 260 lampiček. Opravuje se v půdním prostoru, kam se dle potřeby vysune. Mezi jevištěm a hledištěm jsou 3 opony. </a:t>
            </a:r>
            <a:r>
              <a:rPr lang="cs-CZ" dirty="0" smtClean="0">
                <a:hlinkClick r:id="rId2" tooltip="Železná opona (divadlo)"/>
              </a:rPr>
              <a:t>Železná opona</a:t>
            </a:r>
            <a:r>
              <a:rPr lang="cs-CZ" dirty="0" smtClean="0"/>
              <a:t> pro případ požáru, druhá opona namalována </a:t>
            </a:r>
            <a:r>
              <a:rPr lang="cs-CZ" dirty="0" smtClean="0">
                <a:hlinkClick r:id="rId3" tooltip="Vojtěch Hynais"/>
              </a:rPr>
              <a:t>Vojtěchem </a:t>
            </a:r>
            <a:r>
              <a:rPr lang="cs-CZ" dirty="0" err="1" smtClean="0">
                <a:hlinkClick r:id="rId3" tooltip="Vojtěch Hynais"/>
              </a:rPr>
              <a:t>Hynaisem</a:t>
            </a:r>
            <a:r>
              <a:rPr lang="cs-CZ" dirty="0" smtClean="0"/>
              <a:t> oslavuje obětavost českého národa při budování Národního divadla a třetí opona je červená, sametová a roztahuje se ručně. Nad oponami lze spatřit nápis „Národ sobě“, který vystihuje spolu s </a:t>
            </a:r>
            <a:r>
              <a:rPr lang="cs-CZ" dirty="0" err="1" smtClean="0"/>
              <a:t>Hynaisovou</a:t>
            </a:r>
            <a:r>
              <a:rPr lang="cs-CZ" dirty="0" smtClean="0"/>
              <a:t> oponou občany, kteří darovali peníze na výstavbu budovy. Nad oponou se také nachází plastická </a:t>
            </a:r>
            <a:r>
              <a:rPr lang="cs-CZ" dirty="0" err="1" smtClean="0"/>
              <a:t>Štyrchova</a:t>
            </a:r>
            <a:r>
              <a:rPr lang="cs-CZ" dirty="0" smtClean="0"/>
              <a:t> figurální sbírka. V divadle se nachází i varhany. Ve foyeru na prvním balkóně se nacházejí malby </a:t>
            </a:r>
            <a:r>
              <a:rPr lang="cs-CZ" dirty="0" smtClean="0">
                <a:hlinkClick r:id="rId4" tooltip="Mikoláš Aleš"/>
              </a:rPr>
              <a:t>Mikoláše Alše</a:t>
            </a:r>
            <a:r>
              <a:rPr lang="cs-CZ" dirty="0" smtClean="0"/>
              <a:t> a </a:t>
            </a:r>
            <a:r>
              <a:rPr lang="cs-CZ" dirty="0" smtClean="0">
                <a:hlinkClick r:id="rId5" tooltip="František Ženíšek"/>
              </a:rPr>
              <a:t>Františka Ženíška</a:t>
            </a:r>
            <a:r>
              <a:rPr lang="cs-CZ" dirty="0" smtClean="0"/>
              <a:t>. Ve </a:t>
            </a:r>
            <a:r>
              <a:rPr lang="cs-CZ" dirty="0" smtClean="0">
                <a:hlinkClick r:id="rId6" tooltip="Foyer"/>
              </a:rPr>
              <a:t>foyeru</a:t>
            </a:r>
            <a:r>
              <a:rPr lang="cs-CZ" dirty="0" smtClean="0"/>
              <a:t> i v jiných prostorách divadla jsou též bysty osobností, které se mimořádně zasloužily o divadlo. Jsou zde i 3 nástropní malby. Jedna zobrazuje zlatý věk, druhá úpadek a třetí znovuvzkříšení.</a:t>
            </a:r>
          </a:p>
          <a:p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DIVADLO V BRNĚ</a:t>
            </a:r>
            <a:endParaRPr lang="cs-CZ" dirty="0"/>
          </a:p>
        </p:txBody>
      </p:sp>
      <p:pic>
        <p:nvPicPr>
          <p:cNvPr id="4098" name="Picture 2" descr="C:\Documents and Settings\Pavel\Dokumenty\Obrázky\divadlo v brně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752600" y="1784350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DIVADLO V OSTRAVĚ</a:t>
            </a:r>
            <a:endParaRPr lang="cs-CZ" dirty="0"/>
          </a:p>
        </p:txBody>
      </p:sp>
      <p:pic>
        <p:nvPicPr>
          <p:cNvPr id="5122" name="Picture 2" descr="C:\Documents and Settings\Pavel\Dokumenty\Obrázky\220px-Ostrava_Divadlo_Dvoraka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500298" y="2428868"/>
            <a:ext cx="4143404" cy="3286147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OPAVSKÉ DIVADLO</a:t>
            </a:r>
            <a:endParaRPr lang="cs-CZ" dirty="0"/>
          </a:p>
        </p:txBody>
      </p:sp>
      <p:pic>
        <p:nvPicPr>
          <p:cNvPr id="9218" name="Picture 2" descr="C:\Documents and Settings\Pavel\Dokumenty\Obrázky\220px-Slezske-divadlo-opava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571736" y="2643182"/>
            <a:ext cx="4143404" cy="3071834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428736"/>
            <a:ext cx="457200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Žánry divadla:</a:t>
            </a:r>
          </a:p>
          <a:p>
            <a:r>
              <a:rPr lang="cs-CZ" sz="3200" dirty="0" smtClean="0">
                <a:hlinkClick r:id="rId2" tooltip="Tragédie"/>
              </a:rPr>
              <a:t>tragédie</a:t>
            </a:r>
            <a:r>
              <a:rPr lang="cs-CZ" sz="3200" dirty="0" smtClean="0"/>
              <a:t> </a:t>
            </a:r>
          </a:p>
          <a:p>
            <a:r>
              <a:rPr lang="cs-CZ" sz="3200" dirty="0" smtClean="0">
                <a:hlinkClick r:id="rId3" tooltip="Komedie"/>
              </a:rPr>
              <a:t>komedie</a:t>
            </a:r>
            <a:r>
              <a:rPr lang="cs-CZ" sz="3200" dirty="0" smtClean="0"/>
              <a:t> </a:t>
            </a:r>
          </a:p>
          <a:p>
            <a:r>
              <a:rPr lang="cs-CZ" sz="3200" dirty="0" smtClean="0">
                <a:hlinkClick r:id="rId4" tooltip="Hudba"/>
              </a:rPr>
              <a:t>hudební</a:t>
            </a:r>
            <a:r>
              <a:rPr lang="cs-CZ" sz="3200" dirty="0" smtClean="0"/>
              <a:t> formy: </a:t>
            </a:r>
            <a:r>
              <a:rPr lang="cs-CZ" sz="3200" dirty="0" smtClean="0">
                <a:hlinkClick r:id="rId5" tooltip="Melodrama"/>
              </a:rPr>
              <a:t>melodrama</a:t>
            </a:r>
            <a:r>
              <a:rPr lang="cs-CZ" sz="3200" dirty="0" smtClean="0"/>
              <a:t>, </a:t>
            </a:r>
            <a:r>
              <a:rPr lang="cs-CZ" sz="3200" dirty="0" smtClean="0">
                <a:hlinkClick r:id="rId6" tooltip="Muzikál"/>
              </a:rPr>
              <a:t>muzikál</a:t>
            </a:r>
            <a:r>
              <a:rPr lang="cs-CZ" sz="3200" dirty="0" smtClean="0"/>
              <a:t>, </a:t>
            </a:r>
            <a:r>
              <a:rPr lang="cs-CZ" sz="3200" dirty="0" smtClean="0">
                <a:hlinkClick r:id="rId7" tooltip="Opereta"/>
              </a:rPr>
              <a:t>opereta</a:t>
            </a:r>
            <a:r>
              <a:rPr lang="cs-CZ" sz="3200" dirty="0" smtClean="0"/>
              <a:t> a </a:t>
            </a:r>
            <a:r>
              <a:rPr lang="cs-CZ" sz="3200" dirty="0" smtClean="0">
                <a:hlinkClick r:id="rId8" tooltip="Opera"/>
              </a:rPr>
              <a:t>opera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071678"/>
            <a:ext cx="45720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Hlediště</a:t>
            </a:r>
            <a:r>
              <a:rPr lang="cs-CZ" sz="3600" dirty="0" smtClean="0"/>
              <a:t> je obvykle ohraničený prostor, který je určen pro </a:t>
            </a:r>
            <a:r>
              <a:rPr lang="cs-CZ" sz="3600" dirty="0" smtClean="0">
                <a:hlinkClick r:id="rId2" tooltip="Divák"/>
              </a:rPr>
              <a:t>diváky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Pavel\Dokumenty\Obrázky\hlediště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714488"/>
            <a:ext cx="5572164" cy="4357718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571612"/>
            <a:ext cx="457200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Jeviště</a:t>
            </a:r>
            <a:r>
              <a:rPr lang="cs-CZ" sz="3200" dirty="0" smtClean="0"/>
              <a:t> je určený prostor pro představení v </a:t>
            </a:r>
            <a:r>
              <a:rPr lang="cs-CZ" sz="3200" dirty="0" smtClean="0">
                <a:hlinkClick r:id="rId2" tooltip="Divadlo"/>
              </a:rPr>
              <a:t>divadle</a:t>
            </a:r>
            <a:r>
              <a:rPr lang="cs-CZ" sz="3200" dirty="0" smtClean="0"/>
              <a:t>. Jeviště slouží jako prostor pro </a:t>
            </a:r>
            <a:r>
              <a:rPr lang="cs-CZ" sz="3200" dirty="0" smtClean="0">
                <a:hlinkClick r:id="rId3" tooltip="Herec"/>
              </a:rPr>
              <a:t>herce</a:t>
            </a:r>
            <a:r>
              <a:rPr lang="cs-CZ" sz="3200" dirty="0" smtClean="0"/>
              <a:t> a další účinkující (konferenciéry, </a:t>
            </a:r>
            <a:r>
              <a:rPr lang="cs-CZ" sz="3200" dirty="0" smtClean="0">
                <a:hlinkClick r:id="rId4" tooltip="Hudebník"/>
              </a:rPr>
              <a:t>hudebníky</a:t>
            </a:r>
            <a:r>
              <a:rPr lang="cs-CZ" sz="3200" dirty="0" smtClean="0"/>
              <a:t>, </a:t>
            </a:r>
            <a:r>
              <a:rPr lang="cs-CZ" sz="3200" dirty="0" smtClean="0">
                <a:hlinkClick r:id="rId5" tooltip="Zpěvák"/>
              </a:rPr>
              <a:t>zpěváky</a:t>
            </a:r>
            <a:r>
              <a:rPr lang="cs-CZ" sz="3200" dirty="0" smtClean="0"/>
              <a:t>, </a:t>
            </a:r>
            <a:r>
              <a:rPr lang="cs-CZ" sz="3200" dirty="0" smtClean="0">
                <a:hlinkClick r:id="rId6" tooltip="Tanečník"/>
              </a:rPr>
              <a:t>tanečníky</a:t>
            </a:r>
            <a:r>
              <a:rPr lang="cs-CZ" sz="3200" dirty="0" smtClean="0"/>
              <a:t>, artisty apod.</a:t>
            </a:r>
            <a:endParaRPr lang="cs-CZ" sz="3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Pavel\Dokumenty\Obrázky\jeviště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62138" y="576263"/>
            <a:ext cx="5419725" cy="5705475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428736"/>
            <a:ext cx="45720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Orchestřiště</a:t>
            </a:r>
            <a:r>
              <a:rPr lang="cs-CZ" sz="3600" dirty="0" smtClean="0"/>
              <a:t> je zvláštní část velkého kamenného </a:t>
            </a:r>
            <a:r>
              <a:rPr lang="cs-CZ" sz="3600" dirty="0" smtClean="0">
                <a:hlinkClick r:id="rId2" tooltip="Divadlo"/>
              </a:rPr>
              <a:t>divadla</a:t>
            </a:r>
            <a:r>
              <a:rPr lang="cs-CZ" sz="3600" dirty="0" smtClean="0"/>
              <a:t>, ve kterém obvykle během divadelního představení účinkuje </a:t>
            </a:r>
            <a:r>
              <a:rPr lang="cs-CZ" sz="3600" dirty="0" smtClean="0">
                <a:hlinkClick r:id="rId3" tooltip="Orchestr"/>
              </a:rPr>
              <a:t>orchestr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Documents and Settings\Pavel\Dokumenty\Obrázky\ORCHESTŘIŠTĚ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1265238"/>
            <a:ext cx="3452826" cy="4327525"/>
          </a:xfrm>
          <a:prstGeom prst="rect">
            <a:avLst/>
          </a:prstGeom>
          <a:noFill/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http://cs.wikipedia.org/wiki/N%C3%A1rodn%C3%AD_divadlo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http://cs.wikipedia.org/wiki/N%C3%A1rodn%C3%AD_divadlo_Brno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http://cs.wikipedia.org/wiki/N%C3%A1rodn%C</a:t>
            </a:r>
            <a:endParaRPr lang="cs-CZ" dirty="0" smtClean="0"/>
          </a:p>
          <a:p>
            <a:r>
              <a:rPr lang="cs-CZ" dirty="0" smtClean="0"/>
              <a:t>http://cs.wikipedia.org/wiki/Slezsk%C3%A9_divadlo_Opava 3%AD_divadlo_</a:t>
            </a:r>
            <a:r>
              <a:rPr lang="cs-CZ" dirty="0" err="1" smtClean="0"/>
              <a:t>moravskoslezsk</a:t>
            </a:r>
            <a:r>
              <a:rPr lang="cs-CZ" dirty="0" smtClean="0"/>
              <a:t>%C3%A9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130</TotalTime>
  <Words>393</Words>
  <Application>Microsoft Office PowerPoint</Application>
  <PresentationFormat>Předvádění na obrazovce (4:3)</PresentationFormat>
  <Paragraphs>34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Metro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NÁRODNÍ DIVADLO V PRAZE</vt:lpstr>
      <vt:lpstr>INTERIÉR NÁRODNÍHO DIVADLA</vt:lpstr>
      <vt:lpstr>Národní divadlo</vt:lpstr>
      <vt:lpstr>       DIVADLO V BRNĚ</vt:lpstr>
      <vt:lpstr>    DIVADLO V OSTRAVĚ</vt:lpstr>
      <vt:lpstr>       OPAVSKÉ DIVADLO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student</cp:lastModifiedBy>
  <cp:revision>18</cp:revision>
  <dcterms:created xsi:type="dcterms:W3CDTF">2012-03-10T15:28:09Z</dcterms:created>
  <dcterms:modified xsi:type="dcterms:W3CDTF">2012-05-22T07:33:42Z</dcterms:modified>
</cp:coreProperties>
</file>