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84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1" r:id="rId14"/>
    <p:sldId id="274" r:id="rId15"/>
    <p:sldId id="281" r:id="rId16"/>
    <p:sldId id="275" r:id="rId17"/>
    <p:sldId id="280" r:id="rId18"/>
    <p:sldId id="276" r:id="rId19"/>
    <p:sldId id="277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VY_32_INOVACE_15_LIDOVÁ_SLOVESNOST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ZŠ a MŠ Osoblaha,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</a:t>
          </a:r>
          <a:r>
            <a:rPr lang="cs-CZ" sz="2000" dirty="0" err="1" smtClean="0"/>
            <a:t>Lioliasová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Jaro v lidové slovesnosti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8B25B3-D2A2-4837-A2F1-B03D4AE75865}" type="presOf" srcId="{D1B46980-6531-4606-95E6-44980827E919}" destId="{2BE915AB-18AA-4053-B92C-3BFC9ED204BB}" srcOrd="1" destOrd="0" presId="urn:microsoft.com/office/officeart/2005/8/layout/target3"/>
    <dgm:cxn modelId="{068CAB93-5C6C-4B46-B0C1-B98DD54AD1CD}" type="presOf" srcId="{D1B46980-6531-4606-95E6-44980827E919}" destId="{6140AFEC-043D-4C43-A2F9-D0F5331DF3A3}" srcOrd="0" destOrd="0" presId="urn:microsoft.com/office/officeart/2005/8/layout/target3"/>
    <dgm:cxn modelId="{19156B81-499D-4B7F-BC54-9CB19EBCF31D}" type="presOf" srcId="{D1D4F407-5343-4D3F-B5B9-D407B03CAEB4}" destId="{AED2198E-93D5-4001-81B4-73124B309672}" srcOrd="1" destOrd="0" presId="urn:microsoft.com/office/officeart/2005/8/layout/target3"/>
    <dgm:cxn modelId="{D0781B72-FF59-40BD-ACAC-22D62F4C20D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B681747-5552-4E32-9B30-8C292435FEA8}" type="presOf" srcId="{B651F6E3-6281-48DB-9319-2AEAFDAE7572}" destId="{6BB5E863-4638-4E1D-BFDE-399D028AC4ED}" srcOrd="1" destOrd="0" presId="urn:microsoft.com/office/officeart/2005/8/layout/target3"/>
    <dgm:cxn modelId="{D75022FA-5D9B-4D24-9E7D-75A9AA4496B3}" type="presOf" srcId="{B651F6E3-6281-48DB-9319-2AEAFDAE7572}" destId="{619D679B-A015-4ECF-8348-D1034C574F40}" srcOrd="0" destOrd="0" presId="urn:microsoft.com/office/officeart/2005/8/layout/target3"/>
    <dgm:cxn modelId="{4962D550-881E-4CEE-9A73-80886171549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5196AC-395A-4E9C-BF60-0D64126F45E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52D089-D210-4750-B5A9-BE77B40C8D57}" type="presOf" srcId="{D8197B8C-B260-4A16-BDF4-0947B075E274}" destId="{25B08C86-7E15-44DC-BE7F-FFB55DD49D12}" srcOrd="0" destOrd="0" presId="urn:microsoft.com/office/officeart/2005/8/layout/target3"/>
    <dgm:cxn modelId="{F893EFFF-E447-4108-B6D3-F4E69D597D22}" type="presOf" srcId="{4C35D32F-0EAB-4CD7-82EE-45574DC2A586}" destId="{890E4F0B-2866-4A3F-A3C7-2A14B1797930}" srcOrd="1" destOrd="0" presId="urn:microsoft.com/office/officeart/2005/8/layout/target3"/>
    <dgm:cxn modelId="{F4A661FF-5E5F-4D82-BCE5-0ADDA6DE839E}" type="presOf" srcId="{4C35D32F-0EAB-4CD7-82EE-45574DC2A586}" destId="{8BEBB6EC-1DAA-4CAC-8A25-BC0FCBD5DBD5}" srcOrd="0" destOrd="0" presId="urn:microsoft.com/office/officeart/2005/8/layout/target3"/>
    <dgm:cxn modelId="{DE8F8965-933D-44DB-A8C3-B9DE7BB72AAD}" type="presParOf" srcId="{333A1088-737F-45CB-B68E-254E46348037}" destId="{F5ABB229-8D3B-4694-996A-96F23CF14429}" srcOrd="0" destOrd="0" presId="urn:microsoft.com/office/officeart/2005/8/layout/target3"/>
    <dgm:cxn modelId="{89584078-8A04-4D1A-92A7-345274941E3F}" type="presParOf" srcId="{333A1088-737F-45CB-B68E-254E46348037}" destId="{F41139FD-01EE-4571-8B17-4FB00FC51163}" srcOrd="1" destOrd="0" presId="urn:microsoft.com/office/officeart/2005/8/layout/target3"/>
    <dgm:cxn modelId="{46A7B5EA-0764-4442-9E17-7EB93C6DE46C}" type="presParOf" srcId="{333A1088-737F-45CB-B68E-254E46348037}" destId="{D005CE8C-CC26-4C3E-AC11-E15060ECD759}" srcOrd="2" destOrd="0" presId="urn:microsoft.com/office/officeart/2005/8/layout/target3"/>
    <dgm:cxn modelId="{E07380B1-27E4-4766-87D1-F9550A4A0620}" type="presParOf" srcId="{333A1088-737F-45CB-B68E-254E46348037}" destId="{2C702D82-9B77-49B7-9568-BB8EB47C3372}" srcOrd="3" destOrd="0" presId="urn:microsoft.com/office/officeart/2005/8/layout/target3"/>
    <dgm:cxn modelId="{C7BE007C-C7B1-490F-B473-40A37E4A939D}" type="presParOf" srcId="{333A1088-737F-45CB-B68E-254E46348037}" destId="{A52A0455-90FF-4808-ABD0-F02540D31D5A}" srcOrd="4" destOrd="0" presId="urn:microsoft.com/office/officeart/2005/8/layout/target3"/>
    <dgm:cxn modelId="{80CF6F44-DE6E-492E-9649-44A2715CD863}" type="presParOf" srcId="{333A1088-737F-45CB-B68E-254E46348037}" destId="{6140AFEC-043D-4C43-A2F9-D0F5331DF3A3}" srcOrd="5" destOrd="0" presId="urn:microsoft.com/office/officeart/2005/8/layout/target3"/>
    <dgm:cxn modelId="{528675D2-8911-4A41-997F-F79717E39A30}" type="presParOf" srcId="{333A1088-737F-45CB-B68E-254E46348037}" destId="{9358AC05-5D7D-4327-9F80-1AD486AEA664}" srcOrd="6" destOrd="0" presId="urn:microsoft.com/office/officeart/2005/8/layout/target3"/>
    <dgm:cxn modelId="{AAB65E48-B7D7-4288-B0EA-3E1A5F60AC15}" type="presParOf" srcId="{333A1088-737F-45CB-B68E-254E46348037}" destId="{313FC574-E1CD-4FB4-B054-0B805CE0447D}" srcOrd="7" destOrd="0" presId="urn:microsoft.com/office/officeart/2005/8/layout/target3"/>
    <dgm:cxn modelId="{B6455B32-A8D9-4406-BF22-9FBB6411D4B5}" type="presParOf" srcId="{333A1088-737F-45CB-B68E-254E46348037}" destId="{619D679B-A015-4ECF-8348-D1034C574F40}" srcOrd="8" destOrd="0" presId="urn:microsoft.com/office/officeart/2005/8/layout/target3"/>
    <dgm:cxn modelId="{9A5F1EC3-8C7B-48B1-86F0-9AC59E49F36A}" type="presParOf" srcId="{333A1088-737F-45CB-B68E-254E46348037}" destId="{322283A8-4A27-4CDA-BAE3-F381106A9174}" srcOrd="9" destOrd="0" presId="urn:microsoft.com/office/officeart/2005/8/layout/target3"/>
    <dgm:cxn modelId="{C46496AC-E446-4E10-AAD3-7240A83612D1}" type="presParOf" srcId="{333A1088-737F-45CB-B68E-254E46348037}" destId="{FFC9F71D-1B4F-4AD9-A4A6-86ADEFC8AF5C}" srcOrd="10" destOrd="0" presId="urn:microsoft.com/office/officeart/2005/8/layout/target3"/>
    <dgm:cxn modelId="{979431EF-43E6-44D8-8AC6-77A68D14EB9E}" type="presParOf" srcId="{333A1088-737F-45CB-B68E-254E46348037}" destId="{25B08C86-7E15-44DC-BE7F-FFB55DD49D12}" srcOrd="11" destOrd="0" presId="urn:microsoft.com/office/officeart/2005/8/layout/target3"/>
    <dgm:cxn modelId="{FD611A8D-3503-4B36-90CA-9D3EFA5C735B}" type="presParOf" srcId="{333A1088-737F-45CB-B68E-254E46348037}" destId="{76644BE8-9D7C-4C09-B250-3D10AF48CBB7}" srcOrd="12" destOrd="0" presId="urn:microsoft.com/office/officeart/2005/8/layout/target3"/>
    <dgm:cxn modelId="{84975205-1794-461F-97D8-5C4DE02B5307}" type="presParOf" srcId="{333A1088-737F-45CB-B68E-254E46348037}" destId="{EE85B701-7295-41C0-BA7A-34D3756A2AE6}" srcOrd="13" destOrd="0" presId="urn:microsoft.com/office/officeart/2005/8/layout/target3"/>
    <dgm:cxn modelId="{FE5E2143-C00F-4912-AAC0-BE1DA6E5B833}" type="presParOf" srcId="{333A1088-737F-45CB-B68E-254E46348037}" destId="{8BEBB6EC-1DAA-4CAC-8A25-BC0FCBD5DBD5}" srcOrd="14" destOrd="0" presId="urn:microsoft.com/office/officeart/2005/8/layout/target3"/>
    <dgm:cxn modelId="{68259096-4DF1-49EB-BA91-88A239DC5BC9}" type="presParOf" srcId="{333A1088-737F-45CB-B68E-254E46348037}" destId="{AED2198E-93D5-4001-81B4-73124B309672}" srcOrd="15" destOrd="0" presId="urn:microsoft.com/office/officeart/2005/8/layout/target3"/>
    <dgm:cxn modelId="{0623CC20-94F8-4B36-B5CE-FA65BE6D22D6}" type="presParOf" srcId="{333A1088-737F-45CB-B68E-254E46348037}" destId="{2BE915AB-18AA-4053-B92C-3BFC9ED204BB}" srcOrd="16" destOrd="0" presId="urn:microsoft.com/office/officeart/2005/8/layout/target3"/>
    <dgm:cxn modelId="{06A445A4-486E-4E2A-B4B5-53F06859082A}" type="presParOf" srcId="{333A1088-737F-45CB-B68E-254E46348037}" destId="{6BB5E863-4638-4E1D-BFDE-399D028AC4ED}" srcOrd="17" destOrd="0" presId="urn:microsoft.com/office/officeart/2005/8/layout/target3"/>
    <dgm:cxn modelId="{AB05C364-9BEE-4B44-86DD-79873AAEC32B}" type="presParOf" srcId="{333A1088-737F-45CB-B68E-254E46348037}" destId="{5A5FFA88-C948-4069-8E93-59FA12366E83}" srcOrd="18" destOrd="0" presId="urn:microsoft.com/office/officeart/2005/8/layout/target3"/>
    <dgm:cxn modelId="{FBF733E2-A573-451B-976F-051E3C8EEC1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ZŠ a MŠ Osoblaha,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</a:t>
          </a:r>
          <a:r>
            <a:rPr lang="cs-CZ" sz="2000" kern="1200" dirty="0" err="1" smtClean="0"/>
            <a:t>Lioliasová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VY_32_INOVACE_15_LIDOVÁ_SLOVESNOST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Jaro v lidové slovesnosti II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ABEB53E-28DE-4828-A2EA-C23D9F575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B85C762-5539-4A7E-BF93-CD028748E7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%C5%A1t%C4%9B" TargetMode="External"/><Relationship Id="rId2" Type="http://schemas.openxmlformats.org/officeDocument/2006/relationships/hyperlink" Target="http://cs.wikipedia.org/wiki/Petrovy_kamen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anec" TargetMode="External"/><Relationship Id="rId2" Type="http://schemas.openxmlformats.org/officeDocument/2006/relationships/hyperlink" Target="http://cs.wikipedia.org/wiki/Zp%C4%9Bv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hyperlink" Target="http://cs.wikipedia.org/wiki/Ohe%C5%8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aetorius_Blocksberg.jpg?uselang=cs" TargetMode="External"/><Relationship Id="rId2" Type="http://schemas.openxmlformats.org/officeDocument/2006/relationships/hyperlink" Target="http://www.isumava.cz/view.php?nazevclanku=kvetnove-pranostiky&amp;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%C3%A1len%C3%AD_%C4%8Darod%C4%9Bjnice_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593016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4149725"/>
            <a:ext cx="5778500" cy="17843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Tradice a zvyky filipojakubské noci.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742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74716089"/>
      </p:ext>
    </p:extLst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79529026"/>
              </p:ext>
            </p:extLst>
          </p:nvPr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Tradice a zvyky filipojakubské noci a prvního máje.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946785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Na Filipa a Jakuba koníček si trávy naškubá.</a:t>
            </a:r>
          </a:p>
          <a:p>
            <a:pPr algn="ctr">
              <a:buNone/>
            </a:pPr>
            <a:r>
              <a:rPr lang="cs-CZ" sz="2400" dirty="0" smtClean="0"/>
              <a:t>Tamhle je černej dům.</a:t>
            </a:r>
          </a:p>
          <a:p>
            <a:pPr algn="ctr">
              <a:buNone/>
            </a:pPr>
            <a:r>
              <a:rPr lang="cs-CZ" sz="2400" dirty="0" smtClean="0"/>
              <a:t>Co v tom domě?</a:t>
            </a:r>
          </a:p>
          <a:p>
            <a:pPr algn="ctr">
              <a:buNone/>
            </a:pPr>
            <a:r>
              <a:rPr lang="cs-CZ" sz="2400" dirty="0" smtClean="0"/>
              <a:t>Černá paní.</a:t>
            </a:r>
          </a:p>
          <a:p>
            <a:pPr algn="ctr">
              <a:buNone/>
            </a:pPr>
            <a:r>
              <a:rPr lang="cs-CZ" sz="2400" dirty="0" smtClean="0"/>
              <a:t>Co tam vaří?</a:t>
            </a:r>
          </a:p>
          <a:p>
            <a:pPr algn="ctr">
              <a:buNone/>
            </a:pPr>
            <a:r>
              <a:rPr lang="cs-CZ" sz="2400" dirty="0" smtClean="0"/>
              <a:t>Černou kaši.   </a:t>
            </a:r>
          </a:p>
          <a:p>
            <a:pPr algn="ctr">
              <a:buNone/>
            </a:pPr>
            <a:r>
              <a:rPr lang="cs-CZ" sz="2400" dirty="0" smtClean="0"/>
              <a:t>Čím ji mastí?</a:t>
            </a:r>
          </a:p>
          <a:p>
            <a:pPr algn="ctr">
              <a:buNone/>
            </a:pPr>
            <a:r>
              <a:rPr lang="cs-CZ" sz="2400" dirty="0" err="1" smtClean="0"/>
              <a:t>Kolomastí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r>
              <a:rPr lang="cs-CZ" sz="2400" dirty="0" smtClean="0"/>
              <a:t>Čím ji bere?</a:t>
            </a:r>
          </a:p>
          <a:p>
            <a:pPr algn="ctr">
              <a:buNone/>
            </a:pPr>
            <a:r>
              <a:rPr lang="cs-CZ" sz="2400" dirty="0" smtClean="0"/>
              <a:t>Lopatou,</a:t>
            </a:r>
          </a:p>
          <a:p>
            <a:pPr algn="ctr">
              <a:buNone/>
            </a:pPr>
            <a:r>
              <a:rPr lang="cs-CZ" sz="2400" dirty="0" smtClean="0"/>
              <a:t>má palici chlupatou.</a:t>
            </a:r>
          </a:p>
          <a:p>
            <a:pPr algn="ctr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Jaro v lidové slovesnosti II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9" name="Picture 5" descr="C:\Documents and Settings\Pavel\Local Settings\Temporary Internet Files\Content.IE5\KDD2ZS9G\MC9003049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1857364"/>
            <a:ext cx="1604772" cy="1821485"/>
          </a:xfrm>
          <a:prstGeom prst="rect">
            <a:avLst/>
          </a:prstGeom>
          <a:noFill/>
        </p:spPr>
      </p:pic>
      <p:pic>
        <p:nvPicPr>
          <p:cNvPr id="1030" name="Picture 6" descr="C:\Documents and Settings\Pavel\Local Settings\Temporary Internet Files\Content.IE5\SI4PYIL1\MC9003972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4357694"/>
            <a:ext cx="1812341" cy="157825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Filipojakubská noc, nebo také </a:t>
            </a:r>
            <a:r>
              <a:rPr lang="cs-CZ" sz="2400" dirty="0" err="1" smtClean="0"/>
              <a:t>Valpuržina</a:t>
            </a:r>
            <a:r>
              <a:rPr lang="cs-CZ" sz="2400" dirty="0" smtClean="0"/>
              <a:t> noc z 30. dubna na                       1. května, je jednou z magických nocí, kdy mají zlé síly větší moc než jindy. Lidé věřili, že v povětří poletuje spousta čarodějnic, které se slétají na sabat.                                                                                                            Této noci se říkávalo také filipojakubská noc podle církevních svátků sv. Filipa a Jakuba.</a:t>
            </a:r>
          </a:p>
          <a:p>
            <a:r>
              <a:rPr lang="cs-CZ" sz="2400" dirty="0" smtClean="0"/>
              <a:t>Co je to sabat?</a:t>
            </a:r>
          </a:p>
          <a:p>
            <a:pPr>
              <a:buNone/>
            </a:pPr>
            <a:r>
              <a:rPr lang="cs-CZ" sz="2400" b="1" dirty="0" smtClean="0"/>
              <a:t>Čarodějnický sabat</a:t>
            </a:r>
            <a:r>
              <a:rPr lang="cs-CZ" sz="2400" dirty="0" smtClean="0"/>
              <a:t>, </a:t>
            </a:r>
            <a:r>
              <a:rPr lang="cs-CZ" sz="2400" b="1" dirty="0" smtClean="0"/>
              <a:t>čarodějný sabat</a:t>
            </a:r>
            <a:r>
              <a:rPr lang="cs-CZ" sz="2400" dirty="0" smtClean="0"/>
              <a:t>, </a:t>
            </a:r>
            <a:r>
              <a:rPr lang="cs-CZ" sz="2400" b="1" dirty="0" smtClean="0"/>
              <a:t>černý sabat</a:t>
            </a:r>
            <a:r>
              <a:rPr lang="cs-CZ" sz="2400" dirty="0" smtClean="0"/>
              <a:t>, případně </a:t>
            </a:r>
            <a:r>
              <a:rPr lang="cs-CZ" sz="2400" dirty="0" smtClean="0"/>
              <a:t>              v </a:t>
            </a:r>
            <a:r>
              <a:rPr lang="cs-CZ" sz="2400" dirty="0" smtClean="0"/>
              <a:t>příslušném kontextu krátce jen </a:t>
            </a:r>
            <a:r>
              <a:rPr lang="cs-CZ" sz="2400" b="1" dirty="0" smtClean="0"/>
              <a:t>sabat,</a:t>
            </a:r>
            <a:r>
              <a:rPr lang="cs-CZ" sz="2400" dirty="0" smtClean="0"/>
              <a:t> </a:t>
            </a:r>
            <a:r>
              <a:rPr lang="cs-CZ" sz="2400" dirty="0" smtClean="0"/>
              <a:t>je tradované označení nočního shromáždění čarodějnic vedených ďáblem.</a:t>
            </a:r>
          </a:p>
          <a:p>
            <a:pPr>
              <a:buNone/>
            </a:pPr>
            <a:r>
              <a:rPr lang="cs-CZ" sz="2400" dirty="0" smtClean="0"/>
              <a:t>Sabaty se konaly na horách, skalách nebo pustých místech (</a:t>
            </a:r>
            <a:r>
              <a:rPr lang="cs-CZ" sz="2400" dirty="0" smtClean="0">
                <a:hlinkClick r:id="rId2" tooltip="Petrovy kameny"/>
              </a:rPr>
              <a:t>Petrovy kameny</a:t>
            </a:r>
            <a:r>
              <a:rPr lang="cs-CZ" sz="2400" dirty="0" smtClean="0"/>
              <a:t> apod.). </a:t>
            </a:r>
          </a:p>
          <a:p>
            <a:pPr>
              <a:buNone/>
            </a:pPr>
            <a:r>
              <a:rPr lang="cs-CZ" sz="2400" dirty="0" smtClean="0"/>
              <a:t>Čarodějnice se tam obvykle dopravovaly na </a:t>
            </a:r>
            <a:r>
              <a:rPr lang="cs-CZ" sz="2400" dirty="0" smtClean="0">
                <a:hlinkClick r:id="rId3" tooltip="Koště"/>
              </a:rPr>
              <a:t>koštěti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Pálení čarodějnic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ařily si v kotlíku lektvary, </a:t>
            </a:r>
            <a:r>
              <a:rPr lang="cs-CZ" dirty="0" smtClean="0">
                <a:hlinkClick r:id="rId2" tooltip="Zpěv"/>
              </a:rPr>
              <a:t>zpívaly</a:t>
            </a:r>
            <a:r>
              <a:rPr lang="cs-CZ" dirty="0" smtClean="0"/>
              <a:t> a </a:t>
            </a:r>
            <a:r>
              <a:rPr lang="cs-CZ" dirty="0" smtClean="0">
                <a:hlinkClick r:id="rId3" tooltip="Tanec"/>
              </a:rPr>
              <a:t>tancovaly</a:t>
            </a:r>
            <a:endParaRPr lang="cs-CZ" dirty="0" smtClean="0"/>
          </a:p>
          <a:p>
            <a:r>
              <a:rPr lang="cs-CZ" dirty="0" smtClean="0"/>
              <a:t>skákaly do </a:t>
            </a:r>
            <a:r>
              <a:rPr lang="cs-CZ" dirty="0" smtClean="0">
                <a:hlinkClick r:id="rId4" tooltip="Oheň"/>
              </a:rPr>
              <a:t>ohně</a:t>
            </a:r>
            <a:r>
              <a:rPr lang="cs-CZ" dirty="0" smtClean="0"/>
              <a:t> či přes něj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se dělo při </a:t>
            </a:r>
            <a:r>
              <a:rPr lang="cs-CZ" dirty="0"/>
              <a:t>č</a:t>
            </a:r>
            <a:r>
              <a:rPr lang="cs-CZ" dirty="0" smtClean="0"/>
              <a:t>arodějnickém sabatu?</a:t>
            </a:r>
            <a:endParaRPr lang="cs-CZ" dirty="0"/>
          </a:p>
        </p:txBody>
      </p:sp>
      <p:pic>
        <p:nvPicPr>
          <p:cNvPr id="2050" name="Picture 2" descr="C:\Documents and Settings\Pavel\Local Settings\Temporary Internet Files\Content.IE5\SI4PYIL1\MC9004123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2786058"/>
            <a:ext cx="3286148" cy="3000396"/>
          </a:xfrm>
          <a:prstGeom prst="rect">
            <a:avLst/>
          </a:prstGeom>
          <a:noFill/>
        </p:spPr>
      </p:pic>
      <p:sp>
        <p:nvSpPr>
          <p:cNvPr id="8" name="Svislý svitek 7"/>
          <p:cNvSpPr/>
          <p:nvPr/>
        </p:nvSpPr>
        <p:spPr>
          <a:xfrm>
            <a:off x="571472" y="3214686"/>
            <a:ext cx="3000396" cy="2571768"/>
          </a:xfrm>
          <a:prstGeom prst="verticalScrol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3857628"/>
            <a:ext cx="18573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Čáry, máry, </a:t>
            </a:r>
            <a:r>
              <a:rPr lang="cs-CZ" sz="2400" dirty="0" err="1" smtClean="0"/>
              <a:t>fuchty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Z černej mouky buchty!</a:t>
            </a:r>
            <a:endParaRPr lang="cs-CZ" sz="24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Tak například:</a:t>
            </a:r>
          </a:p>
          <a:p>
            <a:pPr>
              <a:buNone/>
            </a:pPr>
            <a:r>
              <a:rPr lang="cs-CZ" dirty="0">
                <a:sym typeface="Wingdings"/>
              </a:rPr>
              <a:t></a:t>
            </a:r>
            <a:r>
              <a:rPr lang="cs-CZ" dirty="0" smtClean="0">
                <a:sym typeface="Wingdings"/>
              </a:rPr>
              <a:t> </a:t>
            </a:r>
            <a:r>
              <a:rPr lang="cs-CZ" dirty="0" smtClean="0"/>
              <a:t>kropili místnosti i dobytek svěcenou vodou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</a:t>
            </a:r>
            <a:r>
              <a:rPr lang="cs-CZ" dirty="0">
                <a:sym typeface="Wingdings"/>
              </a:rPr>
              <a:t>n</a:t>
            </a:r>
            <a:r>
              <a:rPr lang="cs-CZ" dirty="0" smtClean="0"/>
              <a:t>a dvůr zapichovali trnkové pruty, vidle nebo košťata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</a:t>
            </a:r>
            <a:r>
              <a:rPr lang="cs-CZ" dirty="0">
                <a:sym typeface="Wingdings"/>
              </a:rPr>
              <a:t>p</a:t>
            </a:r>
            <a:r>
              <a:rPr lang="cs-CZ" dirty="0" smtClean="0"/>
              <a:t>ráskalo se biči, střílelo se z pušek 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</a:t>
            </a:r>
            <a:r>
              <a:rPr lang="cs-CZ" dirty="0">
                <a:sym typeface="Wingdings"/>
              </a:rPr>
              <a:t>b</a:t>
            </a:r>
            <a:r>
              <a:rPr lang="cs-CZ" dirty="0" smtClean="0"/>
              <a:t>ušilo se do hrnců a pánví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pálení ohňů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lidé bránili proti čarodějnicím?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>
            <a:noAutofit/>
          </a:bodyPr>
          <a:lstStyle/>
          <a:p>
            <a:pPr algn="ctr"/>
            <a:endParaRPr lang="cs-CZ" sz="2400" dirty="0" smtClean="0">
              <a:solidFill>
                <a:schemeClr val="accent2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                                                                                     </a:t>
            </a:r>
          </a:p>
          <a:p>
            <a:r>
              <a:rPr lang="cs-CZ" sz="2400" dirty="0" smtClean="0">
                <a:solidFill>
                  <a:schemeClr val="accent2"/>
                </a:solidFill>
              </a:rPr>
              <a:t>Čarodějnice však nemusely být jenom zlé.</a:t>
            </a:r>
          </a:p>
          <a:p>
            <a:r>
              <a:rPr lang="cs-CZ" sz="2400" dirty="0" smtClean="0">
                <a:solidFill>
                  <a:schemeClr val="accent4"/>
                </a:solidFill>
              </a:rPr>
              <a:t>Těch, které znaly tajemství bylin, uměly zahánět nemoci a napravovat </a:t>
            </a:r>
            <a:r>
              <a:rPr lang="cs-CZ" sz="2400" dirty="0" smtClean="0">
                <a:solidFill>
                  <a:schemeClr val="accent4"/>
                </a:solidFill>
              </a:rPr>
              <a:t>zlomeniny, si </a:t>
            </a:r>
            <a:r>
              <a:rPr lang="cs-CZ" sz="2400" dirty="0" smtClean="0">
                <a:solidFill>
                  <a:schemeClr val="accent4"/>
                </a:solidFill>
              </a:rPr>
              <a:t>lidé vážili.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V některých jazycích dokonce slovo </a:t>
            </a:r>
            <a:r>
              <a:rPr lang="cs-CZ" sz="2400" dirty="0" smtClean="0">
                <a:solidFill>
                  <a:srgbClr val="00B050"/>
                </a:solidFill>
                <a:latin typeface="Times New Roman"/>
                <a:cs typeface="Times New Roman"/>
              </a:rPr>
              <a:t>„čarodějnice” znamenalo „moudrá žena”.</a:t>
            </a:r>
          </a:p>
          <a:p>
            <a:r>
              <a:rPr lang="cs-CZ" sz="2400" dirty="0" smtClean="0">
                <a:solidFill>
                  <a:schemeClr val="accent6"/>
                </a:solidFill>
                <a:latin typeface="Times New Roman"/>
                <a:cs typeface="Times New Roman"/>
              </a:rPr>
              <a:t>Ale ani tyto „hodné ”čarodějnice to neměly lehké. </a:t>
            </a:r>
            <a:r>
              <a:rPr lang="cs-CZ" sz="2400" dirty="0" smtClean="0">
                <a:solidFill>
                  <a:schemeClr val="accent6"/>
                </a:solidFill>
                <a:latin typeface="Times New Roman"/>
                <a:cs typeface="Times New Roman"/>
              </a:rPr>
              <a:t>Většina                  </a:t>
            </a:r>
            <a:r>
              <a:rPr lang="cs-CZ" sz="2400" dirty="0" smtClean="0">
                <a:solidFill>
                  <a:schemeClr val="accent6"/>
                </a:solidFill>
                <a:latin typeface="Times New Roman"/>
                <a:cs typeface="Times New Roman"/>
              </a:rPr>
              <a:t>z nich se ve středověku stala obětí tzv.„honu na čarodějnice”.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Mnoho nevinných žen bylo odsouzeno a upáleno na hranicích po celé Evropě, ale i v Americe.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21444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8" name="Picture 6" descr="C:\Documents and Settings\Pavel\Local Settings\Temporary Internet Files\Content.IE5\A8J61F45\MC900030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1714488"/>
            <a:ext cx="1621231" cy="1500198"/>
          </a:xfrm>
          <a:prstGeom prst="rect">
            <a:avLst/>
          </a:prstGeom>
          <a:noFill/>
        </p:spPr>
      </p:pic>
      <p:sp>
        <p:nvSpPr>
          <p:cNvPr id="11" name="Oválný popisek 10"/>
          <p:cNvSpPr/>
          <p:nvPr/>
        </p:nvSpPr>
        <p:spPr>
          <a:xfrm>
            <a:off x="3286116" y="571480"/>
            <a:ext cx="2000264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714356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ALE …</a:t>
            </a:r>
            <a:endParaRPr lang="cs-CZ" sz="28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Filipojakubská noc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říve</a:t>
            </a:r>
          </a:p>
          <a:p>
            <a:endParaRPr lang="cs-CZ" dirty="0"/>
          </a:p>
        </p:txBody>
      </p:sp>
      <p:pic>
        <p:nvPicPr>
          <p:cNvPr id="4100" name="Picture 4" descr="C:\Documents and Settings\Pavel\Dokumenty\Obrázky\pálení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280819" y="2762250"/>
            <a:ext cx="2794000" cy="2095500"/>
          </a:xfrm>
          <a:prstGeom prst="rect">
            <a:avLst/>
          </a:prstGeom>
          <a:noFill/>
        </p:spPr>
      </p:pic>
      <p:pic>
        <p:nvPicPr>
          <p:cNvPr id="4098" name="Picture 2" descr="C:\Documents and Settings\Pavel\Dokumenty\Obrázky\183px-Praetorius_Blocksber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500306"/>
            <a:ext cx="2928958" cy="35719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86380" y="18573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nyní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805264"/>
            <a:ext cx="256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458112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Neseme, </a:t>
            </a:r>
            <a:r>
              <a:rPr lang="cs-CZ" sz="2800" dirty="0" err="1" smtClean="0"/>
              <a:t>neseme</a:t>
            </a:r>
            <a:r>
              <a:rPr lang="cs-CZ" sz="2800" dirty="0" smtClean="0"/>
              <a:t> májíček,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ťal ho, uťal ho Janíček,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ěkný, zelený, 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věty zdobený,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áš stromeček</a:t>
            </a:r>
            <a:r>
              <a:rPr lang="cs-CZ" dirty="0" smtClean="0"/>
              <a:t>.                                       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           Z Čech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už je tady první máj …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6146" name="Picture 2" descr="C:\Documents and Settings\Pavel\Local Settings\Temporary Internet Files\Content.IE5\VXQXWJXP\MC900414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484784"/>
            <a:ext cx="2080788" cy="344635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předvečer 1. května se ještě dnes vypravují vesničtí mládenci do lesa, aby tu usekli co nejvyšší stromek a udělali z něj do rána staročeskou májku, tradiční symbol jara.</a:t>
            </a:r>
          </a:p>
          <a:p>
            <a:r>
              <a:rPr lang="cs-CZ" sz="2800" dirty="0" smtClean="0"/>
              <a:t>Smrček, jedličku nebo borovici oklestí a špičku ozdobí věnci, šátky, květinami, pentlemi a fáborky.</a:t>
            </a:r>
          </a:p>
          <a:p>
            <a:r>
              <a:rPr lang="cs-CZ" sz="2800" dirty="0" smtClean="0"/>
              <a:t>Celou noc májku bedlivě hlídají, protože by jim mohli přespolní mládenci odříznout a ukrást. A to byla ostuda.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Tradice a zvyky 1. máje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Ž</a:t>
            </a:r>
            <a:r>
              <a:rPr lang="cs-CZ" sz="2800" dirty="0" smtClean="0"/>
              <a:t>e kromě obecních májů, které se stavějí na návsi, vztyčují někdy mládenci menší májky -ozdobené břízky – před okny svých dívek.</a:t>
            </a:r>
          </a:p>
          <a:p>
            <a:r>
              <a:rPr lang="cs-CZ" sz="2800" dirty="0" smtClean="0"/>
              <a:t>A že 1. května nad ránem bylo také v některých krajích zvykem vysypávat chodníčky lásky. Pěšinky z písku, pilin,kukuřičného šustí či otrub spojily domy zamilovaných dvojic.</a:t>
            </a:r>
          </a:p>
          <a:p>
            <a:r>
              <a:rPr lang="cs-CZ" sz="2800" dirty="0" smtClean="0"/>
              <a:t>V první květnovou neděli obcházeli mládenci </a:t>
            </a:r>
            <a:r>
              <a:rPr lang="cs-CZ" sz="2800" dirty="0" smtClean="0"/>
              <a:t>                  s </a:t>
            </a:r>
            <a:r>
              <a:rPr lang="cs-CZ" sz="2800" dirty="0" smtClean="0"/>
              <a:t>májkou jednotlivá stavení a děvčata jim dávala dárečky. Pak se všichni sešli na návsi nebo hostinci u májové veselice. Této oslavě se říkalo Věneček.</a:t>
            </a:r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možná nevíte….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3"/>
          </a:xfrm>
        </p:spPr>
        <p:txBody>
          <a:bodyPr/>
          <a:lstStyle/>
          <a:p>
            <a:r>
              <a:rPr lang="cs-CZ" dirty="0" smtClean="0"/>
              <a:t>Protože děvčata dávala přicházejícím mládencům </a:t>
            </a:r>
            <a:r>
              <a:rPr lang="cs-CZ" dirty="0" smtClean="0"/>
              <a:t>                      na </a:t>
            </a:r>
            <a:r>
              <a:rPr lang="cs-CZ" dirty="0" smtClean="0"/>
              <a:t>hlavu zelené věnečky.</a:t>
            </a:r>
          </a:p>
          <a:p>
            <a:r>
              <a:rPr lang="cs-CZ" dirty="0" smtClean="0"/>
              <a:t>Pak je </a:t>
            </a:r>
            <a:r>
              <a:rPr lang="cs-CZ" dirty="0" smtClean="0"/>
              <a:t>požádala, </a:t>
            </a:r>
            <a:r>
              <a:rPr lang="cs-CZ" dirty="0" smtClean="0"/>
              <a:t>aby věnec zavěsili nad dveře.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víte proč?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9223" name="Picture 7" descr="C:\Documents and Settings\Pavel\Local Settings\Temporary Internet Files\Content.IE5\EZPW7WZ4\MP9001778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3571876"/>
            <a:ext cx="2357454" cy="271464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prvního máje déšť, málo sena, žita jest</a:t>
            </a:r>
          </a:p>
          <a:p>
            <a:r>
              <a:rPr lang="cs-CZ" dirty="0" smtClean="0"/>
              <a:t>První květen deštivý - polím a loukám škodlivý</a:t>
            </a:r>
          </a:p>
          <a:p>
            <a:r>
              <a:rPr lang="cs-CZ" dirty="0" smtClean="0"/>
              <a:t>Májová vlažička - naroste travička</a:t>
            </a:r>
          </a:p>
          <a:p>
            <a:r>
              <a:rPr lang="it-IT" dirty="0" smtClean="0"/>
              <a:t>Studený máj - v stodole ráj</a:t>
            </a:r>
            <a:endParaRPr lang="cs-CZ" dirty="0" smtClean="0"/>
          </a:p>
          <a:p>
            <a:r>
              <a:rPr lang="cs-CZ" dirty="0" smtClean="0"/>
              <a:t>Deštivý květen – žíznivý říjen</a:t>
            </a:r>
          </a:p>
          <a:p>
            <a:r>
              <a:rPr lang="cs-CZ" dirty="0" smtClean="0"/>
              <a:t>Až přijde máj, vyženeme kozy v háj</a:t>
            </a:r>
          </a:p>
          <a:p>
            <a:r>
              <a:rPr lang="cs-CZ" dirty="0" smtClean="0"/>
              <a:t>Sníh v máji - hodně trávy</a:t>
            </a:r>
          </a:p>
          <a:p>
            <a:r>
              <a:rPr lang="cs-CZ" dirty="0"/>
              <a:t>M</a:t>
            </a:r>
            <a:r>
              <a:rPr lang="cs-CZ" dirty="0" smtClean="0"/>
              <a:t>ájový deštíček - poroste chlebíček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Květnové  pranostiky</a:t>
            </a:r>
            <a:endParaRPr lang="cs-CZ" dirty="0"/>
          </a:p>
        </p:txBody>
      </p:sp>
      <p:pic>
        <p:nvPicPr>
          <p:cNvPr id="10242" name="Picture 2" descr="C:\Documents and Settings\Pavel\Local Settings\Temporary Internet Files\Content.IE5\TVLJOC93\MC900324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2928934"/>
            <a:ext cx="1817827" cy="183337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Filipojakubská noc se slaví….</a:t>
            </a:r>
          </a:p>
          <a:p>
            <a:endParaRPr lang="cs-CZ" dirty="0" smtClean="0"/>
          </a:p>
          <a:p>
            <a:r>
              <a:rPr lang="cs-CZ" dirty="0" smtClean="0"/>
              <a:t>Říkalo se jí podle dvou svatých …. </a:t>
            </a:r>
          </a:p>
          <a:p>
            <a:endParaRPr lang="cs-CZ" dirty="0" smtClean="0"/>
          </a:p>
          <a:p>
            <a:r>
              <a:rPr lang="cs-CZ" dirty="0" smtClean="0"/>
              <a:t>Víš, jak by se dal jinak nazvat sabat …..</a:t>
            </a:r>
          </a:p>
          <a:p>
            <a:endParaRPr lang="cs-CZ" dirty="0" smtClean="0"/>
          </a:p>
          <a:p>
            <a:r>
              <a:rPr lang="cs-CZ" dirty="0" smtClean="0"/>
              <a:t>V tento den čarodějnice vařily 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….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072066" y="2000240"/>
            <a:ext cx="2643206" cy="64294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ný popisek 7"/>
          <p:cNvSpPr/>
          <p:nvPr/>
        </p:nvSpPr>
        <p:spPr>
          <a:xfrm>
            <a:off x="5500694" y="3000372"/>
            <a:ext cx="2571768" cy="7143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>
            <a:off x="6429388" y="4143380"/>
            <a:ext cx="2071702" cy="7858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5715008" y="5286388"/>
            <a:ext cx="2428892" cy="7858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Filipojakubská noc se slaví….</a:t>
            </a:r>
          </a:p>
          <a:p>
            <a:endParaRPr lang="cs-CZ" dirty="0" smtClean="0"/>
          </a:p>
          <a:p>
            <a:r>
              <a:rPr lang="cs-CZ" dirty="0" smtClean="0"/>
              <a:t>Říkalo se jí podle dvou svatých …. </a:t>
            </a:r>
          </a:p>
          <a:p>
            <a:endParaRPr lang="cs-CZ" dirty="0" smtClean="0"/>
          </a:p>
          <a:p>
            <a:r>
              <a:rPr lang="cs-CZ" dirty="0" smtClean="0"/>
              <a:t>Víš, jak by se dal jinak nazvat sabat …</a:t>
            </a:r>
          </a:p>
          <a:p>
            <a:endParaRPr lang="cs-CZ" dirty="0" smtClean="0"/>
          </a:p>
          <a:p>
            <a:r>
              <a:rPr lang="cs-CZ" dirty="0" smtClean="0"/>
              <a:t>V tento den čarodějnice vařily …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: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214942" y="1857364"/>
            <a:ext cx="1928826" cy="64294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ný popisek 4"/>
          <p:cNvSpPr/>
          <p:nvPr/>
        </p:nvSpPr>
        <p:spPr>
          <a:xfrm>
            <a:off x="5500694" y="3000372"/>
            <a:ext cx="3429024" cy="7143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6143636" y="4214818"/>
            <a:ext cx="2286016" cy="64294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5500694" y="5143512"/>
            <a:ext cx="2000264" cy="8572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2000240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30. dubna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5008" y="3214686"/>
            <a:ext cx="34289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s</a:t>
            </a:r>
            <a:r>
              <a:rPr lang="cs-CZ" sz="2000" dirty="0" smtClean="0">
                <a:solidFill>
                  <a:schemeClr val="bg1"/>
                </a:solidFill>
              </a:rPr>
              <a:t>v. Filipa a sv. Jakuba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4357694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slet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43570" y="542926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lektvary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Mládenci stavěli v předvečer 1. máje…</a:t>
            </a:r>
          </a:p>
          <a:p>
            <a:endParaRPr lang="cs-CZ" dirty="0" smtClean="0"/>
          </a:p>
          <a:p>
            <a:r>
              <a:rPr lang="cs-CZ" dirty="0" smtClean="0"/>
              <a:t>Na ozdobu používali … </a:t>
            </a:r>
          </a:p>
          <a:p>
            <a:endParaRPr lang="cs-CZ" dirty="0" smtClean="0"/>
          </a:p>
          <a:p>
            <a:r>
              <a:rPr lang="cs-CZ" dirty="0" smtClean="0"/>
              <a:t>Májové veselici se také říkalo…</a:t>
            </a:r>
          </a:p>
          <a:p>
            <a:endParaRPr lang="cs-CZ" dirty="0" smtClean="0"/>
          </a:p>
          <a:p>
            <a:r>
              <a:rPr lang="cs-CZ" dirty="0" smtClean="0"/>
              <a:t>Zelené věnečky věšeli mládenci na …..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víš o 1. máji 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6215074" y="1785926"/>
            <a:ext cx="2357454" cy="8572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ný popisek 7"/>
          <p:cNvSpPr/>
          <p:nvPr/>
        </p:nvSpPr>
        <p:spPr>
          <a:xfrm>
            <a:off x="4286248" y="2928934"/>
            <a:ext cx="3000396" cy="7858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5643570" y="3929066"/>
            <a:ext cx="2500330" cy="7143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ný popisek 10"/>
          <p:cNvSpPr/>
          <p:nvPr/>
        </p:nvSpPr>
        <p:spPr>
          <a:xfrm>
            <a:off x="6357950" y="5214950"/>
            <a:ext cx="2214578" cy="7858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Mládenci stavěli v předvečer 1. máje…</a:t>
            </a:r>
          </a:p>
          <a:p>
            <a:endParaRPr lang="cs-CZ" dirty="0" smtClean="0"/>
          </a:p>
          <a:p>
            <a:r>
              <a:rPr lang="cs-CZ" dirty="0" smtClean="0"/>
              <a:t>Na ozdobu používali … </a:t>
            </a:r>
          </a:p>
          <a:p>
            <a:endParaRPr lang="cs-CZ" dirty="0" smtClean="0"/>
          </a:p>
          <a:p>
            <a:r>
              <a:rPr lang="cs-CZ" dirty="0" smtClean="0"/>
              <a:t>Májové veselici se také říkalo…</a:t>
            </a:r>
          </a:p>
          <a:p>
            <a:endParaRPr lang="cs-CZ" dirty="0" smtClean="0"/>
          </a:p>
          <a:p>
            <a:r>
              <a:rPr lang="cs-CZ" dirty="0" smtClean="0"/>
              <a:t>Zelené věnečky věšeli mládenci na …..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: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6215074" y="1785926"/>
            <a:ext cx="2357454" cy="8572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4286248" y="2928934"/>
            <a:ext cx="3000396" cy="7858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5643570" y="3857628"/>
            <a:ext cx="2500330" cy="7143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V</a:t>
            </a:r>
            <a:r>
              <a:rPr lang="cs-CZ" sz="2000" dirty="0" smtClean="0">
                <a:solidFill>
                  <a:srgbClr val="FF0000"/>
                </a:solidFill>
              </a:rPr>
              <a:t>ěneček</a:t>
            </a:r>
          </a:p>
          <a:p>
            <a:pPr algn="ctr"/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215074" y="4929198"/>
            <a:ext cx="2214578" cy="7858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572264" y="1928802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májku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3214686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entle, šátky, mašle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72264" y="514351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dveře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slavíte filipojakubskou noc u vás? </a:t>
            </a:r>
            <a:endParaRPr lang="cs-CZ" dirty="0"/>
          </a:p>
        </p:txBody>
      </p:sp>
      <p:pic>
        <p:nvPicPr>
          <p:cNvPr id="12293" name="Picture 5" descr="C:\Documents and Settings\Pavel\Local Settings\Temporary Internet Files\Content.IE5\HFBTP3H7\MC9004361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143116"/>
            <a:ext cx="3857652" cy="27146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 se nakreslit májku…</a:t>
            </a:r>
            <a:endParaRPr lang="cs-CZ" dirty="0"/>
          </a:p>
        </p:txBody>
      </p:sp>
      <p:pic>
        <p:nvPicPr>
          <p:cNvPr id="13317" name="Picture 5" descr="C:\Documents and Settings\Pavel\Local Settings\Temporary Internet Files\Content.IE5\EZPW7WZ4\MC9002856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521000"/>
            <a:ext cx="3571900" cy="333689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://www.</a:t>
            </a:r>
            <a:r>
              <a:rPr lang="cs-CZ" sz="2000" dirty="0" err="1" smtClean="0">
                <a:hlinkClick r:id="rId2"/>
              </a:rPr>
              <a:t>isumava.cz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view.php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nazevclanku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kvetnove</a:t>
            </a:r>
            <a:r>
              <a:rPr lang="cs-CZ" sz="2000" dirty="0" smtClean="0">
                <a:hlinkClick r:id="rId2"/>
              </a:rPr>
              <a:t>-pranostiky&amp;c</a:t>
            </a:r>
            <a:endParaRPr lang="cs-CZ" sz="2000" dirty="0" smtClean="0"/>
          </a:p>
          <a:p>
            <a:r>
              <a:rPr lang="cs-CZ" sz="2000" dirty="0" smtClean="0"/>
              <a:t>http://encyklopedie.seznam.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search</a:t>
            </a:r>
            <a:r>
              <a:rPr lang="cs-CZ" sz="2000" dirty="0" smtClean="0"/>
              <a:t>?q=filipojakubská%20noc </a:t>
            </a:r>
            <a:r>
              <a:rPr lang="cs-CZ" sz="2000" dirty="0" err="1" smtClean="0"/>
              <a:t>isloclanku</a:t>
            </a:r>
            <a:r>
              <a:rPr lang="cs-CZ" sz="2000" dirty="0" smtClean="0"/>
              <a:t>=2007050001</a:t>
            </a:r>
          </a:p>
          <a:p>
            <a:r>
              <a:rPr lang="cs-CZ" sz="2000" dirty="0" smtClean="0"/>
              <a:t>Fotografie:</a:t>
            </a:r>
          </a:p>
          <a:p>
            <a:r>
              <a:rPr lang="cs-CZ" sz="2000" dirty="0" smtClean="0">
                <a:hlinkClick r:id="rId3"/>
              </a:rPr>
              <a:t>1 http</a:t>
            </a:r>
            <a:r>
              <a:rPr lang="cs-CZ" sz="2000" dirty="0" smtClean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commons.wikimedia.org/wiki/File:Praetorius_Blocksberg.jpg?uselang=cs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2 http</a:t>
            </a:r>
            <a:r>
              <a:rPr lang="cs-CZ" sz="2000" dirty="0" smtClean="0">
                <a:hlinkClick r:id="rId4"/>
              </a:rPr>
              <a:t>://cs.wikipedia.org/wiki/Soubor:P%C3%A1len%C3%AD_%C4%8Darod%C4%9Bjnice_.</a:t>
            </a:r>
            <a:r>
              <a:rPr lang="cs-CZ" sz="2000" dirty="0" smtClean="0">
                <a:hlinkClick r:id="rId4"/>
              </a:rPr>
              <a:t>jpg</a:t>
            </a:r>
            <a:endParaRPr lang="cs-CZ" sz="2000" dirty="0" smtClean="0"/>
          </a:p>
          <a:p>
            <a:r>
              <a:rPr lang="cs-CZ" sz="2000" dirty="0" smtClean="0"/>
              <a:t>Ostatní obrázky: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220</TotalTime>
  <Words>856</Words>
  <Application>Microsoft Office PowerPoint</Application>
  <PresentationFormat>Předvádění na obrazovce (4:3)</PresentationFormat>
  <Paragraphs>141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Papír</vt:lpstr>
      <vt:lpstr>Snímek 1</vt:lpstr>
      <vt:lpstr>Snímek 2</vt:lpstr>
      <vt:lpstr>Jaro v lidové slovesnosti II</vt:lpstr>
      <vt:lpstr>Pálení čarodějnic</vt:lpstr>
      <vt:lpstr>Co se dělo při čarodějnickém sabatu?</vt:lpstr>
      <vt:lpstr>Jak se lidé bránili proti čarodějnicím?</vt:lpstr>
      <vt:lpstr>Snímek 7</vt:lpstr>
      <vt:lpstr>Filipojakubská noc </vt:lpstr>
      <vt:lpstr>A už je tady první máj … </vt:lpstr>
      <vt:lpstr>Tradice a zvyky 1. máje</vt:lpstr>
      <vt:lpstr>A co možná nevíte…. </vt:lpstr>
      <vt:lpstr>A víte proč? </vt:lpstr>
      <vt:lpstr>Květnové  pranostiky</vt:lpstr>
      <vt:lpstr>Zopakuj si ….</vt:lpstr>
      <vt:lpstr>Řešení úkolu :</vt:lpstr>
      <vt:lpstr>Co víš o 1. máji ?</vt:lpstr>
      <vt:lpstr>Řešení úkolu :</vt:lpstr>
      <vt:lpstr>Jak slavíte filipojakubskou noc u vás? </vt:lpstr>
      <vt:lpstr>Pokus  se nakreslit májku…</vt:lpstr>
      <vt:lpstr>Použité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Dum</cp:lastModifiedBy>
  <cp:revision>25</cp:revision>
  <dcterms:created xsi:type="dcterms:W3CDTF">2012-03-27T15:03:09Z</dcterms:created>
  <dcterms:modified xsi:type="dcterms:W3CDTF">2012-05-22T08:35:57Z</dcterms:modified>
</cp:coreProperties>
</file>