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7"/>
  </p:handoutMasterIdLst>
  <p:sldIdLst>
    <p:sldId id="270" r:id="rId2"/>
    <p:sldId id="271" r:id="rId3"/>
    <p:sldId id="258" r:id="rId4"/>
    <p:sldId id="260" r:id="rId5"/>
    <p:sldId id="261" r:id="rId6"/>
    <p:sldId id="263" r:id="rId7"/>
    <p:sldId id="264" r:id="rId8"/>
    <p:sldId id="266" r:id="rId9"/>
    <p:sldId id="272" r:id="rId10"/>
    <p:sldId id="273" r:id="rId11"/>
    <p:sldId id="267" r:id="rId12"/>
    <p:sldId id="265" r:id="rId13"/>
    <p:sldId id="268" r:id="rId14"/>
    <p:sldId id="259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-2040" y="-11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VY_32_INOVACE_19_LIDOVÁ_SLOVESNOST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</a:t>
          </a:r>
          <a:r>
            <a:rPr lang="cs-CZ" sz="2000" dirty="0" err="1" smtClean="0"/>
            <a:t>Lioliasová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Metafora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5928D4-4908-4C3B-BD72-CAA8C00BB7F4}" type="presOf" srcId="{D1B46980-6531-4606-95E6-44980827E919}" destId="{6140AFEC-043D-4C43-A2F9-D0F5331DF3A3}" srcOrd="0" destOrd="0" presId="urn:microsoft.com/office/officeart/2005/8/layout/target3"/>
    <dgm:cxn modelId="{FA70840D-002F-4CE6-B272-3C88BC9C88D3}" type="presOf" srcId="{4C35D32F-0EAB-4CD7-82EE-45574DC2A586}" destId="{890E4F0B-2866-4A3F-A3C7-2A14B1797930}" srcOrd="1" destOrd="0" presId="urn:microsoft.com/office/officeart/2005/8/layout/target3"/>
    <dgm:cxn modelId="{6BA7C570-834A-46F6-9136-525FC9F0634F}" type="presOf" srcId="{B651F6E3-6281-48DB-9319-2AEAFDAE7572}" destId="{6BB5E863-4638-4E1D-BFDE-399D028AC4ED}" srcOrd="1" destOrd="0" presId="urn:microsoft.com/office/officeart/2005/8/layout/target3"/>
    <dgm:cxn modelId="{BD5EB453-6FC2-4CA1-AECC-9DDA4D09930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2224E03-92B7-4261-BD78-2F464C8D7228}" type="presOf" srcId="{B651F6E3-6281-48DB-9319-2AEAFDAE7572}" destId="{619D679B-A015-4ECF-8348-D1034C574F40}" srcOrd="0" destOrd="0" presId="urn:microsoft.com/office/officeart/2005/8/layout/target3"/>
    <dgm:cxn modelId="{7A71AF73-BCA4-4879-8FA6-A12A71B13A6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3D57A3-486F-429E-A08C-5BAA0E725328}" type="presOf" srcId="{D8197B8C-B260-4A16-BDF4-0947B075E274}" destId="{5A5FFA88-C948-4069-8E93-59FA12366E83}" srcOrd="1" destOrd="0" presId="urn:microsoft.com/office/officeart/2005/8/layout/target3"/>
    <dgm:cxn modelId="{68CA4E2D-5404-43E7-A6A3-31BE5F90BDE2}" type="presOf" srcId="{D1D4F407-5343-4D3F-B5B9-D407B03CAEB4}" destId="{AED2198E-93D5-4001-81B4-73124B309672}" srcOrd="1" destOrd="0" presId="urn:microsoft.com/office/officeart/2005/8/layout/target3"/>
    <dgm:cxn modelId="{4A3D893A-1EE6-4AC9-8148-883B51F02924}" type="presOf" srcId="{4C35D32F-0EAB-4CD7-82EE-45574DC2A586}" destId="{8BEBB6EC-1DAA-4CAC-8A25-BC0FCBD5DBD5}" srcOrd="0" destOrd="0" presId="urn:microsoft.com/office/officeart/2005/8/layout/target3"/>
    <dgm:cxn modelId="{7A05DA0D-31B1-455A-9878-A466DADB22D2}" type="presOf" srcId="{D1D4F407-5343-4D3F-B5B9-D407B03CAEB4}" destId="{D005CE8C-CC26-4C3E-AC11-E15060ECD759}" srcOrd="0" destOrd="0" presId="urn:microsoft.com/office/officeart/2005/8/layout/target3"/>
    <dgm:cxn modelId="{A6414BB7-1F0C-4762-9B76-D6D4594C1E8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52A30C-703A-4B5E-9116-13B4E6367169}" type="presParOf" srcId="{333A1088-737F-45CB-B68E-254E46348037}" destId="{F5ABB229-8D3B-4694-996A-96F23CF14429}" srcOrd="0" destOrd="0" presId="urn:microsoft.com/office/officeart/2005/8/layout/target3"/>
    <dgm:cxn modelId="{6D2EA070-0993-40D5-BE2C-916E8481B14E}" type="presParOf" srcId="{333A1088-737F-45CB-B68E-254E46348037}" destId="{F41139FD-01EE-4571-8B17-4FB00FC51163}" srcOrd="1" destOrd="0" presId="urn:microsoft.com/office/officeart/2005/8/layout/target3"/>
    <dgm:cxn modelId="{B4208A15-8687-49B0-964B-EC4FAC597719}" type="presParOf" srcId="{333A1088-737F-45CB-B68E-254E46348037}" destId="{D005CE8C-CC26-4C3E-AC11-E15060ECD759}" srcOrd="2" destOrd="0" presId="urn:microsoft.com/office/officeart/2005/8/layout/target3"/>
    <dgm:cxn modelId="{F3AD7C60-2EA3-444D-A0F3-FD9659DF4843}" type="presParOf" srcId="{333A1088-737F-45CB-B68E-254E46348037}" destId="{2C702D82-9B77-49B7-9568-BB8EB47C3372}" srcOrd="3" destOrd="0" presId="urn:microsoft.com/office/officeart/2005/8/layout/target3"/>
    <dgm:cxn modelId="{9C035177-C4D6-4E76-A045-21B2A2339404}" type="presParOf" srcId="{333A1088-737F-45CB-B68E-254E46348037}" destId="{A52A0455-90FF-4808-ABD0-F02540D31D5A}" srcOrd="4" destOrd="0" presId="urn:microsoft.com/office/officeart/2005/8/layout/target3"/>
    <dgm:cxn modelId="{99EB870D-F520-430A-B2B4-CEB514036B0A}" type="presParOf" srcId="{333A1088-737F-45CB-B68E-254E46348037}" destId="{6140AFEC-043D-4C43-A2F9-D0F5331DF3A3}" srcOrd="5" destOrd="0" presId="urn:microsoft.com/office/officeart/2005/8/layout/target3"/>
    <dgm:cxn modelId="{D4F808CD-CEEB-4919-B502-E90D51DDCB57}" type="presParOf" srcId="{333A1088-737F-45CB-B68E-254E46348037}" destId="{9358AC05-5D7D-4327-9F80-1AD486AEA664}" srcOrd="6" destOrd="0" presId="urn:microsoft.com/office/officeart/2005/8/layout/target3"/>
    <dgm:cxn modelId="{9CADFF1C-BE28-42CE-AC6A-D3DB17721824}" type="presParOf" srcId="{333A1088-737F-45CB-B68E-254E46348037}" destId="{313FC574-E1CD-4FB4-B054-0B805CE0447D}" srcOrd="7" destOrd="0" presId="urn:microsoft.com/office/officeart/2005/8/layout/target3"/>
    <dgm:cxn modelId="{F4554C12-BA20-49D8-8853-DBA3191AFA58}" type="presParOf" srcId="{333A1088-737F-45CB-B68E-254E46348037}" destId="{619D679B-A015-4ECF-8348-D1034C574F40}" srcOrd="8" destOrd="0" presId="urn:microsoft.com/office/officeart/2005/8/layout/target3"/>
    <dgm:cxn modelId="{C186AE91-62B5-4ADC-9C9C-F5E3585F3301}" type="presParOf" srcId="{333A1088-737F-45CB-B68E-254E46348037}" destId="{322283A8-4A27-4CDA-BAE3-F381106A9174}" srcOrd="9" destOrd="0" presId="urn:microsoft.com/office/officeart/2005/8/layout/target3"/>
    <dgm:cxn modelId="{165DD81A-E9B5-4295-A7E7-511AA37DA3FA}" type="presParOf" srcId="{333A1088-737F-45CB-B68E-254E46348037}" destId="{FFC9F71D-1B4F-4AD9-A4A6-86ADEFC8AF5C}" srcOrd="10" destOrd="0" presId="urn:microsoft.com/office/officeart/2005/8/layout/target3"/>
    <dgm:cxn modelId="{08931D8A-FD38-4F6E-8AAB-0A8C1F6E8A3B}" type="presParOf" srcId="{333A1088-737F-45CB-B68E-254E46348037}" destId="{25B08C86-7E15-44DC-BE7F-FFB55DD49D12}" srcOrd="11" destOrd="0" presId="urn:microsoft.com/office/officeart/2005/8/layout/target3"/>
    <dgm:cxn modelId="{18B355FA-A311-41DB-980B-F40AC73A96A7}" type="presParOf" srcId="{333A1088-737F-45CB-B68E-254E46348037}" destId="{76644BE8-9D7C-4C09-B250-3D10AF48CBB7}" srcOrd="12" destOrd="0" presId="urn:microsoft.com/office/officeart/2005/8/layout/target3"/>
    <dgm:cxn modelId="{BE5CA730-6256-47F3-8FD5-BFFF1ED4A430}" type="presParOf" srcId="{333A1088-737F-45CB-B68E-254E46348037}" destId="{EE85B701-7295-41C0-BA7A-34D3756A2AE6}" srcOrd="13" destOrd="0" presId="urn:microsoft.com/office/officeart/2005/8/layout/target3"/>
    <dgm:cxn modelId="{B7023FD9-0863-41FD-AD54-21818D57A9D5}" type="presParOf" srcId="{333A1088-737F-45CB-B68E-254E46348037}" destId="{8BEBB6EC-1DAA-4CAC-8A25-BC0FCBD5DBD5}" srcOrd="14" destOrd="0" presId="urn:microsoft.com/office/officeart/2005/8/layout/target3"/>
    <dgm:cxn modelId="{BF438CF9-EEB6-490C-9618-FCD839D2A675}" type="presParOf" srcId="{333A1088-737F-45CB-B68E-254E46348037}" destId="{AED2198E-93D5-4001-81B4-73124B309672}" srcOrd="15" destOrd="0" presId="urn:microsoft.com/office/officeart/2005/8/layout/target3"/>
    <dgm:cxn modelId="{FDEF3A6F-4F42-466F-B5FA-10BC6C988545}" type="presParOf" srcId="{333A1088-737F-45CB-B68E-254E46348037}" destId="{2BE915AB-18AA-4053-B92C-3BFC9ED204BB}" srcOrd="16" destOrd="0" presId="urn:microsoft.com/office/officeart/2005/8/layout/target3"/>
    <dgm:cxn modelId="{0C75FB34-E119-4A98-BA44-8D880DE6536F}" type="presParOf" srcId="{333A1088-737F-45CB-B68E-254E46348037}" destId="{6BB5E863-4638-4E1D-BFDE-399D028AC4ED}" srcOrd="17" destOrd="0" presId="urn:microsoft.com/office/officeart/2005/8/layout/target3"/>
    <dgm:cxn modelId="{3B05DDD2-AF74-4E5C-9124-8A4C8EB0CE7E}" type="presParOf" srcId="{333A1088-737F-45CB-B68E-254E46348037}" destId="{5A5FFA88-C948-4069-8E93-59FA12366E83}" srcOrd="18" destOrd="0" presId="urn:microsoft.com/office/officeart/2005/8/layout/target3"/>
    <dgm:cxn modelId="{D9BA819A-0388-4D51-A16A-C77757BEAC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</a:t>
          </a:r>
          <a:r>
            <a:rPr lang="cs-CZ" sz="2000" kern="1200" dirty="0" err="1" smtClean="0"/>
            <a:t>Lioliasová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VY_32_INOVACE_19_LIDOVÁ_SLOVESNOST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Metafora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E74A2-51F8-40AA-BD90-B4FCF65F5BC8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2B1A75-CB94-4EAE-91AF-23A30E771B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2658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76CFC-1462-415E-BFF2-C9B5387088B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83249-49AE-4759-9F86-878009AB8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articles.gourt.com/cs/metafora" TargetMode="External"/><Relationship Id="rId2" Type="http://schemas.openxmlformats.org/officeDocument/2006/relationships/hyperlink" Target="http://lida37.blog.cz/0804/metafora-personifikace-epiteton-metonymi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12442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4149725"/>
            <a:ext cx="5778500" cy="17843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Co je to metafora?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Ukázky metafory v poezii.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Práce s textem básní.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126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28794" y="542926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Pojem metafora. Práce s textem.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METAFORA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METAFORA  - je obrazné pojmenování                       na základě vnější podobnosti. </a:t>
            </a:r>
          </a:p>
          <a:p>
            <a:pPr>
              <a:buNone/>
            </a:pPr>
            <a:r>
              <a:rPr lang="cs-CZ" dirty="0" smtClean="0"/>
              <a:t>    Metafora má různé druhy: např. přirovnání či PERSONIFIKACE, kdy se o neživé věci mluví jako o živé ... " vojsko Pražanů postupovalo jako jarní proud'', "vzdychající vlny“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Příklad: Spal pod Velkým vozem (=venku). 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příklady metafory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>
                <a:sym typeface="Wingdings"/>
              </a:rPr>
              <a:t> </a:t>
            </a:r>
            <a:r>
              <a:rPr lang="cs-CZ" dirty="0" smtClean="0"/>
              <a:t>týkající se tvaru - zub pily 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</a:t>
            </a:r>
            <a:r>
              <a:rPr lang="cs-CZ" dirty="0" smtClean="0"/>
              <a:t>týkající se rozsahu - kapka štěstí 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</a:t>
            </a:r>
            <a:r>
              <a:rPr lang="cs-CZ" dirty="0" smtClean="0"/>
              <a:t>týkající se funkce - hlava rodiny </a:t>
            </a:r>
          </a:p>
          <a:p>
            <a:pPr>
              <a:buNone/>
            </a:pPr>
            <a:r>
              <a:rPr lang="cs-CZ" dirty="0" smtClean="0">
                <a:sym typeface="Wingdings"/>
              </a:rPr>
              <a:t></a:t>
            </a:r>
            <a:r>
              <a:rPr lang="cs-CZ" dirty="0" smtClean="0"/>
              <a:t>týkající se místa - čelo průčelí 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Metafora v poezii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Robert </a:t>
            </a:r>
            <a:r>
              <a:rPr lang="cs-CZ" dirty="0" err="1" smtClean="0">
                <a:solidFill>
                  <a:srgbClr val="FF0000"/>
                </a:solidFill>
              </a:rPr>
              <a:t>Desnos</a:t>
            </a: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Jabloňový květ</a:t>
            </a:r>
          </a:p>
          <a:p>
            <a:pPr algn="ctr">
              <a:buNone/>
            </a:pPr>
            <a:r>
              <a:rPr lang="cs-CZ" dirty="0" smtClean="0"/>
              <a:t>Pěnkava zpívá květům jabloně</a:t>
            </a:r>
          </a:p>
          <a:p>
            <a:pPr algn="ctr">
              <a:buNone/>
            </a:pPr>
            <a:r>
              <a:rPr lang="cs-CZ" dirty="0" smtClean="0"/>
              <a:t>A v květnu z jabloní sněží.</a:t>
            </a:r>
          </a:p>
          <a:p>
            <a:pPr algn="ctr">
              <a:buNone/>
            </a:pPr>
            <a:r>
              <a:rPr lang="cs-CZ" dirty="0" smtClean="0"/>
              <a:t>Pěnkava zpívá květům jabloně,</a:t>
            </a:r>
          </a:p>
          <a:p>
            <a:pPr algn="ctr">
              <a:buNone/>
            </a:pPr>
            <a:r>
              <a:rPr lang="cs-CZ" dirty="0" smtClean="0"/>
              <a:t>Jaro ze slunce zlato těží.</a:t>
            </a:r>
          </a:p>
          <a:p>
            <a:pPr algn="ctr">
              <a:buNone/>
            </a:pPr>
            <a:r>
              <a:rPr lang="cs-CZ" dirty="0" smtClean="0"/>
              <a:t>Pěnkava zpívá květům jabloně</a:t>
            </a:r>
          </a:p>
          <a:p>
            <a:pPr algn="ctr">
              <a:buNone/>
            </a:pPr>
            <a:r>
              <a:rPr lang="cs-CZ" dirty="0" smtClean="0"/>
              <a:t>V bílé květnaté zácloně.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Robert </a:t>
            </a:r>
            <a:r>
              <a:rPr lang="cs-CZ" dirty="0" err="1" smtClean="0"/>
              <a:t>Desnos</a:t>
            </a:r>
            <a:r>
              <a:rPr lang="cs-CZ" dirty="0" smtClean="0"/>
              <a:t> - Ještěrka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Ještěrka ze skalin                     Ještěrka lesklá modravě,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 starých zdí                           malý zelený drak,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 plazí do malin,                     fialová jak v bouři mrak,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trávy a kapradí.                      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řpytí se – démant na trávě.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Jazýček maličký                        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ystřelí z tlamičky,                 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cáskem mrskne hbitě,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žouráním vystraší tě.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Pavel\Local Settings\Temporary Internet Files\Content.IE5\SI4PYIL1\MC90005733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4071942"/>
            <a:ext cx="1786738" cy="132039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Najdeš metafory v těchto básních?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ym typeface="Wingdings"/>
              </a:rPr>
              <a:t>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v květnu z jabloní ……………………..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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jaro ze slunce  …………………………….</a:t>
            </a:r>
          </a:p>
          <a:p>
            <a:pPr>
              <a:buFont typeface="Wingdings"/>
              <a:buChar char="!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v bílé květnaté ……………………………</a:t>
            </a:r>
          </a:p>
          <a:p>
            <a:pPr>
              <a:buFont typeface="Wingdings"/>
              <a:buChar char="!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/>
              <a:buChar char="!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     ze skalin X ze starých  …………….</a:t>
            </a:r>
          </a:p>
          <a:p>
            <a:pPr>
              <a:buFont typeface="Wingdings"/>
              <a:buChar char="!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     jazýček maličký X vystřelí z ……………..</a:t>
            </a:r>
          </a:p>
          <a:p>
            <a:pPr>
              <a:buFont typeface="Wingdings"/>
              <a:buChar char="!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     malý zelený ………..</a:t>
            </a:r>
          </a:p>
          <a:p>
            <a:pPr>
              <a:buFont typeface="Wingdings"/>
              <a:buChar char="!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     třpytí se X ………………………………..</a:t>
            </a:r>
          </a:p>
          <a:p>
            <a:pPr>
              <a:buFont typeface="Wingdings"/>
              <a:buChar char="!"/>
            </a:pP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Josef </a:t>
            </a:r>
            <a:r>
              <a:rPr lang="cs-CZ" dirty="0" err="1" smtClean="0"/>
              <a:t>Brukner</a:t>
            </a:r>
            <a:r>
              <a:rPr lang="cs-CZ" dirty="0" smtClean="0"/>
              <a:t> – Zátiší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Lidé odešli                                     Když sedne si k nim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a zůstaly jen věci                           v přítmí malíř,                                              nejtišší.                                           a když je hodně zvídavý,              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A přeci                                           Zaslechne, co mu citron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někdo i věci                                   nebo talíř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uslyší.                                            vypráví.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Kdybyste byli jednou tiše</a:t>
            </a: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alespoň malou chviličku,   </a:t>
            </a: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bylo by dozajista slyšet</a:t>
            </a: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šeptání vašich hrníčků.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Documents and Settings\Pavel\Local Settings\Temporary Internet Files\Content.IE5\EZPW7WZ4\MC9004079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1714488"/>
            <a:ext cx="1841500" cy="1308100"/>
          </a:xfrm>
          <a:prstGeom prst="rect">
            <a:avLst/>
          </a:prstGeom>
          <a:noFill/>
        </p:spPr>
      </p:pic>
      <p:pic>
        <p:nvPicPr>
          <p:cNvPr id="4100" name="Picture 4" descr="C:\Documents and Settings\Pavel\Local Settings\Temporary Internet Files\Content.IE5\HFBTP3H7\MC9000848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4357694"/>
            <a:ext cx="1643074" cy="1343366"/>
          </a:xfrm>
          <a:prstGeom prst="rect">
            <a:avLst/>
          </a:prstGeom>
          <a:noFill/>
        </p:spPr>
      </p:pic>
      <p:pic>
        <p:nvPicPr>
          <p:cNvPr id="4101" name="Picture 5" descr="C:\Documents and Settings\Pavel\Local Settings\Temporary Internet Files\Content.IE5\GUU021MD\MC9002961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4000504"/>
            <a:ext cx="1957057" cy="193895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Metafory v Erbenově sbírce Kytice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Malá, hnědá, tváři divé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 plachetkou osoba,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berličce hnáty křivé,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hlas - ……… podoba!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Poznaly dítky matičku po dechu,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poznaly ji a plesaly,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prostý kvítek, v něm majíc útěchu,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……………………….nazvaly.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Poznáš, o jaké básně se jedná?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Malá, hnědá, tváři divé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 plachetkou osoba,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berličce hnáty křivé,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hlas - ……… podoba!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Poznaly dítky matičku po dechu,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poznaly ji a plesaly,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prostý kvítek, v něm majíc útěchu,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……………………….nazvaly.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5143504" y="4143380"/>
            <a:ext cx="3429024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500562" y="1643050"/>
            <a:ext cx="3929090" cy="157163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2285992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 O L E D N I C 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4572008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K   Y   T  I   C   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Máte doma nějaký předmět, který uchováváte jako vzpomínku na babičku, nebo vám připomíná někoho, koho vídáte málokdy?</a:t>
            </a:r>
          </a:p>
          <a:p>
            <a:r>
              <a:rPr lang="cs-CZ" dirty="0" smtClean="0"/>
              <a:t>Odkud se vzal?</a:t>
            </a:r>
          </a:p>
          <a:p>
            <a:r>
              <a:rPr lang="cs-CZ" dirty="0" smtClean="0"/>
              <a:t>Co prožil se svým původním majitelem?</a:t>
            </a:r>
          </a:p>
          <a:p>
            <a:r>
              <a:rPr lang="cs-CZ" dirty="0" smtClean="0"/>
              <a:t>Jak se dostal k vám?</a:t>
            </a:r>
          </a:p>
          <a:p>
            <a:r>
              <a:rPr lang="cs-CZ" dirty="0" smtClean="0"/>
              <a:t>Jak často ho berete do ruky?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„</a:t>
            </a:r>
            <a:r>
              <a:rPr lang="cs-CZ" dirty="0" smtClean="0"/>
              <a:t>Zaposlouchejte </a:t>
            </a:r>
            <a:r>
              <a:rPr lang="cs-CZ" dirty="0" smtClean="0">
                <a:latin typeface="Times New Roman"/>
                <a:cs typeface="Times New Roman"/>
              </a:rPr>
              <a:t>”</a:t>
            </a:r>
            <a:r>
              <a:rPr lang="cs-CZ" dirty="0" smtClean="0"/>
              <a:t>se do jeho vyprávění………..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Dokázal bys metaforicky pojmenovat také jiné květiny nebo zvířata?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slunečnice  …………………………………………….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zajíc  ………………………………………………………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pampeliška ……………………………………………..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motýl ………………………………………………………..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Možné řešení úkolu…….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slunečnice </a:t>
            </a:r>
            <a:r>
              <a:rPr lang="cs-CZ" dirty="0" smtClean="0">
                <a:solidFill>
                  <a:srgbClr val="FF0000"/>
                </a:solidFill>
              </a:rPr>
              <a:t>– otáčí se za slunečními paprsky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zajíc </a:t>
            </a:r>
            <a:r>
              <a:rPr lang="cs-CZ" dirty="0" smtClean="0">
                <a:solidFill>
                  <a:srgbClr val="FF0000"/>
                </a:solidFill>
              </a:rPr>
              <a:t>– peláší po louce s větrem o závod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pampeliška </a:t>
            </a:r>
            <a:r>
              <a:rPr lang="cs-CZ" dirty="0" smtClean="0">
                <a:solidFill>
                  <a:srgbClr val="FF0000"/>
                </a:solidFill>
              </a:rPr>
              <a:t>– její květ je rozčepýřené kuřátko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motýl – </a:t>
            </a:r>
            <a:r>
              <a:rPr lang="cs-CZ" dirty="0" smtClean="0">
                <a:solidFill>
                  <a:srgbClr val="FF0000"/>
                </a:solidFill>
              </a:rPr>
              <a:t>motýlí křídla jsou nejjemnější hedvábí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http://lida37.blog.cz/0804/metafora-personifikace-epiteton-metonymie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http://articles.gourt.com/cs/metafora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cesky</a:t>
            </a:r>
            <a:r>
              <a:rPr lang="cs-CZ" dirty="0" smtClean="0"/>
              <a:t>-jazyk.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ctenarsky</a:t>
            </a:r>
            <a:r>
              <a:rPr lang="cs-CZ" dirty="0" smtClean="0"/>
              <a:t>-</a:t>
            </a:r>
            <a:r>
              <a:rPr lang="cs-CZ" dirty="0" err="1" smtClean="0"/>
              <a:t>denik</a:t>
            </a:r>
            <a:r>
              <a:rPr lang="cs-CZ" dirty="0" smtClean="0"/>
              <a:t>/</a:t>
            </a:r>
            <a:r>
              <a:rPr lang="cs-CZ" dirty="0" err="1" smtClean="0"/>
              <a:t>karel</a:t>
            </a:r>
            <a:r>
              <a:rPr lang="cs-CZ" dirty="0" smtClean="0"/>
              <a:t>-</a:t>
            </a:r>
            <a:r>
              <a:rPr lang="cs-CZ" dirty="0" err="1" smtClean="0"/>
              <a:t>jaromir</a:t>
            </a:r>
            <a:r>
              <a:rPr lang="cs-CZ" dirty="0" smtClean="0"/>
              <a:t>-</a:t>
            </a:r>
            <a:r>
              <a:rPr lang="cs-CZ" dirty="0" err="1" smtClean="0"/>
              <a:t>erben</a:t>
            </a:r>
            <a:r>
              <a:rPr lang="cs-CZ" dirty="0" smtClean="0"/>
              <a:t>/kytice-souhrn-balad.</a:t>
            </a:r>
            <a:r>
              <a:rPr lang="cs-CZ" dirty="0" err="1" smtClean="0"/>
              <a:t>html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589</Words>
  <Application>Microsoft Office PowerPoint</Application>
  <PresentationFormat>Předvádění na obrazovce (4:3)</PresentationFormat>
  <Paragraphs>112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METAFORA</vt:lpstr>
      <vt:lpstr>Další příklady metafory</vt:lpstr>
      <vt:lpstr>Metafora v poezii</vt:lpstr>
      <vt:lpstr>Robert Desnos - Ještěrka</vt:lpstr>
      <vt:lpstr>Najdeš metafory v těchto básních?</vt:lpstr>
      <vt:lpstr>Josef Brukner – Zátiší </vt:lpstr>
      <vt:lpstr>Metafory v Erbenově sbírce Kytice</vt:lpstr>
      <vt:lpstr>Poznáš, o jaké básně se jedná?</vt:lpstr>
      <vt:lpstr>Úkoly k textu</vt:lpstr>
      <vt:lpstr>Dokázal bys metaforicky pojmenovat také jiné květiny nebo zvířata?</vt:lpstr>
      <vt:lpstr>Možné řešení úkolu…….</vt:lpstr>
      <vt:lpstr>Použité 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student</cp:lastModifiedBy>
  <cp:revision>20</cp:revision>
  <dcterms:created xsi:type="dcterms:W3CDTF">2012-05-07T09:17:47Z</dcterms:created>
  <dcterms:modified xsi:type="dcterms:W3CDTF">2012-05-22T07:24:35Z</dcterms:modified>
</cp:coreProperties>
</file>