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75" r:id="rId2"/>
    <p:sldId id="277" r:id="rId3"/>
    <p:sldId id="259" r:id="rId4"/>
    <p:sldId id="265" r:id="rId5"/>
    <p:sldId id="266" r:id="rId6"/>
    <p:sldId id="258" r:id="rId7"/>
    <p:sldId id="267" r:id="rId8"/>
    <p:sldId id="260" r:id="rId9"/>
    <p:sldId id="268" r:id="rId10"/>
    <p:sldId id="261" r:id="rId11"/>
    <p:sldId id="262" r:id="rId12"/>
    <p:sldId id="271" r:id="rId13"/>
    <p:sldId id="263" r:id="rId14"/>
    <p:sldId id="269" r:id="rId15"/>
    <p:sldId id="264" r:id="rId16"/>
    <p:sldId id="270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VY_32_INOVACE_20_LIDOVÁ_SLOVESNOST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</a:t>
          </a:r>
          <a:r>
            <a:rPr lang="cs-CZ" sz="2000" dirty="0" err="1" smtClean="0"/>
            <a:t>Lioliasová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Lidová slovesnost – opakování učiva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CF2D49-A8E2-45EB-9E7A-C9AAF0417135}" type="presOf" srcId="{D8197B8C-B260-4A16-BDF4-0947B075E274}" destId="{5A5FFA88-C948-4069-8E93-59FA12366E83}" srcOrd="1" destOrd="0" presId="urn:microsoft.com/office/officeart/2005/8/layout/target3"/>
    <dgm:cxn modelId="{01B890D0-A298-436E-951B-5C287D14FEF7}" type="presOf" srcId="{D1B46980-6531-4606-95E6-44980827E919}" destId="{6140AFEC-043D-4C43-A2F9-D0F5331DF3A3}" srcOrd="0" destOrd="0" presId="urn:microsoft.com/office/officeart/2005/8/layout/target3"/>
    <dgm:cxn modelId="{3F8C3A6A-9758-4798-AE1E-77ABA88256FA}" type="presOf" srcId="{D1D4F407-5343-4D3F-B5B9-D407B03CAEB4}" destId="{D005CE8C-CC26-4C3E-AC11-E15060ECD759}" srcOrd="0" destOrd="0" presId="urn:microsoft.com/office/officeart/2005/8/layout/target3"/>
    <dgm:cxn modelId="{5D3EA059-E422-4EB6-A0DD-53E9E16E77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4AAAA51-6428-4732-9378-EDA379E3BB1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F9942AE-31C3-490E-8509-A92144109880}" type="presOf" srcId="{4C35D32F-0EAB-4CD7-82EE-45574DC2A586}" destId="{8BEBB6EC-1DAA-4CAC-8A25-BC0FCBD5DBD5}" srcOrd="0" destOrd="0" presId="urn:microsoft.com/office/officeart/2005/8/layout/target3"/>
    <dgm:cxn modelId="{BD26BFB0-00EB-4BA7-AB3F-334FFA3C4A7C}" type="presOf" srcId="{D8197B8C-B260-4A16-BDF4-0947B075E274}" destId="{25B08C86-7E15-44DC-BE7F-FFB55DD49D12}" srcOrd="0" destOrd="0" presId="urn:microsoft.com/office/officeart/2005/8/layout/target3"/>
    <dgm:cxn modelId="{B9E1B770-2AC0-44BF-97F7-EC219741643B}" type="presOf" srcId="{D1D4F407-5343-4D3F-B5B9-D407B03CAEB4}" destId="{AED2198E-93D5-4001-81B4-73124B309672}" srcOrd="1" destOrd="0" presId="urn:microsoft.com/office/officeart/2005/8/layout/target3"/>
    <dgm:cxn modelId="{0CD144F0-75D0-4D0F-9A49-CB8A555ACF8E}" type="presOf" srcId="{B651F6E3-6281-48DB-9319-2AEAFDAE7572}" destId="{6BB5E863-4638-4E1D-BFDE-399D028AC4ED}" srcOrd="1" destOrd="0" presId="urn:microsoft.com/office/officeart/2005/8/layout/target3"/>
    <dgm:cxn modelId="{7F851A05-28DC-4579-8EF2-63A9424BFB48}" type="presOf" srcId="{D1B46980-6531-4606-95E6-44980827E919}" destId="{2BE915AB-18AA-4053-B92C-3BFC9ED204BB}" srcOrd="1" destOrd="0" presId="urn:microsoft.com/office/officeart/2005/8/layout/target3"/>
    <dgm:cxn modelId="{37DA951B-3174-45D7-B024-30A8836907F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18A8D5-9484-4A6B-8733-5CCA88554A02}" type="presParOf" srcId="{333A1088-737F-45CB-B68E-254E46348037}" destId="{F5ABB229-8D3B-4694-996A-96F23CF14429}" srcOrd="0" destOrd="0" presId="urn:microsoft.com/office/officeart/2005/8/layout/target3"/>
    <dgm:cxn modelId="{925E800D-7F2B-4DD1-BD10-A1AD89FE968B}" type="presParOf" srcId="{333A1088-737F-45CB-B68E-254E46348037}" destId="{F41139FD-01EE-4571-8B17-4FB00FC51163}" srcOrd="1" destOrd="0" presId="urn:microsoft.com/office/officeart/2005/8/layout/target3"/>
    <dgm:cxn modelId="{FF4E3A3C-FE61-4BE7-B7FA-C3B0CBCA88CB}" type="presParOf" srcId="{333A1088-737F-45CB-B68E-254E46348037}" destId="{D005CE8C-CC26-4C3E-AC11-E15060ECD759}" srcOrd="2" destOrd="0" presId="urn:microsoft.com/office/officeart/2005/8/layout/target3"/>
    <dgm:cxn modelId="{7D024042-4F9C-4F59-B8C5-8A2E386C0CB5}" type="presParOf" srcId="{333A1088-737F-45CB-B68E-254E46348037}" destId="{2C702D82-9B77-49B7-9568-BB8EB47C3372}" srcOrd="3" destOrd="0" presId="urn:microsoft.com/office/officeart/2005/8/layout/target3"/>
    <dgm:cxn modelId="{B9D77A1B-022D-4C08-A4B6-CCB1060F154B}" type="presParOf" srcId="{333A1088-737F-45CB-B68E-254E46348037}" destId="{A52A0455-90FF-4808-ABD0-F02540D31D5A}" srcOrd="4" destOrd="0" presId="urn:microsoft.com/office/officeart/2005/8/layout/target3"/>
    <dgm:cxn modelId="{F2F0581D-A2EF-44A4-BD5F-7D481743BFD1}" type="presParOf" srcId="{333A1088-737F-45CB-B68E-254E46348037}" destId="{6140AFEC-043D-4C43-A2F9-D0F5331DF3A3}" srcOrd="5" destOrd="0" presId="urn:microsoft.com/office/officeart/2005/8/layout/target3"/>
    <dgm:cxn modelId="{E1157547-51A4-4773-AE87-6B2C0B45A828}" type="presParOf" srcId="{333A1088-737F-45CB-B68E-254E46348037}" destId="{9358AC05-5D7D-4327-9F80-1AD486AEA664}" srcOrd="6" destOrd="0" presId="urn:microsoft.com/office/officeart/2005/8/layout/target3"/>
    <dgm:cxn modelId="{B9A62979-C299-44AE-B266-0769A06DCBEB}" type="presParOf" srcId="{333A1088-737F-45CB-B68E-254E46348037}" destId="{313FC574-E1CD-4FB4-B054-0B805CE0447D}" srcOrd="7" destOrd="0" presId="urn:microsoft.com/office/officeart/2005/8/layout/target3"/>
    <dgm:cxn modelId="{334E6B8E-9700-4A4C-A7DD-2ED23DD273E0}" type="presParOf" srcId="{333A1088-737F-45CB-B68E-254E46348037}" destId="{619D679B-A015-4ECF-8348-D1034C574F40}" srcOrd="8" destOrd="0" presId="urn:microsoft.com/office/officeart/2005/8/layout/target3"/>
    <dgm:cxn modelId="{0EF8371E-9A22-4999-B92D-8A1DADC8B4CD}" type="presParOf" srcId="{333A1088-737F-45CB-B68E-254E46348037}" destId="{322283A8-4A27-4CDA-BAE3-F381106A9174}" srcOrd="9" destOrd="0" presId="urn:microsoft.com/office/officeart/2005/8/layout/target3"/>
    <dgm:cxn modelId="{FDAB583D-6231-411F-BBAC-030CE81B2EB1}" type="presParOf" srcId="{333A1088-737F-45CB-B68E-254E46348037}" destId="{FFC9F71D-1B4F-4AD9-A4A6-86ADEFC8AF5C}" srcOrd="10" destOrd="0" presId="urn:microsoft.com/office/officeart/2005/8/layout/target3"/>
    <dgm:cxn modelId="{8623F009-F6AC-41F5-BE5C-53038FB5A45E}" type="presParOf" srcId="{333A1088-737F-45CB-B68E-254E46348037}" destId="{25B08C86-7E15-44DC-BE7F-FFB55DD49D12}" srcOrd="11" destOrd="0" presId="urn:microsoft.com/office/officeart/2005/8/layout/target3"/>
    <dgm:cxn modelId="{781CE7D4-99C2-4037-85C3-8AA27C9F40FD}" type="presParOf" srcId="{333A1088-737F-45CB-B68E-254E46348037}" destId="{76644BE8-9D7C-4C09-B250-3D10AF48CBB7}" srcOrd="12" destOrd="0" presId="urn:microsoft.com/office/officeart/2005/8/layout/target3"/>
    <dgm:cxn modelId="{8FD804FB-6EE6-4F41-9967-0A950DE74E27}" type="presParOf" srcId="{333A1088-737F-45CB-B68E-254E46348037}" destId="{EE85B701-7295-41C0-BA7A-34D3756A2AE6}" srcOrd="13" destOrd="0" presId="urn:microsoft.com/office/officeart/2005/8/layout/target3"/>
    <dgm:cxn modelId="{BE0F1BC7-186B-4C4B-95AB-BC7F0E36E3E7}" type="presParOf" srcId="{333A1088-737F-45CB-B68E-254E46348037}" destId="{8BEBB6EC-1DAA-4CAC-8A25-BC0FCBD5DBD5}" srcOrd="14" destOrd="0" presId="urn:microsoft.com/office/officeart/2005/8/layout/target3"/>
    <dgm:cxn modelId="{2866D3A9-7ABC-408B-8340-64CA71ED9662}" type="presParOf" srcId="{333A1088-737F-45CB-B68E-254E46348037}" destId="{AED2198E-93D5-4001-81B4-73124B309672}" srcOrd="15" destOrd="0" presId="urn:microsoft.com/office/officeart/2005/8/layout/target3"/>
    <dgm:cxn modelId="{2920EC51-92BF-494C-BF7A-80F67E5EC858}" type="presParOf" srcId="{333A1088-737F-45CB-B68E-254E46348037}" destId="{2BE915AB-18AA-4053-B92C-3BFC9ED204BB}" srcOrd="16" destOrd="0" presId="urn:microsoft.com/office/officeart/2005/8/layout/target3"/>
    <dgm:cxn modelId="{940DDD6A-03A9-4994-91F8-720D9E4F8ABF}" type="presParOf" srcId="{333A1088-737F-45CB-B68E-254E46348037}" destId="{6BB5E863-4638-4E1D-BFDE-399D028AC4ED}" srcOrd="17" destOrd="0" presId="urn:microsoft.com/office/officeart/2005/8/layout/target3"/>
    <dgm:cxn modelId="{84077FEA-1E40-43E9-AEC4-70EE17763F6E}" type="presParOf" srcId="{333A1088-737F-45CB-B68E-254E46348037}" destId="{5A5FFA88-C948-4069-8E93-59FA12366E83}" srcOrd="18" destOrd="0" presId="urn:microsoft.com/office/officeart/2005/8/layout/target3"/>
    <dgm:cxn modelId="{A4544469-0F2B-4668-8818-6A982193AEB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</a:t>
          </a:r>
          <a:r>
            <a:rPr lang="cs-CZ" sz="2000" kern="1200" dirty="0" err="1" smtClean="0"/>
            <a:t>Lioliasová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VY_32_INOVACE_20_LIDOVÁ_SLOVESNOST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Lidová slovesnost – opakování učiva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CD8DB6-6EB1-489D-8AB0-C5C5841ABE1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AE24E7-420B-4D95-9763-CE0A4375A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8571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AE24E7-420B-4D95-9763-CE0A4375A60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5ED0A53-4E82-4595-AB54-7EF5FBF00624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0950C3E-899D-4C9E-8C2B-7D8FF35D16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blinds dir="vert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75574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4149725"/>
            <a:ext cx="5778500" cy="17843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Lidová slovesnost – opakování pojmů – bajka, pohádka, pověst, pranostika, přirovnání. Práce s textem.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126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5984" y="378619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Lidová slovesnost – opakování učiva.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85786" y="500042"/>
            <a:ext cx="7628901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Opakování učiva</a:t>
            </a:r>
            <a:endParaRPr lang="cs-CZ" sz="6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34" y="2967335"/>
            <a:ext cx="796947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LIDOVÁ  SLOVESNOST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dobře znáš lidové pohádky?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„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Tatínku, já vás mám vás ráda jako sůl!”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„Jdu do města na trh a vy nikoho do chaloupky nepouštějte!”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„Za hory, za doly, mé zlaté parohy, kde se pasou?”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„Jen si tady hezky sbírejte jahody, já budu tady kousek od vás, dříví na zimu sekat.</a:t>
            </a:r>
            <a:r>
              <a:rPr lang="cs-CZ" sz="2000" dirty="0" smtClean="0">
                <a:latin typeface="Times New Roman"/>
                <a:cs typeface="Times New Roman"/>
              </a:rPr>
              <a:t>”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/>
                <a:cs typeface="Times New Roman"/>
              </a:rPr>
              <a:t>  „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Propadls mi hrdlem, Jiříku! </a:t>
            </a:r>
            <a:r>
              <a:rPr lang="cs-CZ" sz="2000" dirty="0" smtClean="0">
                <a:latin typeface="Times New Roman"/>
                <a:cs typeface="Times New Roman"/>
              </a:rPr>
              <a:t>”</a:t>
            </a:r>
          </a:p>
          <a:p>
            <a:pPr>
              <a:buNone/>
            </a:pPr>
            <a:endParaRPr lang="cs-CZ" sz="2000" dirty="0" smtClean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cs-CZ" sz="2000" dirty="0">
                <a:latin typeface="Times New Roman"/>
                <a:cs typeface="Times New Roman"/>
              </a:rPr>
              <a:t> </a:t>
            </a:r>
            <a:r>
              <a:rPr lang="cs-CZ" sz="2000" dirty="0" smtClean="0">
                <a:latin typeface="Times New Roman"/>
                <a:cs typeface="Times New Roman"/>
              </a:rPr>
              <a:t>  „Ta dívka, které padne tento střevíček, bude mou ženou!”</a:t>
            </a: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200" dirty="0" smtClean="0">
                <a:latin typeface="Times New Roman"/>
                <a:cs typeface="Times New Roman"/>
              </a:rPr>
              <a:t>„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Tatínku, já vás mám vás ráda jako sůl!”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ŮL NAD ZLATO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„Jdu do města na trh a vy nikoho do chaloupky nepouštějte!”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NEPOSLUŠNÝCH KŮZLÁTKÁCH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„Za hory, za doly, mé zlaté parohy, kde se pasou?”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SMOLÍČKOVI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„Jen si tady hezky sbírejte jahody, já budu tady kousek od vás, dříví na zimu sekat.</a:t>
            </a:r>
            <a:r>
              <a:rPr lang="cs-CZ" sz="3200" dirty="0" smtClean="0">
                <a:latin typeface="Times New Roman"/>
                <a:cs typeface="Times New Roman"/>
              </a:rPr>
              <a:t>”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PERNÍKOVÉ CHALOUPCE</a:t>
            </a:r>
          </a:p>
          <a:p>
            <a:pPr>
              <a:buNone/>
            </a:pPr>
            <a:r>
              <a:rPr lang="cs-CZ" sz="3200" dirty="0" smtClean="0">
                <a:latin typeface="Times New Roman"/>
                <a:cs typeface="Times New Roman"/>
              </a:rPr>
              <a:t>  „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Propadls mi hrdlem, Jiříku! </a:t>
            </a:r>
            <a:r>
              <a:rPr lang="cs-CZ" sz="3200" dirty="0" smtClean="0">
                <a:latin typeface="Times New Roman"/>
                <a:cs typeface="Times New Roman"/>
              </a:rPr>
              <a:t>”</a:t>
            </a:r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ZLATOVLÁSKA</a:t>
            </a:r>
          </a:p>
          <a:p>
            <a:pPr>
              <a:buNone/>
            </a:pPr>
            <a:r>
              <a:rPr lang="cs-CZ" sz="3200" dirty="0" smtClean="0">
                <a:latin typeface="Times New Roman"/>
                <a:cs typeface="Times New Roman"/>
              </a:rPr>
              <a:t>   „Ta dívka, které padne tento střevíček, bude mou ženou!”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POPELKA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Víš, ze kterých pohádek jsou tyto hlášky?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401080" cy="4554551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   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 „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Můj tatínek je netopýr.</a:t>
            </a:r>
            <a:r>
              <a:rPr lang="cs-CZ" sz="2400" dirty="0" smtClean="0">
                <a:latin typeface="Times New Roman"/>
                <a:cs typeface="Times New Roman"/>
              </a:rPr>
              <a:t>”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Zavážeš mi střevíček? </a:t>
            </a:r>
            <a:r>
              <a:rPr lang="cs-CZ" sz="2400" dirty="0" smtClean="0">
                <a:latin typeface="Times New Roman"/>
                <a:cs typeface="Times New Roman"/>
              </a:rPr>
              <a:t>”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malej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ale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šikovnej</a:t>
            </a:r>
            <a:r>
              <a:rPr lang="cs-CZ" sz="2400" dirty="0" smtClean="0">
                <a:latin typeface="Times New Roman"/>
                <a:cs typeface="Times New Roman"/>
              </a:rPr>
              <a:t>.”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Máchale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tebe čeká šibenice!</a:t>
            </a:r>
            <a:r>
              <a:rPr lang="cs-CZ" sz="2400" dirty="0" smtClean="0">
                <a:latin typeface="Times New Roman"/>
                <a:cs typeface="Times New Roman"/>
              </a:rPr>
              <a:t>”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„To se mi nějak ulevilo.”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„Pracovitá je, jen trochu ošklivá.”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„Medvěd se mi pokloní, ale ty přitom ohneš svůj hřbet!”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err="1" smtClean="0">
                <a:latin typeface="Times New Roman"/>
                <a:cs typeface="Times New Roman"/>
              </a:rPr>
              <a:t>Stlejda</a:t>
            </a:r>
            <a:r>
              <a:rPr lang="cs-CZ" sz="2400" dirty="0" smtClean="0">
                <a:latin typeface="Times New Roman"/>
                <a:cs typeface="Times New Roman"/>
              </a:rPr>
              <a:t> nemůže, on teďka dělá melouny!”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Můj tatínek je netopýr.</a:t>
            </a:r>
            <a:r>
              <a:rPr lang="cs-CZ" sz="2400" dirty="0" smtClean="0">
                <a:latin typeface="Times New Roman"/>
                <a:cs typeface="Times New Roman"/>
              </a:rPr>
              <a:t>”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SAXANA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Zavážeš mi střevíček? </a:t>
            </a:r>
            <a:r>
              <a:rPr lang="cs-CZ" sz="2400" dirty="0" smtClean="0">
                <a:latin typeface="Times New Roman"/>
                <a:cs typeface="Times New Roman"/>
              </a:rPr>
              <a:t>”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PYŠNÁ PRINCEZNA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Jsem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malej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ale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šikovnej</a:t>
            </a:r>
            <a:r>
              <a:rPr lang="cs-CZ" sz="2400" dirty="0" smtClean="0">
                <a:latin typeface="Times New Roman"/>
                <a:cs typeface="Times New Roman"/>
              </a:rPr>
              <a:t>.”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PRINCEZNA ZE MLEJNA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Máchale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tebe čeká šibenice!</a:t>
            </a:r>
            <a:r>
              <a:rPr lang="cs-CZ" sz="2400" dirty="0" smtClean="0">
                <a:latin typeface="Times New Roman"/>
                <a:cs typeface="Times New Roman"/>
              </a:rPr>
              <a:t>”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S ČERTY NEJSOU ŽERTY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„To se mi nějak ulevilo.” 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ROZUM A ŠTĚSTÍ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„Pracovitá je, jen trochu ošklivá.”                                        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PRINCEZNA SE ZLATOU HVĚZDOU NA ČELE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„Medvěd se mi pokloní, ale ty přitom ohneš svůj hřbet!”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MRAZÍK</a:t>
            </a: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„</a:t>
            </a:r>
            <a:r>
              <a:rPr lang="cs-CZ" sz="2400" dirty="0" err="1" smtClean="0">
                <a:latin typeface="Times New Roman"/>
                <a:cs typeface="Times New Roman"/>
              </a:rPr>
              <a:t>Stlejda</a:t>
            </a:r>
            <a:r>
              <a:rPr lang="cs-CZ" sz="2400" dirty="0" smtClean="0">
                <a:latin typeface="Times New Roman"/>
                <a:cs typeface="Times New Roman"/>
              </a:rPr>
              <a:t> nemůže, on teďka dělá melouny!”                                          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AŤ ŽIJÍ DUCHOVÉ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Uhodneš názvy starých českých pověstí?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„Milostivý kníže, tvým soudem jsem odsouzen, a protože se můj život nachýlil, prosím, splň mi ještě poslední přání. Rád bych se naposledy projel na svém bílém koni. Potom učiň se mnou cokoliv budeš chtít!”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„Sám divočáka skolím. Já ho lapil, tak ho taky zabiju. Vy si stoupněte kolem, kdyby snad chtěl utéct. Ale nejprve mi k nohám položte oštěp.”</a:t>
            </a:r>
            <a:endParaRPr lang="cs-CZ" sz="2400" dirty="0" smtClean="0"/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3571868" y="5500702"/>
            <a:ext cx="4500594" cy="785818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929190" y="3286124"/>
            <a:ext cx="3643338" cy="7143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„Milostivý kníže, tvým soudem jsem odsouzen, a protože se můj život nachýlil, prosím, splň mi ještě poslední přání. Rád bych se naposledy projel na svém bílém koni. Potom učiň se mnou cokoliv budeš chtít!”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ŠEMÍKOVI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„Sám divočáka skolím. Já ho lapil, tak ho taky zabiju. Vy si stoupněte kolem, kdyby snad chtěl utéct. Ale nejprve mi k nohám položte oštěp.”                     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BIVOJOVI</a:t>
            </a:r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jaký žánr lidové slovesnosti jde?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Jednoho letního odpoledne vzala čarodějnice koště a šla si zalétat nad lesy a kraje, nad stráně a vesnice. Když tak letěla nad jedním lesem, slyšela, jak tam Liška štěkala: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„Já znám dvě nové šelmy.</a:t>
            </a:r>
            <a:r>
              <a:rPr lang="cs-CZ" sz="2000" dirty="0" smtClean="0">
                <a:latin typeface="Times New Roman"/>
                <a:cs typeface="Times New Roman"/>
              </a:rPr>
              <a:t>”</a:t>
            </a:r>
          </a:p>
          <a:p>
            <a:r>
              <a:rPr lang="cs-CZ" sz="2000" dirty="0" smtClean="0">
                <a:latin typeface="Times New Roman"/>
                <a:cs typeface="Times New Roman"/>
              </a:rPr>
              <a:t>„Já znám tři,” tvrdil Jelen.</a:t>
            </a:r>
          </a:p>
          <a:p>
            <a:r>
              <a:rPr lang="cs-CZ" sz="2000" dirty="0" smtClean="0">
                <a:latin typeface="Times New Roman"/>
                <a:cs typeface="Times New Roman"/>
              </a:rPr>
              <a:t>Letěla tak dále a opět slyšela Veverku, jak říkala:</a:t>
            </a:r>
          </a:p>
          <a:p>
            <a:r>
              <a:rPr lang="cs-CZ" sz="2000" dirty="0" smtClean="0">
                <a:latin typeface="Times New Roman"/>
                <a:cs typeface="Times New Roman"/>
              </a:rPr>
              <a:t>„Já znám dvě významné šelmy v našem lese.”</a:t>
            </a:r>
          </a:p>
          <a:p>
            <a:r>
              <a:rPr lang="cs-CZ" sz="2000" dirty="0" smtClean="0">
                <a:latin typeface="Times New Roman"/>
                <a:cs typeface="Times New Roman"/>
              </a:rPr>
              <a:t>„Já jen jedu,” smutně odpovídal Jezevec.</a:t>
            </a:r>
          </a:p>
          <a:p>
            <a:r>
              <a:rPr lang="cs-CZ" sz="2000" dirty="0" smtClean="0">
                <a:latin typeface="Times New Roman"/>
                <a:cs typeface="Times New Roman"/>
              </a:rPr>
              <a:t>Letěla dál a všude se bavili jen o tom, kdo zná kolik šelem. Začalo jí to být divné. Proto si zavolala Zajíce.</a:t>
            </a:r>
          </a:p>
          <a:p>
            <a:r>
              <a:rPr lang="cs-CZ" sz="2000" dirty="0" smtClean="0">
                <a:latin typeface="Times New Roman"/>
                <a:cs typeface="Times New Roman"/>
              </a:rPr>
              <a:t>„Zajíčku ušáčku,” ptá se, „proč se všechna zvířátka toho lesa a celé zvířecí říše baví jen o tom, kdo zná kolik šelem? Proč se nebaví o tom, co kdo umí a zná ve vašem lese? ”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okračování příběhu……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785926"/>
            <a:ext cx="77724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    „Proč?” povzdychl si Zajíček. „Proto, že v našem lese je rozhodující ne znalost něčeho anebo umění, ale jen milovat šelmy. A kdo u nich nemá známé anebo nějakého nepřítele, ten se stane hned nepřítelem říše.”</a:t>
            </a:r>
          </a:p>
          <a:p>
            <a:pPr>
              <a:buNone/>
            </a:pPr>
            <a:r>
              <a:rPr lang="cs-CZ" sz="2400" dirty="0">
                <a:latin typeface="Times New Roman"/>
                <a:cs typeface="Times New Roman"/>
              </a:rPr>
              <a:t> </a:t>
            </a:r>
            <a:r>
              <a:rPr lang="cs-CZ" sz="2400" dirty="0" smtClean="0">
                <a:latin typeface="Times New Roman"/>
                <a:cs typeface="Times New Roman"/>
              </a:rPr>
              <a:t>        Čarodějnice poděkovala Zajíčkovi, dala mu mrkev a spěchala domů. Byla nesmírně ráda, že je jen čarodějnicí.</a:t>
            </a:r>
          </a:p>
          <a:p>
            <a:pPr>
              <a:buNone/>
            </a:pPr>
            <a:endParaRPr lang="cs-CZ" sz="2400" dirty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cs-CZ" sz="2400" dirty="0" smtClean="0">
                <a:latin typeface="Times New Roman"/>
                <a:cs typeface="Times New Roman"/>
              </a:rPr>
              <a:t>   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Jak říkáme příběhům, ve kterých vystupují zvířata na místě lidí a mají i jejich vlastnosti?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ukončení 3"/>
          <p:cNvSpPr/>
          <p:nvPr/>
        </p:nvSpPr>
        <p:spPr>
          <a:xfrm>
            <a:off x="5500694" y="5572140"/>
            <a:ext cx="3214710" cy="57150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 B   A   J   K   Y 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Víš, kdo napsal tuto poezii pro děti?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Špalíček veršů a pohádek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Zvony a zvonky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Aprílová škola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Hurá na prázdniny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5214942" y="1928802"/>
            <a:ext cx="3214710" cy="64294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3500430" y="3000372"/>
            <a:ext cx="5072098" cy="64294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3643306" y="4143380"/>
            <a:ext cx="5000660" cy="7143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3929058" y="5214950"/>
            <a:ext cx="4643470" cy="71438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Špalíček veršů a pohádek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FRANTIŠEK HRUBÍN</a:t>
            </a:r>
            <a:endParaRPr lang="cs-CZ" dirty="0" smtClean="0"/>
          </a:p>
          <a:p>
            <a:r>
              <a:rPr lang="cs-CZ" dirty="0" smtClean="0"/>
              <a:t>Zvony a zvonky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JOSEF VÁCLAV SLÁDEK</a:t>
            </a:r>
          </a:p>
          <a:p>
            <a:r>
              <a:rPr lang="cs-CZ" dirty="0" smtClean="0"/>
              <a:t>Aprílová škola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JIŘÍ ŽÁČEK</a:t>
            </a:r>
          </a:p>
          <a:p>
            <a:r>
              <a:rPr lang="cs-CZ" dirty="0" smtClean="0"/>
              <a:t>Hurá na prázdniny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JOSEF BRUKNER</a:t>
            </a:r>
          </a:p>
          <a:p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Pamatuješ si, jak se říká tomuto písemnému projevu?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Studený máj- v stodole ráj.</a:t>
            </a:r>
          </a:p>
          <a:p>
            <a:r>
              <a:rPr lang="cs-CZ" dirty="0" smtClean="0"/>
              <a:t>Májový deštíček- poroste chlebíček.</a:t>
            </a:r>
          </a:p>
          <a:p>
            <a:r>
              <a:rPr lang="cs-CZ" dirty="0" smtClean="0"/>
              <a:t>Déšť svaté Žofie- švestky ubije.</a:t>
            </a:r>
          </a:p>
          <a:p>
            <a:r>
              <a:rPr lang="cs-CZ" dirty="0" smtClean="0"/>
              <a:t>Když se v máji blýská, sedlák si výská.</a:t>
            </a:r>
          </a:p>
          <a:p>
            <a:r>
              <a:rPr lang="cs-CZ" dirty="0" smtClean="0"/>
              <a:t>Medardova kápě-čtyřicet dní kape.Jak červen teplem září, takový bude i měsíc září.</a:t>
            </a:r>
          </a:p>
          <a:p>
            <a:r>
              <a:rPr lang="cs-CZ" dirty="0" smtClean="0"/>
              <a:t>Když červen sluncem pohostí, úroda bude v hojnosti.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286116" y="5572140"/>
            <a:ext cx="4429156" cy="64294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úkolu: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 R A N O S T I K 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závěr trochu pobavení</a:t>
            </a:r>
            <a:r>
              <a:rPr lang="cs-CZ" dirty="0" smtClean="0"/>
              <a:t>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Dělá z komára velblouda.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Je jak slon v porcelánu. </a:t>
            </a:r>
            <a:br>
              <a:rPr lang="pl-PL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t-BR" sz="2000" dirty="0" smtClean="0">
                <a:latin typeface="Times New Roman" pitchFamily="18" charset="0"/>
                <a:cs typeface="Times New Roman" pitchFamily="18" charset="0"/>
              </a:rPr>
              <a:t>Když rozum dávali, na něj se nedostalo. </a:t>
            </a:r>
            <a:br>
              <a:rPr lang="pt-BR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Má tulení nemoc.</a:t>
            </a:r>
            <a:r>
              <a:rPr lang="pt-BR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pt-BR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Jeden za osmnáct, druhý bez dvou za dvacet.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pl-PL" sz="2000" dirty="0" smtClean="0">
                <a:latin typeface="Times New Roman" pitchFamily="18" charset="0"/>
                <a:cs typeface="Times New Roman" pitchFamily="18" charset="0"/>
              </a:rPr>
              <a:t>Rozumí tomu jako koza petrželi. </a:t>
            </a:r>
            <a:br>
              <a:rPr lang="pl-PL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Slézají se jako švábi na pivo.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Klepe kosu.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Hledá jehlu v kupě sena.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it-IT" sz="2000" dirty="0" smtClean="0">
                <a:latin typeface="Times New Roman" pitchFamily="18" charset="0"/>
                <a:cs typeface="Times New Roman" pitchFamily="18" charset="0"/>
              </a:rPr>
              <a:t>Upletl si na sebe bič. </a:t>
            </a:r>
            <a:br>
              <a:rPr lang="it-IT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Udělali kozla zahradníkem.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Měl srdce v kalhotách. 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Má obě ruce levé.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/>
              <a:t>Opakování, matka moudrosti. </a:t>
            </a:r>
            <a:br>
              <a:rPr lang="cs-CZ" sz="2000" dirty="0" smtClean="0"/>
            </a:br>
            <a:r>
              <a:rPr lang="cs-CZ" sz="2000" dirty="0" smtClean="0"/>
              <a:t>Učení - mučení.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Víš, jak se tomuto říká?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….ŘÍKÁ SE TOMU PŘIROVNÁNÍ.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odkazy: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http://dobranalada.wz.cz/moudra/jejako.php</a:t>
            </a:r>
            <a:endParaRPr lang="cs-CZ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209</TotalTime>
  <Words>990</Words>
  <Application>Microsoft Office PowerPoint</Application>
  <PresentationFormat>Předvádění na obrazovce (4:3)</PresentationFormat>
  <Paragraphs>132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Metro</vt:lpstr>
      <vt:lpstr>Prezentace aplikace PowerPoint</vt:lpstr>
      <vt:lpstr>Prezentace aplikace PowerPoint</vt:lpstr>
      <vt:lpstr>Prezentace aplikace PowerPoint</vt:lpstr>
      <vt:lpstr>Jak dobře znáš lidové pohádky?</vt:lpstr>
      <vt:lpstr>Řešení úkolu:</vt:lpstr>
      <vt:lpstr>Víš, ze kterých pohádek jsou tyto hlášky?</vt:lpstr>
      <vt:lpstr>Řešení úkolu:</vt:lpstr>
      <vt:lpstr>Uhodneš názvy starých českých pověstí?</vt:lpstr>
      <vt:lpstr>Řešení úkolu:</vt:lpstr>
      <vt:lpstr>O jaký žánr lidové slovesnosti jde?</vt:lpstr>
      <vt:lpstr>pokračování příběhu……</vt:lpstr>
      <vt:lpstr>Řešení úkolu:</vt:lpstr>
      <vt:lpstr>Víš, kdo napsal tuto poezii pro děti?</vt:lpstr>
      <vt:lpstr>Řešení úkolu:</vt:lpstr>
      <vt:lpstr>Pamatuješ si, jak se říká tomuto písemnému projevu?</vt:lpstr>
      <vt:lpstr>Řešení úkolu:</vt:lpstr>
      <vt:lpstr>Na závěr trochu pobavení…</vt:lpstr>
      <vt:lpstr>Víš, jak se tomuto říká?</vt:lpstr>
      <vt:lpstr>Použité  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student</cp:lastModifiedBy>
  <cp:revision>26</cp:revision>
  <dcterms:created xsi:type="dcterms:W3CDTF">2012-05-07T12:25:14Z</dcterms:created>
  <dcterms:modified xsi:type="dcterms:W3CDTF">2012-05-22T07:35:23Z</dcterms:modified>
</cp:coreProperties>
</file>