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DAABF65-01A9-46FD-A879-2F0555F293E2}">
          <p14:sldIdLst>
            <p14:sldId id="256"/>
            <p14:sldId id="257"/>
            <p14:sldId id="259"/>
            <p14:sldId id="260"/>
          </p14:sldIdLst>
        </p14:section>
        <p14:section name="Oddíl bez názvu" id="{07916214-0AF4-441B-8B53-1764A501A7C8}">
          <p14:sldIdLst>
            <p14:sldId id="261"/>
            <p14:sldId id="263"/>
            <p14:sldId id="262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30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600" dirty="0" smtClean="0"/>
        </a:p>
        <a:p>
          <a:r>
            <a:rPr lang="cs-CZ" sz="1600" dirty="0" smtClean="0"/>
            <a:t>Název </a:t>
          </a:r>
          <a:r>
            <a:rPr lang="cs-CZ" sz="1600" dirty="0"/>
            <a:t>školy</a:t>
          </a:r>
          <a:r>
            <a:rPr lang="cs-CZ" sz="16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VY_12_INOVACE_36_Z_ČR_opakování probraného učiva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Česká republika(opakování učiva</a:t>
          </a:r>
          <a:r>
            <a:rPr lang="cs-CZ" sz="1100" dirty="0" smtClean="0"/>
            <a:t>)</a:t>
          </a:r>
          <a:endParaRPr lang="cs-CZ" sz="11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</a:t>
          </a:r>
          <a:r>
            <a:rPr lang="cs-CZ" sz="1600" dirty="0" smtClean="0"/>
            <a:t>projektu: CZ.1.07/1.4.00/21.2189</a:t>
          </a:r>
        </a:p>
        <a:p>
          <a:pPr algn="l"/>
          <a:r>
            <a:rPr lang="cs-CZ" sz="1100" dirty="0" smtClean="0"/>
            <a:t> </a:t>
          </a:r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Y="155000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</a:t>
          </a:r>
          <a:r>
            <a:rPr lang="cs-CZ" sz="1600" kern="1200" dirty="0"/>
            <a:t>školy</a:t>
          </a:r>
          <a:r>
            <a:rPr lang="cs-CZ" sz="16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VY_12_INOVACE_36_Z_ČR_opakování probraného učiva</a:t>
          </a:r>
          <a:endParaRPr lang="cs-CZ" sz="16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Česká republika(opakování učiva</a:t>
          </a:r>
          <a:r>
            <a:rPr lang="cs-CZ" sz="1100" kern="1200" dirty="0" smtClean="0"/>
            <a:t>)</a:t>
          </a:r>
          <a:endParaRPr lang="cs-CZ" sz="11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403339"/>
          <a:ext cx="4752528" cy="10000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 dirty="0" smtClean="0"/>
            <a:t>projektu: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endParaRPr lang="cs-CZ" sz="1100" kern="1200" dirty="0"/>
        </a:p>
      </dsp:txBody>
      <dsp:txXfrm>
        <a:off x="2016223" y="2403339"/>
        <a:ext cx="4752528" cy="10000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FFB7E7-8A93-41AA-B605-666029796EF8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E856DE-BF88-44C7-9A8E-EEB9E94B0E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69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856DE-BF88-44C7-9A8E-EEB9E94B0E7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979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de_domov_m%C5%AFj?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brazky.superia.cz/mapy/mapa_ceske_republiky.php" TargetMode="External"/><Relationship Id="rId2" Type="http://schemas.openxmlformats.org/officeDocument/2006/relationships/hyperlink" Target="http://cs.wikipedia.org/wiki/St%C3%A1tn%C3%AD_symboly_%C4%8Cesk%C3%A9_republik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mapa+%C4%8Desk%C3%A9+republiky&amp;ex=1&amp;origin=FX010132103" TargetMode="External"/><Relationship Id="rId4" Type="http://schemas.openxmlformats.org/officeDocument/2006/relationships/hyperlink" Target="http://cs.wikipedia.org/wiki/Kde_domov_m%C5%AFj?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4924200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2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47612" y="4758154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20.5.2012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určen pro žáky </a:t>
            </a:r>
            <a:r>
              <a:rPr lang="cs-CZ" dirty="0" smtClean="0"/>
              <a:t>9.třídy </a:t>
            </a:r>
            <a:r>
              <a:rPr lang="cs-CZ" dirty="0"/>
              <a:t>praktické školy</a:t>
            </a:r>
          </a:p>
          <a:p>
            <a:r>
              <a:rPr lang="cs-CZ" dirty="0"/>
              <a:t>Využitelný při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Vypracování úkolů</a:t>
            </a:r>
          </a:p>
          <a:p>
            <a:r>
              <a:rPr lang="cs-CZ" dirty="0" smtClean="0"/>
              <a:t>Doplňování názvů k obrázkům</a:t>
            </a:r>
          </a:p>
          <a:p>
            <a:r>
              <a:rPr lang="cs-CZ" dirty="0" smtClean="0"/>
              <a:t>Opakování probraného učiva</a:t>
            </a:r>
          </a:p>
          <a:p>
            <a:r>
              <a:rPr lang="cs-CZ" dirty="0" smtClean="0"/>
              <a:t>Práce s textem</a:t>
            </a:r>
          </a:p>
          <a:p>
            <a:r>
              <a:rPr lang="cs-CZ" dirty="0" smtClean="0"/>
              <a:t>Druh realizace: </a:t>
            </a:r>
            <a:r>
              <a:rPr lang="cs-CZ" dirty="0"/>
              <a:t>p</a:t>
            </a:r>
            <a:r>
              <a:rPr lang="cs-CZ" dirty="0" smtClean="0"/>
              <a:t>rezentace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Česká republika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Hlavním městem je </a:t>
            </a:r>
            <a:r>
              <a:rPr lang="cs-CZ" i="1" dirty="0" smtClean="0">
                <a:solidFill>
                  <a:srgbClr val="FF0000"/>
                </a:solidFill>
              </a:rPr>
              <a:t>Praha</a:t>
            </a:r>
          </a:p>
          <a:p>
            <a:r>
              <a:rPr lang="cs-CZ" dirty="0" smtClean="0"/>
              <a:t>Sousedí s Polskem, Německem, Slovenskem, Rakouskem</a:t>
            </a:r>
          </a:p>
          <a:p>
            <a:r>
              <a:rPr lang="cs-CZ" dirty="0" smtClean="0"/>
              <a:t>Mezi symboly ČR patří vlajka, znak, pečeť, hymna, státní barva (</a:t>
            </a:r>
            <a:r>
              <a:rPr lang="cs-CZ" u="sng" dirty="0" smtClean="0">
                <a:solidFill>
                  <a:srgbClr val="C00000"/>
                </a:solidFill>
              </a:rPr>
              <a:t>trikolóra</a:t>
            </a:r>
            <a:r>
              <a:rPr lang="cs-CZ" dirty="0" smtClean="0"/>
              <a:t>)</a:t>
            </a:r>
          </a:p>
          <a:p>
            <a:r>
              <a:rPr lang="cs-CZ" dirty="0" smtClean="0"/>
              <a:t>Státní barvy jsou</a:t>
            </a:r>
            <a:r>
              <a:rPr lang="cs-CZ" i="1" u="sng" dirty="0" smtClean="0">
                <a:solidFill>
                  <a:schemeClr val="accent1">
                    <a:lumMod val="75000"/>
                  </a:schemeClr>
                </a:solidFill>
              </a:rPr>
              <a:t> bílá, červená, modrá</a:t>
            </a:r>
          </a:p>
          <a:p>
            <a:r>
              <a:rPr lang="cs-CZ" dirty="0" smtClean="0"/>
              <a:t>Státní území je určeno státní hranicí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427017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18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Symboly České republiky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34663" y="1525453"/>
            <a:ext cx="1937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Státní vlajka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609236" y="1540981"/>
            <a:ext cx="19255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Státní pečeť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6372200" y="1458342"/>
            <a:ext cx="2596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Velký státní znak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3212772" y="4194165"/>
            <a:ext cx="2546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Státní barvy-trikolóra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302493" y="3854373"/>
            <a:ext cx="2548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Malý státní znak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6518004" y="4138198"/>
            <a:ext cx="20987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Státní hymna</a:t>
            </a: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926" y="198156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60" y="2161149"/>
            <a:ext cx="1720879" cy="170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375" y="2171380"/>
            <a:ext cx="1405065" cy="1686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45259"/>
            <a:ext cx="1420261" cy="1739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3467391" y="5327664"/>
            <a:ext cx="2037357" cy="99973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088" y="5378664"/>
            <a:ext cx="2011660" cy="93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92" y="4797151"/>
            <a:ext cx="2416177" cy="1656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32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2" y="4149080"/>
            <a:ext cx="252028" cy="26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Česká republika – text státní hymny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52565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300" b="1" u="sng" dirty="0" smtClean="0"/>
              <a:t>Státní hymna</a:t>
            </a:r>
          </a:p>
          <a:p>
            <a:pPr marL="0" indent="0">
              <a:buNone/>
            </a:pPr>
            <a:endParaRPr lang="cs-CZ" sz="3300" b="1" u="sng" dirty="0" smtClean="0"/>
          </a:p>
          <a:p>
            <a:pPr marL="0" indent="0">
              <a:buNone/>
            </a:pPr>
            <a:r>
              <a:rPr lang="cs-CZ" sz="3300" dirty="0"/>
              <a:t>Kde domov můj,</a:t>
            </a:r>
          </a:p>
          <a:p>
            <a:pPr marL="0" indent="0">
              <a:buNone/>
            </a:pPr>
            <a:r>
              <a:rPr lang="cs-CZ" sz="3300" dirty="0"/>
              <a:t>kde domov můj.</a:t>
            </a:r>
          </a:p>
          <a:p>
            <a:pPr marL="0" indent="0">
              <a:buNone/>
            </a:pPr>
            <a:r>
              <a:rPr lang="cs-CZ" sz="3300" dirty="0"/>
              <a:t>Voda hučí po lučinách,</a:t>
            </a:r>
          </a:p>
          <a:p>
            <a:pPr marL="0" indent="0">
              <a:buNone/>
            </a:pPr>
            <a:r>
              <a:rPr lang="cs-CZ" sz="3300" dirty="0"/>
              <a:t>bory šumí po skalinách,</a:t>
            </a:r>
          </a:p>
          <a:p>
            <a:pPr marL="0" indent="0">
              <a:buNone/>
            </a:pPr>
            <a:r>
              <a:rPr lang="cs-CZ" sz="3300" dirty="0"/>
              <a:t>v sadě skví se jara květ,</a:t>
            </a:r>
          </a:p>
          <a:p>
            <a:pPr marL="0" indent="0">
              <a:buNone/>
            </a:pPr>
            <a:r>
              <a:rPr lang="cs-CZ" sz="3300" dirty="0"/>
              <a:t>zemský ráj to na pohled!</a:t>
            </a:r>
          </a:p>
          <a:p>
            <a:pPr marL="0" indent="0">
              <a:buNone/>
            </a:pPr>
            <a:r>
              <a:rPr lang="cs-CZ" sz="3300" dirty="0"/>
              <a:t>A to je ta krásná země,</a:t>
            </a:r>
          </a:p>
          <a:p>
            <a:pPr marL="0" indent="0">
              <a:buNone/>
            </a:pPr>
            <a:r>
              <a:rPr lang="cs-CZ" sz="3300" dirty="0"/>
              <a:t>země česká, domov můj,</a:t>
            </a:r>
          </a:p>
          <a:p>
            <a:pPr marL="0" indent="0">
              <a:buNone/>
            </a:pPr>
            <a:r>
              <a:rPr lang="cs-CZ" sz="3300" dirty="0"/>
              <a:t>země česká, domov můj</a:t>
            </a:r>
            <a:r>
              <a:rPr lang="cs-CZ" sz="3300" dirty="0" smtClean="0"/>
              <a:t>!</a:t>
            </a:r>
          </a:p>
          <a:p>
            <a:pPr marL="0" indent="0">
              <a:buNone/>
            </a:pPr>
            <a:r>
              <a:rPr lang="cs-CZ" sz="2800" dirty="0" smtClean="0">
                <a:hlinkClick r:id="rId3"/>
              </a:rPr>
              <a:t>http://cs.wikipedia.org/wiki/Kde_domov_m%C5%AFj%3F</a:t>
            </a:r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3163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Mapa České republiky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2" y="1412776"/>
            <a:ext cx="912571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13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Otázky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Jaké je hlavní město České republiky?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Vypiš státy, které sousedí s ČR?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Jaké jsou státní symboly České republiky?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Jak se nazývá státní barva ČR?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Jaké jsou státní barvy ČR?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Čím je určeno státní území ČR?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Z mapy vypiš alespoň 5 velkých měst.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8989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Doplň správné názvy.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3710326"/>
            <a:ext cx="2592288" cy="4788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491879" y="3573016"/>
            <a:ext cx="1872207" cy="37675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588224" y="3488545"/>
            <a:ext cx="1944216" cy="3710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7544" y="6165304"/>
            <a:ext cx="208823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059832" y="6165304"/>
            <a:ext cx="259228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302102" y="6202982"/>
            <a:ext cx="2527548" cy="3960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76387"/>
            <a:ext cx="1593465" cy="191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3491880" y="1869759"/>
            <a:ext cx="1872208" cy="13058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931670"/>
            <a:ext cx="1872207" cy="1316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02" y="1630236"/>
            <a:ext cx="1631747" cy="161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467544" y="4581128"/>
            <a:ext cx="2160240" cy="11521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1129"/>
            <a:ext cx="2178729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059" y="4189222"/>
            <a:ext cx="1879027" cy="1760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02" y="4009162"/>
            <a:ext cx="1631747" cy="1940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927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0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http://office.microsoft.com/cs-cz/images/results.aspx?qu=vlajka+%C4%8Desk%C3%A9+republiky&amp;ex=1#ai:MC900129192</a:t>
            </a:r>
            <a:r>
              <a:rPr lang="cs-CZ" sz="3300" dirty="0" smtClean="0">
                <a:solidFill>
                  <a:prstClr val="black"/>
                </a:solidFill>
                <a:hlinkClick r:id="rId2"/>
              </a:rPr>
              <a:t>|</a:t>
            </a:r>
          </a:p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JIŘÍ LOUDA. Velký státní znak [online]. [cit. 22.5.2012]. Dostupný na WWW: &lt;http://cs.wikipedia.org/wiki/</a:t>
            </a:r>
            <a:r>
              <a:rPr lang="cs-CZ" sz="3300" dirty="0" err="1">
                <a:solidFill>
                  <a:prstClr val="black"/>
                </a:solidFill>
                <a:hlinkClick r:id="rId2"/>
              </a:rPr>
              <a:t>Soubor:Coat_of_arms_of_the_Czech_Republic.svg</a:t>
            </a:r>
            <a:r>
              <a:rPr lang="cs-CZ" sz="3300" dirty="0" smtClean="0">
                <a:solidFill>
                  <a:prstClr val="black"/>
                </a:solidFill>
                <a:hlinkClick r:id="rId2"/>
              </a:rPr>
              <a:t>&gt;.</a:t>
            </a:r>
          </a:p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JIŘÍ LOUDA. Malý státní znak [online]. [cit. 22.5.2012]. Dostupný na WWW: &lt;http://cs.wikipedia.org/wiki/</a:t>
            </a:r>
            <a:r>
              <a:rPr lang="cs-CZ" sz="3300" dirty="0" err="1">
                <a:solidFill>
                  <a:prstClr val="black"/>
                </a:solidFill>
                <a:hlinkClick r:id="rId2"/>
              </a:rPr>
              <a:t>Soubor:Small_coat_of_arms_of_the_Czech_Republic.svg</a:t>
            </a:r>
            <a:r>
              <a:rPr lang="cs-CZ" sz="3300" dirty="0">
                <a:solidFill>
                  <a:prstClr val="black"/>
                </a:solidFill>
                <a:hlinkClick r:id="rId2"/>
              </a:rPr>
              <a:t>&gt;. </a:t>
            </a:r>
            <a:endParaRPr lang="cs-CZ" sz="3300" dirty="0" smtClean="0">
              <a:solidFill>
                <a:prstClr val="black"/>
              </a:solidFill>
              <a:hlinkClick r:id="rId2"/>
            </a:endParaRPr>
          </a:p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JIŘÍ LOUDA. Trikolora České republiky [online]. [cit. 22.5.2012]. Dostupný na WWW: &lt;http://cs.wikipedia.org/wiki/</a:t>
            </a:r>
            <a:r>
              <a:rPr lang="cs-CZ" sz="3300" dirty="0" err="1">
                <a:solidFill>
                  <a:prstClr val="black"/>
                </a:solidFill>
                <a:hlinkClick r:id="rId2"/>
              </a:rPr>
              <a:t>Soubor:Tricolour_of_the_Czech_Republic.svg</a:t>
            </a:r>
            <a:r>
              <a:rPr lang="cs-CZ" sz="3300" dirty="0">
                <a:solidFill>
                  <a:prstClr val="black"/>
                </a:solidFill>
                <a:hlinkClick r:id="rId2"/>
              </a:rPr>
              <a:t>&gt;. </a:t>
            </a:r>
            <a:endParaRPr lang="cs-CZ" sz="3300" dirty="0" smtClean="0">
              <a:solidFill>
                <a:prstClr val="black"/>
              </a:solidFill>
              <a:hlinkClick r:id="rId2"/>
            </a:endParaRPr>
          </a:p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JIŘÍ LOUDA. Pečeť [online]. [cit. 22.5.2012]. Dostupný na WWW: &lt;http://cs.wikipedia.org/wiki/</a:t>
            </a:r>
            <a:r>
              <a:rPr lang="cs-CZ" sz="3300" dirty="0" err="1">
                <a:solidFill>
                  <a:prstClr val="black"/>
                </a:solidFill>
                <a:hlinkClick r:id="rId2"/>
              </a:rPr>
              <a:t>Soubor:Seal_of_the_Czech_Republic.png</a:t>
            </a:r>
            <a:r>
              <a:rPr lang="cs-CZ" sz="3300" dirty="0">
                <a:solidFill>
                  <a:prstClr val="black"/>
                </a:solidFill>
                <a:hlinkClick r:id="rId2"/>
              </a:rPr>
              <a:t>&gt;. </a:t>
            </a:r>
            <a:endParaRPr lang="cs-CZ" sz="3300" dirty="0" smtClean="0">
              <a:solidFill>
                <a:prstClr val="black"/>
              </a:solidFill>
              <a:hlinkClick r:id="rId2"/>
            </a:endParaRPr>
          </a:p>
          <a:p>
            <a:r>
              <a:rPr lang="cs-CZ" sz="3300" dirty="0">
                <a:solidFill>
                  <a:prstClr val="black"/>
                </a:solidFill>
                <a:hlinkClick r:id="rId2"/>
              </a:rPr>
              <a:t>JIŘÍ LOUDA. Státní hymna [online]. [cit. 22.5.2012]. Dostupný na WWW: &lt;http://cs.wikipedia.org/wiki/</a:t>
            </a:r>
            <a:r>
              <a:rPr lang="cs-CZ" sz="3300" dirty="0" err="1">
                <a:solidFill>
                  <a:prstClr val="black"/>
                </a:solidFill>
                <a:hlinkClick r:id="rId2"/>
              </a:rPr>
              <a:t>Soubor:Skroup-Anthem.jpg</a:t>
            </a:r>
            <a:r>
              <a:rPr lang="cs-CZ" sz="3300" dirty="0">
                <a:solidFill>
                  <a:prstClr val="black"/>
                </a:solidFill>
                <a:hlinkClick r:id="rId2"/>
              </a:rPr>
              <a:t>&gt;. </a:t>
            </a:r>
            <a:endParaRPr lang="cs-CZ" sz="3300" dirty="0" smtClean="0">
              <a:solidFill>
                <a:prstClr val="black"/>
              </a:solidFill>
              <a:hlinkClick r:id="rId2"/>
            </a:endParaRPr>
          </a:p>
          <a:p>
            <a:r>
              <a:rPr lang="cs-CZ" sz="3300" dirty="0">
                <a:solidFill>
                  <a:srgbClr val="0070C0"/>
                </a:solidFill>
                <a:hlinkClick r:id="rId3"/>
              </a:rPr>
              <a:t>http://obrazky.superia.cz/mapy/mapa_ceske_republiky.php</a:t>
            </a:r>
            <a:endParaRPr lang="cs-CZ" sz="3300" dirty="0">
              <a:solidFill>
                <a:srgbClr val="0070C0"/>
              </a:solidFill>
            </a:endParaRPr>
          </a:p>
          <a:p>
            <a:r>
              <a:rPr lang="cs-CZ" sz="3300" dirty="0">
                <a:solidFill>
                  <a:prstClr val="black"/>
                </a:solidFill>
                <a:hlinkClick r:id="rId4"/>
              </a:rPr>
              <a:t>http://cs.wikipedia.org/wiki/Kde_domov_m%C5%AFj%3F</a:t>
            </a:r>
            <a:endParaRPr lang="cs-CZ" sz="3300" dirty="0">
              <a:solidFill>
                <a:prstClr val="black"/>
              </a:solidFill>
            </a:endParaRPr>
          </a:p>
          <a:p>
            <a:r>
              <a:rPr lang="cs-CZ" sz="3300" dirty="0">
                <a:solidFill>
                  <a:srgbClr val="0070C0"/>
                </a:solidFill>
                <a:hlinkClick r:id="rId5"/>
              </a:rPr>
              <a:t>http://office.microsoft.com/cs-cz/images/results.aspx?qu=mapa+%</a:t>
            </a:r>
            <a:r>
              <a:rPr lang="cs-CZ" sz="3300" dirty="0" smtClean="0">
                <a:solidFill>
                  <a:srgbClr val="0070C0"/>
                </a:solidFill>
                <a:hlinkClick r:id="rId5"/>
              </a:rPr>
              <a:t>C4%8Desk%C3%A9+republiky&amp;ex=1&amp;origin=FX010132103</a:t>
            </a:r>
            <a:endParaRPr lang="cs-CZ" sz="3300" dirty="0">
              <a:solidFill>
                <a:prstClr val="black"/>
              </a:solidFill>
              <a:hlinkClick r:id="rId2"/>
            </a:endParaRPr>
          </a:p>
          <a:p>
            <a:r>
              <a:rPr lang="cs-CZ" sz="33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3300" dirty="0" smtClean="0">
                <a:solidFill>
                  <a:prstClr val="black"/>
                </a:solidFill>
                <a:hlinkClick r:id="rId2"/>
              </a:rPr>
              <a:t>://cs.wikipedia.org/wiki/St%C3%A1tn%C3%AD_symboly_%C4%8Cesk%C3%A9_republiky</a:t>
            </a:r>
            <a:endParaRPr lang="cs-CZ" sz="3300" dirty="0">
              <a:solidFill>
                <a:prstClr val="black"/>
              </a:solidFill>
            </a:endParaRPr>
          </a:p>
          <a:p>
            <a:endParaRPr lang="cs-CZ" sz="2400" dirty="0" smtClean="0">
              <a:solidFill>
                <a:srgbClr val="0070C0"/>
              </a:solidFill>
            </a:endParaRPr>
          </a:p>
          <a:p>
            <a:endParaRPr lang="cs-CZ" sz="2000" i="1" dirty="0" smtClean="0">
              <a:solidFill>
                <a:srgbClr val="0070C0"/>
              </a:solidFill>
            </a:endParaRPr>
          </a:p>
          <a:p>
            <a:pPr marL="0" lvl="0" indent="0">
              <a:buNone/>
            </a:pPr>
            <a:endParaRPr lang="cs-CZ" sz="2000" i="1" dirty="0">
              <a:solidFill>
                <a:srgbClr val="0070C0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401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 a metodický pokyn</vt:lpstr>
      <vt:lpstr>Česká republika</vt:lpstr>
      <vt:lpstr>Symboly České republiky</vt:lpstr>
      <vt:lpstr>Česká republika – text státní hymny</vt:lpstr>
      <vt:lpstr>Mapa České republiky</vt:lpstr>
      <vt:lpstr>Otázky</vt:lpstr>
      <vt:lpstr>Doplň správné názvy.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48</cp:revision>
  <dcterms:created xsi:type="dcterms:W3CDTF">2011-08-21T15:31:45Z</dcterms:created>
  <dcterms:modified xsi:type="dcterms:W3CDTF">2012-05-22T08:17:57Z</dcterms:modified>
</cp:coreProperties>
</file>