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4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8" autoAdjust="0"/>
    <p:restoredTop sz="94660"/>
  </p:normalViewPr>
  <p:slideViewPr>
    <p:cSldViewPr>
      <p:cViewPr varScale="1">
        <p:scale>
          <a:sx n="103" d="100"/>
          <a:sy n="103" d="100"/>
        </p:scale>
        <p:origin x="-1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Jaroslava </a:t>
          </a:r>
          <a:r>
            <a:rPr lang="cs-CZ" sz="2000" dirty="0" err="1" smtClean="0"/>
            <a:t>Lioliasová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CZ.1.07/1.4.00/21.0816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Pohádky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VY_32_INOVACE_02_LIDOVÁ_SLOVESNOST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E81A9001-BD32-483E-9FDB-3652B3271E50}" type="presOf" srcId="{D8197B8C-B260-4A16-BDF4-0947B075E274}" destId="{5A5FFA88-C948-4069-8E93-59FA12366E83}" srcOrd="1" destOrd="0" presId="urn:microsoft.com/office/officeart/2005/8/layout/target3"/>
    <dgm:cxn modelId="{2257B16A-EFCC-4CBC-A535-8367654FD41D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FE41B0C-09D5-42CA-A1B1-7224802EDE57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5EDC65-F042-4C6E-8924-F9EFAA1FAC65}" type="presOf" srcId="{D8197B8C-B260-4A16-BDF4-0947B075E274}" destId="{25B08C86-7E15-44DC-BE7F-FFB55DD49D12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C05B5AC8-F922-4B47-A629-C83C6B1A0862}" type="presOf" srcId="{4C35D32F-0EAB-4CD7-82EE-45574DC2A586}" destId="{890E4F0B-2866-4A3F-A3C7-2A14B1797930}" srcOrd="1" destOrd="0" presId="urn:microsoft.com/office/officeart/2005/8/layout/target3"/>
    <dgm:cxn modelId="{FA41A913-5ECF-49F3-9414-6834AF471DCA}" type="presOf" srcId="{B651F6E3-6281-48DB-9319-2AEAFDAE7572}" destId="{6BB5E863-4638-4E1D-BFDE-399D028AC4ED}" srcOrd="1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AD3AA512-9B0F-484C-8DF8-EDE294438A23}" type="presParOf" srcId="{333A1088-737F-45CB-B68E-254E46348037}" destId="{9358AC05-5D7D-4327-9F80-1AD486AEA664}" srcOrd="6" destOrd="0" presId="urn:microsoft.com/office/officeart/2005/8/layout/target3"/>
    <dgm:cxn modelId="{58F0AF98-05F2-4B2C-8EAC-86F9B6A159EB}" type="presParOf" srcId="{333A1088-737F-45CB-B68E-254E46348037}" destId="{313FC574-E1CD-4FB4-B054-0B805CE0447D}" srcOrd="7" destOrd="0" presId="urn:microsoft.com/office/officeart/2005/8/layout/target3"/>
    <dgm:cxn modelId="{BD717761-BF06-4B81-A6EB-7A9C3459B12F}" type="presParOf" srcId="{333A1088-737F-45CB-B68E-254E46348037}" destId="{619D679B-A015-4ECF-8348-D1034C574F40}" srcOrd="8" destOrd="0" presId="urn:microsoft.com/office/officeart/2005/8/layout/target3"/>
    <dgm:cxn modelId="{685A7802-1C78-4014-BA99-139003BECE6B}" type="presParOf" srcId="{333A1088-737F-45CB-B68E-254E46348037}" destId="{322283A8-4A27-4CDA-BAE3-F381106A9174}" srcOrd="9" destOrd="0" presId="urn:microsoft.com/office/officeart/2005/8/layout/target3"/>
    <dgm:cxn modelId="{0A9A2AD4-96A5-4FD2-8099-970DB45E5485}" type="presParOf" srcId="{333A1088-737F-45CB-B68E-254E46348037}" destId="{FFC9F71D-1B4F-4AD9-A4A6-86ADEFC8AF5C}" srcOrd="10" destOrd="0" presId="urn:microsoft.com/office/officeart/2005/8/layout/target3"/>
    <dgm:cxn modelId="{2B84D739-B6F1-4B20-A4D0-507DDCE51921}" type="presParOf" srcId="{333A1088-737F-45CB-B68E-254E46348037}" destId="{25B08C86-7E15-44DC-BE7F-FFB55DD49D12}" srcOrd="11" destOrd="0" presId="urn:microsoft.com/office/officeart/2005/8/layout/target3"/>
    <dgm:cxn modelId="{503A9E72-268E-4265-8CD2-BF460F9381BA}" type="presParOf" srcId="{333A1088-737F-45CB-B68E-254E46348037}" destId="{76644BE8-9D7C-4C09-B250-3D10AF48CBB7}" srcOrd="12" destOrd="0" presId="urn:microsoft.com/office/officeart/2005/8/layout/target3"/>
    <dgm:cxn modelId="{17B5C476-6B10-4F8D-A9A7-C0D50184ABDC}" type="presParOf" srcId="{333A1088-737F-45CB-B68E-254E46348037}" destId="{EE85B701-7295-41C0-BA7A-34D3756A2AE6}" srcOrd="13" destOrd="0" presId="urn:microsoft.com/office/officeart/2005/8/layout/target3"/>
    <dgm:cxn modelId="{5C5774E7-6D8F-458D-825D-1B7A1D940D12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EDE63165-B4BC-423F-85DC-8F38D3D59086}" type="presParOf" srcId="{333A1088-737F-45CB-B68E-254E46348037}" destId="{6BB5E863-4638-4E1D-BFDE-399D028AC4ED}" srcOrd="17" destOrd="0" presId="urn:microsoft.com/office/officeart/2005/8/layout/target3"/>
    <dgm:cxn modelId="{B45282E6-3822-4513-AF4B-9D23916D1FFD}" type="presParOf" srcId="{333A1088-737F-45CB-B68E-254E46348037}" destId="{5A5FFA88-C948-4069-8E93-59FA12366E83}" srcOrd="18" destOrd="0" presId="urn:microsoft.com/office/officeart/2005/8/layout/target3"/>
    <dgm:cxn modelId="{3B2A7058-0BBE-4515-9A74-197EC68D136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Jaroslava </a:t>
          </a:r>
          <a:r>
            <a:rPr lang="cs-CZ" sz="2000" kern="1200" dirty="0" err="1" smtClean="0"/>
            <a:t>Lioliasová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VY_32_INOVACE_02_LIDOVÁ_SLOVESNOST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Pohádky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00BE9-FCCE-4C9C-B1EE-44F2753AE465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EF94D-C322-40F0-8319-0982242DE4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85805-BCCF-46E4-9AA0-6C0C089AD1CB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487F4-1171-4AE6-AE93-92D4B1E258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F5F7A-66A4-40AC-8796-485BD4DF7716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D8D18-9670-43C7-9E66-83F2C6187C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885E9-F34A-48BD-911F-310F4ED9C70C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12222-4923-4B20-B470-7A07AE4121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65A0F-0B1D-41C3-9E7B-D129AB7E463D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19BFD-92F3-42CE-80AD-68428B8DD8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45653-9BAD-4E00-AEE6-429CA60367C3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D1CB7-A06D-40F9-B38E-89D2AE00D0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F17EB-075B-4C83-B3FC-A382EC38959B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82A7B-4105-4C3D-A8F3-F138CC1AA1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A7C59-209C-4ABA-AC7C-F030DFAD9B0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0336F-27FB-4A24-9411-F17944288C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FBBC8-9B2A-42E9-839B-071225B4E7CC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7F9EE-E493-41AC-BCFD-82C2C00AB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63BC0-1AB4-4CA6-B983-EE2E436C9C0B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D4463-6E17-4F20-81BE-35AC02548B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EC89D-030B-4FA0-9520-E4DF666E5114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3F93A-981B-4704-9204-5F6B295048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0D7D44-152A-44AE-8E7F-1FF4CD4B4F7E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DEAE0E-74E0-47FA-933C-AE9CC093CE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%C3%ADmek_-_Karel_Jarom%C3%ADr_Erben.jpg" TargetMode="External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5323880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Ukázky lidových pohádek, práce s </a:t>
            </a:r>
            <a:r>
              <a:rPr lang="cs-CZ" sz="2000" smtClean="0"/>
              <a:t>texty pohádek.</a:t>
            </a:r>
            <a:endParaRPr lang="cs-CZ" sz="2000" dirty="0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11323406"/>
              </p:ext>
            </p:extLst>
          </p:nvPr>
        </p:nvGraphicFramePr>
        <p:xfrm>
          <a:off x="1547813" y="1412875"/>
          <a:ext cx="6096000" cy="138305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říjen 2011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Lidové pohádky.                            Práce s texty pohádek 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1399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/>
              <a:t>Z POHÁDKY DO POHÁDKY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u="sng" dirty="0" smtClean="0"/>
              <a:t>Ukázka č. 1</a:t>
            </a:r>
            <a:r>
              <a:rPr lang="cs-CZ" sz="1000" b="1" u="sng" dirty="0" smtClean="0"/>
              <a:t>:</a:t>
            </a:r>
          </a:p>
          <a:p>
            <a:pPr marL="0" indent="0">
              <a:buNone/>
            </a:pPr>
            <a:r>
              <a:rPr lang="cs-CZ" sz="2400" b="1" dirty="0" smtClean="0"/>
              <a:t>       V  jedné vsi byla jedna chudá vdova a měla jednu dceru. Zůstávaly v staré chalupě s doškovou střechou a měly na půdě několik slepic. Stará chodila v zimě do lesa na dříví, v létě na jahody a na podzim na pole sbírat, a mladá nosila vejce do města na prodej. Tak spolu </a:t>
            </a:r>
            <a:r>
              <a:rPr lang="cs-CZ" sz="2400" b="1" dirty="0" smtClean="0"/>
              <a:t>žily.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         Jednou v létě se stará roznemohla a mladá musela sama do lesa na jahody, aby měly co jíst.  Vařily si z nich kaši. Vzala hrnec a kus černého chleba a šla. Když měla hrnec plný jahod, přišla v lese k jedné studánce, tu si k té studánce sedla, vyndala si ze zástěry chléb a začala obědvat. Bylo  pravé poledne.</a:t>
            </a:r>
          </a:p>
          <a:p>
            <a:pPr marL="0" indent="0">
              <a:buNone/>
            </a:pPr>
            <a:r>
              <a:rPr lang="cs-CZ" sz="2400" b="1" dirty="0" smtClean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451111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Dokážeš správně odpovědět?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O jakou pohádku se jedná?</a:t>
            </a:r>
          </a:p>
          <a:p>
            <a:endParaRPr lang="cs-CZ" dirty="0" smtClean="0"/>
          </a:p>
          <a:p>
            <a:r>
              <a:rPr lang="cs-CZ" dirty="0" smtClean="0"/>
              <a:t>2. Kdo se objevil u studánky?</a:t>
            </a:r>
          </a:p>
          <a:p>
            <a:endParaRPr lang="cs-CZ" dirty="0" smtClean="0"/>
          </a:p>
          <a:p>
            <a:r>
              <a:rPr lang="cs-CZ" dirty="0" smtClean="0"/>
              <a:t>3. Co dostala mladá výměnou za chleba?</a:t>
            </a:r>
          </a:p>
          <a:p>
            <a:endParaRPr lang="cs-CZ" dirty="0" smtClean="0"/>
          </a:p>
          <a:p>
            <a:r>
              <a:rPr lang="cs-CZ" dirty="0" smtClean="0"/>
              <a:t>4. Jaké kouzelné slovo zastavilo kouzlo?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pohádky do pohádky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u="sng" dirty="0" smtClean="0"/>
              <a:t>Ukázka č. 2</a:t>
            </a:r>
          </a:p>
          <a:p>
            <a:r>
              <a:rPr lang="cs-CZ" sz="2400" b="1" dirty="0" smtClean="0"/>
              <a:t>Králevic </a:t>
            </a:r>
            <a:r>
              <a:rPr lang="cs-CZ" sz="2400" b="1" dirty="0" smtClean="0"/>
              <a:t>se rozloučil s otcem, vsedl na koně a jel si pro tu nevěstu. I přišlo mu jet velikým lesem a tím lesem jel pořád, až se mu cesta ztratila. A když tak houští a mezi skalím                    a bažinami s koněm bloudil, nevěda kudy kam, slyšel za sebou někoho volat : </a:t>
            </a:r>
            <a:r>
              <a:rPr lang="cs-CZ" sz="2400" b="1" dirty="0" smtClean="0">
                <a:latin typeface="Times New Roman"/>
                <a:cs typeface="Times New Roman"/>
              </a:rPr>
              <a:t>„ Hej, počkejte!” </a:t>
            </a:r>
            <a:r>
              <a:rPr lang="cs-CZ" sz="2400" b="1" dirty="0" smtClean="0">
                <a:latin typeface="Times New Roman"/>
                <a:cs typeface="Times New Roman"/>
              </a:rPr>
              <a:t>Králevic </a:t>
            </a:r>
            <a:r>
              <a:rPr lang="cs-CZ" sz="2400" b="1" dirty="0" smtClean="0">
                <a:latin typeface="Times New Roman"/>
                <a:cs typeface="Times New Roman"/>
              </a:rPr>
              <a:t>se otočil </a:t>
            </a:r>
            <a:r>
              <a:rPr lang="cs-CZ" sz="2400" b="1" dirty="0" smtClean="0">
                <a:latin typeface="Times New Roman"/>
                <a:cs typeface="Times New Roman"/>
              </a:rPr>
              <a:t>            a </a:t>
            </a:r>
            <a:r>
              <a:rPr lang="cs-CZ" sz="2400" b="1" dirty="0" smtClean="0">
                <a:latin typeface="Times New Roman"/>
                <a:cs typeface="Times New Roman"/>
              </a:rPr>
              <a:t>viděl vysokého člověka, jak za ním pospíchá. „ Počkejte </a:t>
            </a:r>
            <a:r>
              <a:rPr lang="cs-CZ" sz="2400" b="1" dirty="0" smtClean="0">
                <a:latin typeface="Times New Roman"/>
                <a:cs typeface="Times New Roman"/>
              </a:rPr>
              <a:t>        a </a:t>
            </a:r>
            <a:r>
              <a:rPr lang="cs-CZ" sz="2400" b="1" dirty="0" err="1" smtClean="0">
                <a:latin typeface="Times New Roman"/>
                <a:cs typeface="Times New Roman"/>
              </a:rPr>
              <a:t>vemte</a:t>
            </a:r>
            <a:r>
              <a:rPr lang="cs-CZ" sz="2400" b="1" dirty="0" smtClean="0">
                <a:latin typeface="Times New Roman"/>
                <a:cs typeface="Times New Roman"/>
              </a:rPr>
              <a:t> mne s sebou, a vezmete-li mne do služby, nebudete litovat. </a:t>
            </a:r>
          </a:p>
          <a:p>
            <a:r>
              <a:rPr lang="cs-CZ" sz="2400" b="1" dirty="0" smtClean="0">
                <a:latin typeface="Times New Roman"/>
                <a:cs typeface="Times New Roman"/>
              </a:rPr>
              <a:t>„Kdopak jsi?” řekl </a:t>
            </a:r>
            <a:r>
              <a:rPr lang="cs-CZ" sz="2400" b="1" dirty="0" smtClean="0">
                <a:latin typeface="Times New Roman"/>
                <a:cs typeface="Times New Roman"/>
              </a:rPr>
              <a:t>králevic</a:t>
            </a:r>
            <a:r>
              <a:rPr lang="cs-CZ" sz="2400" b="1" dirty="0" smtClean="0">
                <a:latin typeface="Times New Roman"/>
                <a:cs typeface="Times New Roman"/>
              </a:rPr>
              <a:t>. „A co umíš dělat?”</a:t>
            </a:r>
            <a:endParaRPr lang="cs-CZ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odpovědi na mé otázky?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Kdo volala na </a:t>
            </a:r>
            <a:r>
              <a:rPr lang="cs-CZ" dirty="0" smtClean="0"/>
              <a:t>králevice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2. Víš, co dokázal podivný pocestný?</a:t>
            </a:r>
          </a:p>
          <a:p>
            <a:endParaRPr lang="cs-CZ" dirty="0" smtClean="0"/>
          </a:p>
          <a:p>
            <a:r>
              <a:rPr lang="cs-CZ" dirty="0" smtClean="0"/>
              <a:t>3. Koho ještě potkal </a:t>
            </a:r>
            <a:r>
              <a:rPr lang="cs-CZ" dirty="0" smtClean="0"/>
              <a:t>králevic </a:t>
            </a:r>
            <a:r>
              <a:rPr lang="cs-CZ" dirty="0" smtClean="0"/>
              <a:t>na cestě za nevěstou?</a:t>
            </a:r>
          </a:p>
          <a:p>
            <a:endParaRPr lang="cs-CZ" dirty="0" smtClean="0"/>
          </a:p>
          <a:p>
            <a:r>
              <a:rPr lang="cs-CZ" dirty="0" smtClean="0"/>
              <a:t>4. Kdo věznil překrásnou dívku?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pohádky do pohádky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u="sng" dirty="0" smtClean="0"/>
              <a:t>Ukázka č. 3</a:t>
            </a:r>
          </a:p>
          <a:p>
            <a:pPr>
              <a:buNone/>
            </a:pPr>
            <a:r>
              <a:rPr lang="cs-CZ" sz="2400" b="1" dirty="0" smtClean="0"/>
              <a:t>          Bylo nebylo. Byl jednou jeden král, který se rád honil </a:t>
            </a:r>
            <a:r>
              <a:rPr lang="cs-CZ" sz="2400" b="1" dirty="0" smtClean="0"/>
              <a:t>             po </a:t>
            </a:r>
            <a:r>
              <a:rPr lang="cs-CZ" sz="2400" b="1" dirty="0" smtClean="0"/>
              <a:t>lesích za zvěří. Jednou se také pustil za jelenem </a:t>
            </a:r>
            <a:r>
              <a:rPr lang="cs-CZ" sz="2400" b="1" dirty="0" smtClean="0"/>
              <a:t>                          a </a:t>
            </a:r>
            <a:r>
              <a:rPr lang="cs-CZ" sz="2400" b="1" dirty="0" smtClean="0"/>
              <a:t>zabloudil. Byl sám a sám, přišla noc a král byl rád, že našel na mýtině chalupu. Zůstával tam uhlíř. Král povídá, jestli by ho chtěl z lesa vyvést, že mu dobře zaplatí.</a:t>
            </a:r>
          </a:p>
          <a:p>
            <a:pPr>
              <a:buNone/>
            </a:pPr>
            <a:r>
              <a:rPr lang="cs-CZ" sz="2400" b="1" dirty="0" smtClean="0"/>
              <a:t>       </a:t>
            </a:r>
            <a:r>
              <a:rPr lang="cs-CZ" sz="2400" b="1" dirty="0" smtClean="0">
                <a:latin typeface="Times New Roman"/>
                <a:cs typeface="Times New Roman"/>
              </a:rPr>
              <a:t>„</a:t>
            </a:r>
            <a:r>
              <a:rPr lang="cs-CZ" sz="2400" b="1" dirty="0" smtClean="0"/>
              <a:t>I rád bych s vámi,</a:t>
            </a:r>
            <a:r>
              <a:rPr lang="cs-CZ" sz="2400" b="1" dirty="0" smtClean="0">
                <a:latin typeface="Times New Roman"/>
                <a:cs typeface="Times New Roman"/>
              </a:rPr>
              <a:t>” řekl uhlíř, „ale tu vidíte, že se mi právě žena čeká, nemohu odejít. A kam byste taky v noci chodil? Lehněte si na půdu na  seno a ráno vás vyprovodím</a:t>
            </a:r>
            <a:r>
              <a:rPr lang="cs-CZ" sz="2800" b="1" dirty="0" smtClean="0">
                <a:latin typeface="Times New Roman"/>
                <a:cs typeface="Times New Roman"/>
              </a:rPr>
              <a:t>.”</a:t>
            </a:r>
          </a:p>
          <a:p>
            <a:endParaRPr lang="cs-CZ" sz="2400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ví? Odpoví?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Co se narodilo tu noc uhlířovi?</a:t>
            </a:r>
          </a:p>
          <a:p>
            <a:r>
              <a:rPr lang="cs-CZ" dirty="0" smtClean="0"/>
              <a:t>2. Koho král uviděl skulinou ve stropě?</a:t>
            </a:r>
          </a:p>
          <a:p>
            <a:r>
              <a:rPr lang="cs-CZ" dirty="0" smtClean="0"/>
              <a:t>3. Co provedl král s narozeným dítětem?</a:t>
            </a:r>
          </a:p>
          <a:p>
            <a:r>
              <a:rPr lang="cs-CZ" dirty="0" smtClean="0"/>
              <a:t>4. </a:t>
            </a:r>
            <a:r>
              <a:rPr lang="cs-CZ" dirty="0" smtClean="0"/>
              <a:t>Ke </a:t>
            </a:r>
            <a:r>
              <a:rPr lang="cs-CZ" dirty="0" smtClean="0"/>
              <a:t>komu </a:t>
            </a:r>
            <a:r>
              <a:rPr lang="cs-CZ" dirty="0" smtClean="0"/>
              <a:t>se </a:t>
            </a:r>
            <a:r>
              <a:rPr lang="cs-CZ" dirty="0" smtClean="0"/>
              <a:t>dostalo uhlířovo dítě?</a:t>
            </a:r>
          </a:p>
          <a:p>
            <a:r>
              <a:rPr lang="cs-CZ" dirty="0" smtClean="0"/>
              <a:t>5. Jaké jméno dostalo nalezené děťátko?</a:t>
            </a:r>
          </a:p>
          <a:p>
            <a:r>
              <a:rPr lang="cs-CZ" dirty="0" smtClean="0"/>
              <a:t>6. Ke komu poslal král nechtěného ženicha?</a:t>
            </a:r>
          </a:p>
          <a:p>
            <a:r>
              <a:rPr lang="cs-CZ" dirty="0" smtClean="0"/>
              <a:t>7. Jaký dar měl přinést králi?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58204" cy="1071546"/>
          </a:xfrm>
        </p:spPr>
        <p:txBody>
          <a:bodyPr/>
          <a:lstStyle/>
          <a:p>
            <a:r>
              <a:rPr lang="cs-CZ" sz="2800" dirty="0" smtClean="0"/>
              <a:t>4. Kdo byl největším sběratelem lidových pohádek?</a:t>
            </a:r>
            <a:br>
              <a:rPr lang="cs-CZ" sz="2800" dirty="0" smtClean="0"/>
            </a:br>
            <a:r>
              <a:rPr lang="cs-CZ" sz="2800" dirty="0" smtClean="0"/>
              <a:t>Znáš </a:t>
            </a:r>
            <a:r>
              <a:rPr lang="cs-CZ" sz="2800" smtClean="0"/>
              <a:t>jejich jména?</a:t>
            </a:r>
            <a:endParaRPr lang="cs-CZ" sz="2800" dirty="0"/>
          </a:p>
        </p:txBody>
      </p:sp>
      <p:pic>
        <p:nvPicPr>
          <p:cNvPr id="1026" name="Picture 2" descr="http://upload.wikimedia.org/wikipedia/commons/thumb/1/16/Jan_Vil%C3%ADmek_-_Bo%C5%BEena_N%C4%9Bmcov%C3%A1.jpg/187px-Jan_Vil%C3%ADmek_-_Bo%C5%BEena_N%C4%9Bmcov%C3%A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3116"/>
            <a:ext cx="2374900" cy="3035300"/>
          </a:xfrm>
          <a:prstGeom prst="rect">
            <a:avLst/>
          </a:prstGeom>
          <a:noFill/>
        </p:spPr>
      </p:pic>
      <p:pic>
        <p:nvPicPr>
          <p:cNvPr id="1030" name="Picture 6" descr="http://upload.wikimedia.org/wikipedia/commons/thumb/6/6a/Jan_Vil%C3%ADmek_-_Karel_Jarom%C3%ADr_Erben.jpg/174px-Jan_Vil%C3%ADmek_-_Karel_Jarom%C3%ADr_Erb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357430"/>
            <a:ext cx="1657350" cy="2571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úkolů k ukázce č. 1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Dokážeš správně odpovědět?</a:t>
            </a:r>
            <a:endParaRPr lang="cs-CZ" dirty="0" smtClean="0"/>
          </a:p>
          <a:p>
            <a:pPr lvl="0"/>
            <a:r>
              <a:rPr lang="cs-CZ" dirty="0" smtClean="0"/>
              <a:t>Poznáš o jakou pohádku se jedná ? </a:t>
            </a:r>
            <a:r>
              <a:rPr lang="cs-CZ" dirty="0" smtClean="0">
                <a:solidFill>
                  <a:srgbClr val="FF0000"/>
                </a:solidFill>
              </a:rPr>
              <a:t>HRNEČKU, VAŘ!</a:t>
            </a:r>
          </a:p>
          <a:p>
            <a:pPr lvl="0"/>
            <a:r>
              <a:rPr lang="cs-CZ" dirty="0" smtClean="0"/>
              <a:t>Kdo se objevil u studánky ? </a:t>
            </a:r>
            <a:r>
              <a:rPr lang="cs-CZ" dirty="0" smtClean="0">
                <a:solidFill>
                  <a:srgbClr val="FF0000"/>
                </a:solidFill>
              </a:rPr>
              <a:t>STAŘENKA</a:t>
            </a:r>
          </a:p>
          <a:p>
            <a:pPr lvl="0"/>
            <a:r>
              <a:rPr lang="cs-CZ" dirty="0" smtClean="0"/>
              <a:t>Co dostala výměnou za chleba?  </a:t>
            </a:r>
            <a:r>
              <a:rPr lang="cs-CZ" dirty="0" smtClean="0">
                <a:solidFill>
                  <a:srgbClr val="FF0000"/>
                </a:solidFill>
              </a:rPr>
              <a:t>HRNEČEK</a:t>
            </a:r>
          </a:p>
          <a:p>
            <a:pPr lvl="0"/>
            <a:r>
              <a:rPr lang="cs-CZ" dirty="0" smtClean="0"/>
              <a:t>Jaké kouzelné slovo zastavilo kouzlo?  </a:t>
            </a:r>
            <a:r>
              <a:rPr lang="cs-CZ" dirty="0" smtClean="0">
                <a:solidFill>
                  <a:srgbClr val="FF0000"/>
                </a:solidFill>
              </a:rPr>
              <a:t>HRNEČKU, DOST!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Řešení úkolů k ukázce č. 2</a:t>
            </a:r>
            <a:endParaRPr lang="cs-CZ" sz="4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Znáš odpovědi na mé otázky?</a:t>
            </a:r>
            <a:endParaRPr lang="cs-CZ" dirty="0" smtClean="0"/>
          </a:p>
          <a:p>
            <a:pPr lvl="0"/>
            <a:r>
              <a:rPr lang="cs-CZ" dirty="0" smtClean="0"/>
              <a:t>Kdo volal na </a:t>
            </a:r>
            <a:r>
              <a:rPr lang="cs-CZ" dirty="0" smtClean="0"/>
              <a:t>králevice</a:t>
            </a:r>
            <a:r>
              <a:rPr lang="cs-CZ" dirty="0" smtClean="0"/>
              <a:t>?  </a:t>
            </a:r>
            <a:r>
              <a:rPr lang="cs-CZ" dirty="0" smtClean="0">
                <a:solidFill>
                  <a:srgbClr val="FF0000"/>
                </a:solidFill>
              </a:rPr>
              <a:t>DLOUHÝ.</a:t>
            </a:r>
          </a:p>
          <a:p>
            <a:pPr lvl="0"/>
            <a:r>
              <a:rPr lang="cs-CZ" dirty="0" smtClean="0"/>
              <a:t>Víš, co dokázal podivný pocestný? </a:t>
            </a:r>
            <a:r>
              <a:rPr lang="cs-CZ" dirty="0" smtClean="0">
                <a:solidFill>
                  <a:srgbClr val="FF0000"/>
                </a:solidFill>
              </a:rPr>
              <a:t>DOKÁZAL SE NATÁHNOUT DO OBROVSKÉ VÝŠKY.</a:t>
            </a:r>
          </a:p>
          <a:p>
            <a:pPr lvl="0"/>
            <a:r>
              <a:rPr lang="cs-CZ" dirty="0" smtClean="0"/>
              <a:t>Koho ještě potkal </a:t>
            </a:r>
            <a:r>
              <a:rPr lang="cs-CZ" dirty="0" smtClean="0"/>
              <a:t>králevic </a:t>
            </a:r>
            <a:r>
              <a:rPr lang="cs-CZ" dirty="0" smtClean="0"/>
              <a:t>na cestě </a:t>
            </a:r>
            <a:r>
              <a:rPr lang="cs-CZ" dirty="0" smtClean="0"/>
              <a:t>                         za </a:t>
            </a:r>
            <a:r>
              <a:rPr lang="cs-CZ" dirty="0" smtClean="0"/>
              <a:t>nevěstou? </a:t>
            </a:r>
            <a:r>
              <a:rPr lang="cs-CZ" dirty="0" smtClean="0">
                <a:solidFill>
                  <a:srgbClr val="FF0000"/>
                </a:solidFill>
              </a:rPr>
              <a:t>ŠIROKÉHO A BYSTROZRAKÉHO.</a:t>
            </a:r>
          </a:p>
          <a:p>
            <a:pPr lvl="0"/>
            <a:r>
              <a:rPr lang="cs-CZ" dirty="0" smtClean="0"/>
              <a:t>Kdo věznil překrásnou dívku? </a:t>
            </a:r>
            <a:r>
              <a:rPr lang="cs-CZ" dirty="0" smtClean="0">
                <a:solidFill>
                  <a:srgbClr val="FF0000"/>
                </a:solidFill>
              </a:rPr>
              <a:t>ČARODĚJ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úkolů k ukázce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Kdo ví, odpoví:</a:t>
            </a:r>
            <a:endParaRPr lang="cs-CZ" dirty="0" smtClean="0"/>
          </a:p>
          <a:p>
            <a:pPr lvl="0"/>
            <a:r>
              <a:rPr lang="cs-CZ" sz="2400" dirty="0" smtClean="0"/>
              <a:t>Co se narodilo tu noc uhlířovi? </a:t>
            </a:r>
            <a:r>
              <a:rPr lang="cs-CZ" sz="2400" dirty="0" smtClean="0">
                <a:solidFill>
                  <a:srgbClr val="FF0000"/>
                </a:solidFill>
              </a:rPr>
              <a:t>SYN.</a:t>
            </a:r>
          </a:p>
          <a:p>
            <a:pPr lvl="0"/>
            <a:r>
              <a:rPr lang="cs-CZ" sz="2400" dirty="0" smtClean="0"/>
              <a:t>Koho král uviděl skulinou ve stropě? </a:t>
            </a:r>
            <a:r>
              <a:rPr lang="cs-CZ" sz="2400" dirty="0" smtClean="0">
                <a:solidFill>
                  <a:srgbClr val="FF0000"/>
                </a:solidFill>
              </a:rPr>
              <a:t>TŘI SUDIČKY.</a:t>
            </a:r>
          </a:p>
          <a:p>
            <a:pPr lvl="0"/>
            <a:r>
              <a:rPr lang="cs-CZ" sz="2400" dirty="0" smtClean="0"/>
              <a:t>Co provedl král s narozeným dítětem? </a:t>
            </a:r>
            <a:r>
              <a:rPr lang="cs-CZ" sz="2400" i="1" dirty="0" smtClean="0">
                <a:solidFill>
                  <a:srgbClr val="FF0000"/>
                </a:solidFill>
              </a:rPr>
              <a:t>POSLAL JEJ V KOŠÍKU PO ŘECE.</a:t>
            </a:r>
          </a:p>
          <a:p>
            <a:pPr lvl="0"/>
            <a:r>
              <a:rPr lang="cs-CZ" sz="2400" dirty="0" smtClean="0"/>
              <a:t>Ke komu se dostalo uhlířovo dítě? </a:t>
            </a:r>
            <a:r>
              <a:rPr lang="cs-CZ" sz="2400" dirty="0" smtClean="0">
                <a:solidFill>
                  <a:srgbClr val="FF0000"/>
                </a:solidFill>
              </a:rPr>
              <a:t>K RYBÁŘI.</a:t>
            </a:r>
          </a:p>
          <a:p>
            <a:pPr lvl="0"/>
            <a:r>
              <a:rPr lang="cs-CZ" sz="2400" dirty="0" smtClean="0"/>
              <a:t>Jaké jméno dostalo nalezené děťátko? </a:t>
            </a:r>
            <a:r>
              <a:rPr lang="cs-CZ" sz="2400" dirty="0" smtClean="0">
                <a:solidFill>
                  <a:srgbClr val="FF0000"/>
                </a:solidFill>
              </a:rPr>
              <a:t>PLAVÁČEK.</a:t>
            </a:r>
          </a:p>
          <a:p>
            <a:pPr lvl="0"/>
            <a:r>
              <a:rPr lang="cs-CZ" sz="2400" dirty="0" smtClean="0"/>
              <a:t>Ke komu poslal král nechtěného ženicha? </a:t>
            </a:r>
            <a:r>
              <a:rPr lang="cs-CZ" sz="2400" dirty="0" smtClean="0">
                <a:solidFill>
                  <a:srgbClr val="FF0000"/>
                </a:solidFill>
              </a:rPr>
              <a:t>K DĚDOVI VŠEVĚDOVI.</a:t>
            </a:r>
          </a:p>
          <a:p>
            <a:pPr lvl="0" algn="r"/>
            <a:r>
              <a:rPr lang="cs-CZ" sz="2400" dirty="0" smtClean="0"/>
              <a:t>Jaký dar měl přinést? </a:t>
            </a:r>
            <a:r>
              <a:rPr lang="cs-CZ" sz="2400" dirty="0" smtClean="0">
                <a:solidFill>
                  <a:srgbClr val="FF0000"/>
                </a:solidFill>
              </a:rPr>
              <a:t>TŘI ZLATÉ VLASY.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ukázce č.4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Sběratelé lidových pohádek byli :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KAREL JAROMÍR ERBEN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BOŽENA NĚMCOVÁ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úkolu č.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Božena Němcová – </a:t>
            </a:r>
            <a:r>
              <a:rPr lang="cs-CZ" dirty="0" smtClean="0">
                <a:solidFill>
                  <a:srgbClr val="FF0000"/>
                </a:solidFill>
              </a:rPr>
              <a:t>BABIČKA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Karel Jaromír Erben - </a:t>
            </a:r>
            <a:r>
              <a:rPr lang="cs-CZ" dirty="0" smtClean="0">
                <a:solidFill>
                  <a:srgbClr val="FF0000"/>
                </a:solidFill>
              </a:rPr>
              <a:t>KYTICE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>
                <a:hlinkClick r:id="rId2"/>
              </a:rPr>
              <a:t>http://cs.wikipedia.org/wiki/Soubor:Jan_Vil%C3%ADmek_-_</a:t>
            </a:r>
            <a:r>
              <a:rPr lang="cs-CZ" sz="1600" dirty="0" smtClean="0">
                <a:hlinkClick r:id="rId2"/>
              </a:rPr>
              <a:t>Bo%C5%BEena_N%C4%9Bmcov%C3%A1.jpg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http://cs.wikipedia.org/wiki/Soubor:Jan_Vil%C3%ADmek_-_</a:t>
            </a:r>
            <a:r>
              <a:rPr lang="cs-CZ" sz="1600" dirty="0" smtClean="0">
                <a:hlinkClick r:id="rId3"/>
              </a:rPr>
              <a:t>Karel_Jarom%C3%ADr_Erben.jpg</a:t>
            </a:r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751</Words>
  <Application>Microsoft Office PowerPoint</Application>
  <PresentationFormat>Předvádění na obrazovce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Z POHÁDKY DO POHÁDKY</vt:lpstr>
      <vt:lpstr>Dokážeš správně odpovědět?</vt:lpstr>
      <vt:lpstr>Z pohádky do pohádky</vt:lpstr>
      <vt:lpstr>Znáš odpovědi na mé otázky?</vt:lpstr>
      <vt:lpstr>Z pohádky do pohádky</vt:lpstr>
      <vt:lpstr>Kdo ví? Odpoví?</vt:lpstr>
      <vt:lpstr>4. Kdo byl největším sběratelem lidových pohádek? Znáš jejich jména?</vt:lpstr>
      <vt:lpstr>Řešení úkolů k ukázce č. 1 </vt:lpstr>
      <vt:lpstr>Řešení úkolů k ukázce č. 2</vt:lpstr>
      <vt:lpstr>Řešení úkolů k ukázce č. 3</vt:lpstr>
      <vt:lpstr>Řešení k ukázce č.4</vt:lpstr>
      <vt:lpstr>Řešení k úkolu č. 5</vt:lpstr>
      <vt:lpstr>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32</cp:revision>
  <dcterms:created xsi:type="dcterms:W3CDTF">2011-06-20T10:40:08Z</dcterms:created>
  <dcterms:modified xsi:type="dcterms:W3CDTF">2012-05-22T09:00:55Z</dcterms:modified>
</cp:coreProperties>
</file>