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4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VY_32_INOVACE_17_Anglický jazyk 4.ročník_Zájmena osobní a přivlastňovací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Zájmena osobní a přivlastňovací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716C073-9F87-4C79-BEB0-C6C989FD53C1}">
      <dgm:prSet/>
      <dgm:spPr/>
      <dgm:t>
        <a:bodyPr/>
        <a:lstStyle/>
        <a:p>
          <a:pPr algn="l"/>
          <a:r>
            <a:rPr lang="cs-CZ" dirty="0" smtClean="0"/>
            <a:t>Vytvořeno: květen 2012</a:t>
          </a:r>
          <a:endParaRPr lang="cs-CZ" dirty="0"/>
        </a:p>
      </dgm:t>
    </dgm:pt>
    <dgm:pt modelId="{EE366EAD-29FD-470D-BBCF-4E47EC9F9ADB}" type="parTrans" cxnId="{04BF535D-C0B2-454A-945A-9E2B1A172CA0}">
      <dgm:prSet/>
      <dgm:spPr/>
      <dgm:t>
        <a:bodyPr/>
        <a:lstStyle/>
        <a:p>
          <a:endParaRPr lang="cs-CZ"/>
        </a:p>
      </dgm:t>
    </dgm:pt>
    <dgm:pt modelId="{F4EDDAFC-B1A8-45AE-B606-D4F04CFA5AD3}" type="sibTrans" cxnId="{04BF535D-C0B2-454A-945A-9E2B1A172CA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AABFB722-3BF4-4704-9CD3-0370116B16FF}" type="pres">
      <dgm:prSet presAssocID="{A716C073-9F87-4C79-BEB0-C6C989FD53C1}" presName="vertSpace5" presStyleLbl="node1" presStyleIdx="3" presStyleCnt="6"/>
      <dgm:spPr/>
    </dgm:pt>
    <dgm:pt modelId="{D16E4205-80D4-4E56-BAA4-E98FF0F8F461}" type="pres">
      <dgm:prSet presAssocID="{A716C073-9F87-4C79-BEB0-C6C989FD53C1}" presName="circle5" presStyleLbl="node1" presStyleIdx="4" presStyleCnt="6"/>
      <dgm:spPr/>
    </dgm:pt>
    <dgm:pt modelId="{F21427A6-A6F5-4040-B1C9-8054F4E5797F}" type="pres">
      <dgm:prSet presAssocID="{A716C073-9F87-4C79-BEB0-C6C989FD53C1}" presName="rect5" presStyleLbl="alignAcc1" presStyleIdx="4" presStyleCnt="6"/>
      <dgm:spPr/>
      <dgm:t>
        <a:bodyPr/>
        <a:lstStyle/>
        <a:p>
          <a:endParaRPr lang="cs-CZ"/>
        </a:p>
      </dgm:t>
    </dgm:pt>
    <dgm:pt modelId="{487BC713-330F-4FEC-9F74-B8359AD7D2EC}" type="pres">
      <dgm:prSet presAssocID="{4C35D32F-0EAB-4CD7-82EE-45574DC2A586}" presName="vertSpace6" presStyleLbl="node1" presStyleIdx="4" presStyleCnt="6"/>
      <dgm:spPr/>
    </dgm:pt>
    <dgm:pt modelId="{031FC9A8-0CBD-4AC7-9F86-4B77FBDF512C}" type="pres">
      <dgm:prSet presAssocID="{4C35D32F-0EAB-4CD7-82EE-45574DC2A586}" presName="circle6" presStyleLbl="node1" presStyleIdx="5" presStyleCnt="6"/>
      <dgm:spPr/>
    </dgm:pt>
    <dgm:pt modelId="{20F74430-4FBD-40A0-9AC7-01E9EC8FBDF2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605396-44AB-49D1-A8DD-0BD7819DD0CC}" type="pres">
      <dgm:prSet presAssocID="{A716C073-9F87-4C79-BEB0-C6C989FD53C1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CEA54C-4E36-4E90-8F4E-5BBA1C61135F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ADB913-7C96-48CF-BAA5-2C26F6B267FB}" type="presOf" srcId="{A716C073-9F87-4C79-BEB0-C6C989FD53C1}" destId="{F21427A6-A6F5-4040-B1C9-8054F4E5797F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CD7451E-BF7D-46CD-8D0D-EDE6C010F30D}" type="presOf" srcId="{D8197B8C-B260-4A16-BDF4-0947B075E274}" destId="{25B08C86-7E15-44DC-BE7F-FFB55DD49D12}" srcOrd="0" destOrd="0" presId="urn:microsoft.com/office/officeart/2005/8/layout/target3"/>
    <dgm:cxn modelId="{3C0A1D5A-9917-4454-B250-E96233FE0885}" type="presOf" srcId="{D1B46980-6531-4606-95E6-44980827E919}" destId="{2BE915AB-18AA-4053-B92C-3BFC9ED204BB}" srcOrd="1" destOrd="0" presId="urn:microsoft.com/office/officeart/2005/8/layout/target3"/>
    <dgm:cxn modelId="{5CC2EC14-DD5F-40D5-9607-F1C4FE5673A6}" type="presOf" srcId="{A716C073-9F87-4C79-BEB0-C6C989FD53C1}" destId="{CA605396-44AB-49D1-A8DD-0BD7819DD0CC}" srcOrd="1" destOrd="0" presId="urn:microsoft.com/office/officeart/2005/8/layout/target3"/>
    <dgm:cxn modelId="{16D34AA8-7419-4846-9F4A-76DC8577438A}" type="presOf" srcId="{D1B46980-6531-4606-95E6-44980827E919}" destId="{6140AFEC-043D-4C43-A2F9-D0F5331DF3A3}" srcOrd="0" destOrd="0" presId="urn:microsoft.com/office/officeart/2005/8/layout/target3"/>
    <dgm:cxn modelId="{04BF535D-C0B2-454A-945A-9E2B1A172CA0}" srcId="{757F3AB3-0718-4624-B441-E567A8F0AB56}" destId="{A716C073-9F87-4C79-BEB0-C6C989FD53C1}" srcOrd="4" destOrd="0" parTransId="{EE366EAD-29FD-470D-BBCF-4E47EC9F9ADB}" sibTransId="{F4EDDAFC-B1A8-45AE-B606-D4F04CFA5AD3}"/>
    <dgm:cxn modelId="{FA933653-9A2D-4E55-B3D1-F37719205FD6}" type="presOf" srcId="{4C35D32F-0EAB-4CD7-82EE-45574DC2A586}" destId="{0DCEA54C-4E36-4E90-8F4E-5BBA1C61135F}" srcOrd="1" destOrd="0" presId="urn:microsoft.com/office/officeart/2005/8/layout/target3"/>
    <dgm:cxn modelId="{495704E7-C7FE-420E-AAD1-622180C5220B}" type="presOf" srcId="{4C35D32F-0EAB-4CD7-82EE-45574DC2A586}" destId="{20F74430-4FBD-40A0-9AC7-01E9EC8FBDF2}" srcOrd="0" destOrd="0" presId="urn:microsoft.com/office/officeart/2005/8/layout/target3"/>
    <dgm:cxn modelId="{A0403CED-97F5-4685-9459-47F2CFBFC3C4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096DE2B-AA98-4B08-ADF3-12B658C948A9}" type="presOf" srcId="{D1D4F407-5343-4D3F-B5B9-D407B03CAEB4}" destId="{AED2198E-93D5-4001-81B4-73124B309672}" srcOrd="1" destOrd="0" presId="urn:microsoft.com/office/officeart/2005/8/layout/target3"/>
    <dgm:cxn modelId="{28A89EA6-8486-4D85-A09C-634D9A170F3C}" type="presOf" srcId="{D1D4F407-5343-4D3F-B5B9-D407B03CAEB4}" destId="{D005CE8C-CC26-4C3E-AC11-E15060ECD759}" srcOrd="0" destOrd="0" presId="urn:microsoft.com/office/officeart/2005/8/layout/target3"/>
    <dgm:cxn modelId="{C9312CE7-F72C-4406-80EE-1A7F504C8929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51D2EFA7-27C2-4F00-959F-DC31B150760F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0A3959C-B21C-4E34-A8D5-3FB60250AFCA}" type="presOf" srcId="{757F3AB3-0718-4624-B441-E567A8F0AB56}" destId="{333A1088-737F-45CB-B68E-254E46348037}" srcOrd="0" destOrd="0" presId="urn:microsoft.com/office/officeart/2005/8/layout/target3"/>
    <dgm:cxn modelId="{37320598-CE12-4D13-8668-4A0B4A73B39A}" type="presParOf" srcId="{333A1088-737F-45CB-B68E-254E46348037}" destId="{F5ABB229-8D3B-4694-996A-96F23CF14429}" srcOrd="0" destOrd="0" presId="urn:microsoft.com/office/officeart/2005/8/layout/target3"/>
    <dgm:cxn modelId="{3F022C3E-4F9E-45A6-B0A4-E2E5F84224E2}" type="presParOf" srcId="{333A1088-737F-45CB-B68E-254E46348037}" destId="{F41139FD-01EE-4571-8B17-4FB00FC51163}" srcOrd="1" destOrd="0" presId="urn:microsoft.com/office/officeart/2005/8/layout/target3"/>
    <dgm:cxn modelId="{9990F025-8E51-453C-9238-558CF0FA3156}" type="presParOf" srcId="{333A1088-737F-45CB-B68E-254E46348037}" destId="{D005CE8C-CC26-4C3E-AC11-E15060ECD759}" srcOrd="2" destOrd="0" presId="urn:microsoft.com/office/officeart/2005/8/layout/target3"/>
    <dgm:cxn modelId="{19588AC7-42F5-4252-B68B-DC96736AC3D3}" type="presParOf" srcId="{333A1088-737F-45CB-B68E-254E46348037}" destId="{2C702D82-9B77-49B7-9568-BB8EB47C3372}" srcOrd="3" destOrd="0" presId="urn:microsoft.com/office/officeart/2005/8/layout/target3"/>
    <dgm:cxn modelId="{BFF37CDE-25C9-4AEF-94CA-7B76B3609C90}" type="presParOf" srcId="{333A1088-737F-45CB-B68E-254E46348037}" destId="{A52A0455-90FF-4808-ABD0-F02540D31D5A}" srcOrd="4" destOrd="0" presId="urn:microsoft.com/office/officeart/2005/8/layout/target3"/>
    <dgm:cxn modelId="{79CD95C9-BEB7-40F4-B45C-FF48483DF48F}" type="presParOf" srcId="{333A1088-737F-45CB-B68E-254E46348037}" destId="{6140AFEC-043D-4C43-A2F9-D0F5331DF3A3}" srcOrd="5" destOrd="0" presId="urn:microsoft.com/office/officeart/2005/8/layout/target3"/>
    <dgm:cxn modelId="{0914A9C8-31C4-4D08-80C2-47ABDE397B5D}" type="presParOf" srcId="{333A1088-737F-45CB-B68E-254E46348037}" destId="{9358AC05-5D7D-4327-9F80-1AD486AEA664}" srcOrd="6" destOrd="0" presId="urn:microsoft.com/office/officeart/2005/8/layout/target3"/>
    <dgm:cxn modelId="{99A3CFB2-911A-446B-BCBC-41677A780B09}" type="presParOf" srcId="{333A1088-737F-45CB-B68E-254E46348037}" destId="{313FC574-E1CD-4FB4-B054-0B805CE0447D}" srcOrd="7" destOrd="0" presId="urn:microsoft.com/office/officeart/2005/8/layout/target3"/>
    <dgm:cxn modelId="{EEF8B050-2010-4497-9D13-9CF0B9F56E58}" type="presParOf" srcId="{333A1088-737F-45CB-B68E-254E46348037}" destId="{619D679B-A015-4ECF-8348-D1034C574F40}" srcOrd="8" destOrd="0" presId="urn:microsoft.com/office/officeart/2005/8/layout/target3"/>
    <dgm:cxn modelId="{571223A4-FF80-45A9-BA53-5F69C363C87D}" type="presParOf" srcId="{333A1088-737F-45CB-B68E-254E46348037}" destId="{322283A8-4A27-4CDA-BAE3-F381106A9174}" srcOrd="9" destOrd="0" presId="urn:microsoft.com/office/officeart/2005/8/layout/target3"/>
    <dgm:cxn modelId="{AF0FFF02-0D11-492E-A9DF-39D66671E819}" type="presParOf" srcId="{333A1088-737F-45CB-B68E-254E46348037}" destId="{FFC9F71D-1B4F-4AD9-A4A6-86ADEFC8AF5C}" srcOrd="10" destOrd="0" presId="urn:microsoft.com/office/officeart/2005/8/layout/target3"/>
    <dgm:cxn modelId="{0DAA17E6-7AEC-4F7E-A213-F6BBC2058F46}" type="presParOf" srcId="{333A1088-737F-45CB-B68E-254E46348037}" destId="{25B08C86-7E15-44DC-BE7F-FFB55DD49D12}" srcOrd="11" destOrd="0" presId="urn:microsoft.com/office/officeart/2005/8/layout/target3"/>
    <dgm:cxn modelId="{40B1C67B-7C7D-48DF-B9BE-DF724A511819}" type="presParOf" srcId="{333A1088-737F-45CB-B68E-254E46348037}" destId="{AABFB722-3BF4-4704-9CD3-0370116B16FF}" srcOrd="12" destOrd="0" presId="urn:microsoft.com/office/officeart/2005/8/layout/target3"/>
    <dgm:cxn modelId="{B787295B-D713-4E76-AB81-284EC7DEAE4A}" type="presParOf" srcId="{333A1088-737F-45CB-B68E-254E46348037}" destId="{D16E4205-80D4-4E56-BAA4-E98FF0F8F461}" srcOrd="13" destOrd="0" presId="urn:microsoft.com/office/officeart/2005/8/layout/target3"/>
    <dgm:cxn modelId="{B6A4CCB9-CFA4-4CA0-978A-9FABF53B7EB7}" type="presParOf" srcId="{333A1088-737F-45CB-B68E-254E46348037}" destId="{F21427A6-A6F5-4040-B1C9-8054F4E5797F}" srcOrd="14" destOrd="0" presId="urn:microsoft.com/office/officeart/2005/8/layout/target3"/>
    <dgm:cxn modelId="{EEAAABA2-333B-455D-B6C7-FA0BE2DDF0F3}" type="presParOf" srcId="{333A1088-737F-45CB-B68E-254E46348037}" destId="{487BC713-330F-4FEC-9F74-B8359AD7D2EC}" srcOrd="15" destOrd="0" presId="urn:microsoft.com/office/officeart/2005/8/layout/target3"/>
    <dgm:cxn modelId="{6910AF62-17DA-457B-993A-80FC9857FF11}" type="presParOf" srcId="{333A1088-737F-45CB-B68E-254E46348037}" destId="{031FC9A8-0CBD-4AC7-9F86-4B77FBDF512C}" srcOrd="16" destOrd="0" presId="urn:microsoft.com/office/officeart/2005/8/layout/target3"/>
    <dgm:cxn modelId="{38886187-69CC-435E-8E33-9190733C3694}" type="presParOf" srcId="{333A1088-737F-45CB-B68E-254E46348037}" destId="{20F74430-4FBD-40A0-9AC7-01E9EC8FBDF2}" srcOrd="17" destOrd="0" presId="urn:microsoft.com/office/officeart/2005/8/layout/target3"/>
    <dgm:cxn modelId="{06DC9D91-CDFB-4049-A82A-C9D641811EF6}" type="presParOf" srcId="{333A1088-737F-45CB-B68E-254E46348037}" destId="{AED2198E-93D5-4001-81B4-73124B309672}" srcOrd="18" destOrd="0" presId="urn:microsoft.com/office/officeart/2005/8/layout/target3"/>
    <dgm:cxn modelId="{208BE49C-A813-41FE-81AC-D93ECF754890}" type="presParOf" srcId="{333A1088-737F-45CB-B68E-254E46348037}" destId="{2BE915AB-18AA-4053-B92C-3BFC9ED204BB}" srcOrd="19" destOrd="0" presId="urn:microsoft.com/office/officeart/2005/8/layout/target3"/>
    <dgm:cxn modelId="{8B3CDF3E-86B1-498A-88A1-6C400DDDB71E}" type="presParOf" srcId="{333A1088-737F-45CB-B68E-254E46348037}" destId="{6BB5E863-4638-4E1D-BFDE-399D028AC4ED}" srcOrd="20" destOrd="0" presId="urn:microsoft.com/office/officeart/2005/8/layout/target3"/>
    <dgm:cxn modelId="{58AB5C66-C7A8-49E9-B127-985222802D23}" type="presParOf" srcId="{333A1088-737F-45CB-B68E-254E46348037}" destId="{5A5FFA88-C948-4069-8E93-59FA12366E83}" srcOrd="21" destOrd="0" presId="urn:microsoft.com/office/officeart/2005/8/layout/target3"/>
    <dgm:cxn modelId="{D8849F26-A2E4-46A3-AE92-B36D6FFA7D2E}" type="presParOf" srcId="{333A1088-737F-45CB-B68E-254E46348037}" destId="{CA605396-44AB-49D1-A8DD-0BD7819DD0CC}" srcOrd="22" destOrd="0" presId="urn:microsoft.com/office/officeart/2005/8/layout/target3"/>
    <dgm:cxn modelId="{C76A37D4-EB53-4FA8-A838-8DD5E0801276}" type="presParOf" srcId="{333A1088-737F-45CB-B68E-254E46348037}" destId="{0DCEA54C-4E36-4E90-8F4E-5BBA1C61135F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Iveta Hejtmánková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VY_32_INOVACE_17_Anglický jazyk 4.ročník_Zájmena osobní a přivlastňovací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Zájmena osobní a přivlastňovací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D16E4205-80D4-4E56-BAA4-E98FF0F8F461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21427A6-A6F5-4040-B1C9-8054F4E5797F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Vytvořeno: květen 2012</a:t>
          </a:r>
          <a:endParaRPr lang="cs-CZ" sz="1500" kern="1200" dirty="0"/>
        </a:p>
      </dsp:txBody>
      <dsp:txXfrm>
        <a:off x="1273857" y="1273857"/>
        <a:ext cx="5350878" cy="318465"/>
      </dsp:txXfrm>
    </dsp:sp>
    <dsp:sp modelId="{031FC9A8-0CBD-4AC7-9F86-4B77FBDF512C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0F74430-4FBD-40A0-9AC7-01E9EC8FBDF2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997CD8-60FC-4491-8CBE-FB9F4E94DBEB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E1221A-3B8A-4A1C-B0FF-31B53AC8467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997CD8-60FC-4491-8CBE-FB9F4E94DBEB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E1221A-3B8A-4A1C-B0FF-31B53AC84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997CD8-60FC-4491-8CBE-FB9F4E94DBEB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E1221A-3B8A-4A1C-B0FF-31B53AC8467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997CD8-60FC-4491-8CBE-FB9F4E94DBEB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E1221A-3B8A-4A1C-B0FF-31B53AC84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997CD8-60FC-4491-8CBE-FB9F4E94DBEB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E1221A-3B8A-4A1C-B0FF-31B53AC84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997CD8-60FC-4491-8CBE-FB9F4E94DBEB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E1221A-3B8A-4A1C-B0FF-31B53AC84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997CD8-60FC-4491-8CBE-FB9F4E94DBEB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E1221A-3B8A-4A1C-B0FF-31B53AC8467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997CD8-60FC-4491-8CBE-FB9F4E94DBEB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E1221A-3B8A-4A1C-B0FF-31B53AC84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997CD8-60FC-4491-8CBE-FB9F4E94DBEB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E1221A-3B8A-4A1C-B0FF-31B53AC8467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997CD8-60FC-4491-8CBE-FB9F4E94DBEB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E1221A-3B8A-4A1C-B0FF-31B53AC84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997CD8-60FC-4491-8CBE-FB9F4E94DBEB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E1221A-3B8A-4A1C-B0FF-31B53AC84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D997CD8-60FC-4491-8CBE-FB9F4E94DBEB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DE1221A-3B8A-4A1C-B0FF-31B53AC8467D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8324736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375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ZÁJMENA OSOBNÍ </a:t>
            </a:r>
            <a:br>
              <a:rPr lang="cs-CZ" dirty="0" smtClean="0"/>
            </a:br>
            <a:r>
              <a:rPr lang="cs-CZ" dirty="0" smtClean="0"/>
              <a:t>A  PŘIVLASTŇOVACÍ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ZÁJMENA V „PÁDĚ“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836712"/>
            <a:ext cx="1828800" cy="18288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8331" y="4365104"/>
            <a:ext cx="1828800" cy="1828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140968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142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Žáci si uceleně ujasní vazby mezi zájmeny osobními a přivlastňovacími.</a:t>
            </a:r>
          </a:p>
          <a:p>
            <a:r>
              <a:rPr lang="cs-CZ" dirty="0" smtClean="0"/>
              <a:t>V první části si žáci společně vytvoří správné dvojice (zájmeno osobní a zájmeno přivlastňovací).</a:t>
            </a:r>
          </a:p>
          <a:p>
            <a:r>
              <a:rPr lang="cs-CZ" dirty="0" smtClean="0"/>
              <a:t>Seznámí se s některými zájmeny v „pádě“.</a:t>
            </a:r>
          </a:p>
          <a:p>
            <a:r>
              <a:rPr lang="cs-CZ" dirty="0" smtClean="0"/>
              <a:t>Závěrečná část je určena k procvičování.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7023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ZÁJMENA OSOBNÍ </a:t>
            </a:r>
            <a:br>
              <a:rPr lang="cs-CZ" dirty="0" smtClean="0"/>
            </a:br>
            <a:r>
              <a:rPr lang="cs-CZ" dirty="0" smtClean="0"/>
              <a:t>A PŘIVLASTŇOVACÍ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j</a:t>
            </a:r>
            <a:r>
              <a:rPr lang="cs-CZ" dirty="0" smtClean="0"/>
              <a:t>á                           moje</a:t>
            </a:r>
          </a:p>
          <a:p>
            <a:endParaRPr lang="cs-CZ" dirty="0" smtClean="0"/>
          </a:p>
          <a:p>
            <a:r>
              <a:rPr lang="cs-CZ" dirty="0"/>
              <a:t>t</a:t>
            </a:r>
            <a:r>
              <a:rPr lang="cs-CZ" dirty="0" smtClean="0"/>
              <a:t>y                          tvoje</a:t>
            </a:r>
          </a:p>
          <a:p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n                         jeho</a:t>
            </a:r>
          </a:p>
          <a:p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na                       její</a:t>
            </a:r>
          </a:p>
          <a:p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no                      jeho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91911" y="1472049"/>
            <a:ext cx="360040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1960" y="1454305"/>
            <a:ext cx="720080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my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91779" y="2480500"/>
            <a:ext cx="760303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you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87314" y="2480500"/>
            <a:ext cx="93610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your</a:t>
            </a:r>
            <a:endParaRPr lang="cs-CZ" sz="2800" dirty="0"/>
          </a:p>
        </p:txBody>
      </p:sp>
      <p:cxnSp>
        <p:nvCxnSpPr>
          <p:cNvPr id="16" name="Přímá spojnice se šipkou 15"/>
          <p:cNvCxnSpPr>
            <a:stCxn id="11" idx="3"/>
          </p:cNvCxnSpPr>
          <p:nvPr/>
        </p:nvCxnSpPr>
        <p:spPr>
          <a:xfrm>
            <a:off x="3352082" y="2742110"/>
            <a:ext cx="7352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7" idx="3"/>
            <a:endCxn id="8" idx="1"/>
          </p:cNvCxnSpPr>
          <p:nvPr/>
        </p:nvCxnSpPr>
        <p:spPr>
          <a:xfrm flipV="1">
            <a:off x="3151951" y="1715915"/>
            <a:ext cx="1060009" cy="177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608644" y="3502144"/>
            <a:ext cx="66607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he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47964" y="3529406"/>
            <a:ext cx="648072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his</a:t>
            </a:r>
            <a:endParaRPr lang="cs-CZ" sz="2800" dirty="0"/>
          </a:p>
        </p:txBody>
      </p:sp>
      <p:cxnSp>
        <p:nvCxnSpPr>
          <p:cNvPr id="22" name="Přímá spojnice se šipkou 21"/>
          <p:cNvCxnSpPr>
            <a:endCxn id="20" idx="1"/>
          </p:cNvCxnSpPr>
          <p:nvPr/>
        </p:nvCxnSpPr>
        <p:spPr>
          <a:xfrm>
            <a:off x="3274718" y="3763754"/>
            <a:ext cx="973246" cy="272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791911" y="4535542"/>
            <a:ext cx="74027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she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222487" y="4525563"/>
            <a:ext cx="81145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her</a:t>
            </a:r>
            <a:endParaRPr lang="cs-CZ" sz="2800" dirty="0"/>
          </a:p>
        </p:txBody>
      </p:sp>
      <p:cxnSp>
        <p:nvCxnSpPr>
          <p:cNvPr id="26" name="Přímá spojnice se šipkou 25"/>
          <p:cNvCxnSpPr>
            <a:stCxn id="23" idx="3"/>
            <a:endCxn id="24" idx="1"/>
          </p:cNvCxnSpPr>
          <p:nvPr/>
        </p:nvCxnSpPr>
        <p:spPr>
          <a:xfrm flipV="1">
            <a:off x="3532185" y="4787173"/>
            <a:ext cx="690302" cy="99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923546" y="5549038"/>
            <a:ext cx="59050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it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247964" y="5549038"/>
            <a:ext cx="673549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its</a:t>
            </a:r>
            <a:endParaRPr lang="cs-CZ" sz="2800" dirty="0"/>
          </a:p>
        </p:txBody>
      </p:sp>
      <p:cxnSp>
        <p:nvCxnSpPr>
          <p:cNvPr id="30" name="Přímá spojnice se šipkou 29"/>
          <p:cNvCxnSpPr>
            <a:stCxn id="27" idx="3"/>
          </p:cNvCxnSpPr>
          <p:nvPr/>
        </p:nvCxnSpPr>
        <p:spPr>
          <a:xfrm>
            <a:off x="3514050" y="5810648"/>
            <a:ext cx="70843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Obrázek 3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728675"/>
            <a:ext cx="1368152" cy="136815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2202050"/>
            <a:ext cx="1080120" cy="108012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3093" y="3348030"/>
            <a:ext cx="931235" cy="931235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4416180"/>
            <a:ext cx="914400" cy="91440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6662" y="5330580"/>
            <a:ext cx="1130424" cy="1130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761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8" presetClass="emph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8" presetClass="emph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8" presetClass="emph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8" presetClass="emph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8" presetClass="emph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8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1" grpId="0" animBg="1"/>
      <p:bldP spid="12" grpId="0" animBg="1"/>
      <p:bldP spid="19" grpId="0" animBg="1"/>
      <p:bldP spid="20" grpId="0" animBg="1"/>
      <p:bldP spid="23" grpId="0" animBg="1"/>
      <p:bldP spid="24" grpId="0" animBg="1"/>
      <p:bldP spid="27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ZÁJMENA OSOBNÍ </a:t>
            </a:r>
            <a:br>
              <a:rPr lang="cs-CZ" dirty="0" smtClean="0"/>
            </a:br>
            <a:r>
              <a:rPr lang="cs-CZ" dirty="0" smtClean="0"/>
              <a:t>A PŘIVLASTŇOVACÍ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m</a:t>
            </a:r>
            <a:r>
              <a:rPr lang="cs-CZ" dirty="0" smtClean="0"/>
              <a:t>y                             naše</a:t>
            </a:r>
          </a:p>
          <a:p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y                              vaše</a:t>
            </a:r>
          </a:p>
          <a:p>
            <a:endParaRPr lang="cs-CZ" dirty="0"/>
          </a:p>
          <a:p>
            <a:r>
              <a:rPr lang="cs-CZ" dirty="0"/>
              <a:t>o</a:t>
            </a:r>
            <a:r>
              <a:rPr lang="cs-CZ" dirty="0" smtClean="0"/>
              <a:t>ni                             jejich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</a:t>
            </a:r>
          </a:p>
          <a:p>
            <a:endParaRPr lang="cs-CZ" dirty="0"/>
          </a:p>
          <a:p>
            <a:pPr marL="82296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08544" y="2082105"/>
            <a:ext cx="75608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we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2082105"/>
            <a:ext cx="720080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our</a:t>
            </a:r>
            <a:endParaRPr lang="cs-CZ" sz="2800" dirty="0"/>
          </a:p>
        </p:txBody>
      </p:sp>
      <p:cxnSp>
        <p:nvCxnSpPr>
          <p:cNvPr id="8" name="Přímá spojnice se šipkou 7"/>
          <p:cNvCxnSpPr>
            <a:stCxn id="5" idx="3"/>
            <a:endCxn id="6" idx="1"/>
          </p:cNvCxnSpPr>
          <p:nvPr/>
        </p:nvCxnSpPr>
        <p:spPr>
          <a:xfrm>
            <a:off x="3664628" y="2343715"/>
            <a:ext cx="9793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906272" y="3284984"/>
            <a:ext cx="75608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you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3278481"/>
            <a:ext cx="864096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your</a:t>
            </a:r>
            <a:endParaRPr lang="cs-CZ" sz="2800" dirty="0"/>
          </a:p>
        </p:txBody>
      </p:sp>
      <p:cxnSp>
        <p:nvCxnSpPr>
          <p:cNvPr id="12" name="Přímá spojnice se šipkou 11"/>
          <p:cNvCxnSpPr>
            <a:stCxn id="9" idx="3"/>
            <a:endCxn id="10" idx="1"/>
          </p:cNvCxnSpPr>
          <p:nvPr/>
        </p:nvCxnSpPr>
        <p:spPr>
          <a:xfrm flipV="1">
            <a:off x="3662356" y="3540091"/>
            <a:ext cx="909644" cy="650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906272" y="4247510"/>
            <a:ext cx="87136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they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80641" y="4269376"/>
            <a:ext cx="92141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their</a:t>
            </a:r>
            <a:endParaRPr lang="cs-CZ" sz="2800" dirty="0"/>
          </a:p>
        </p:txBody>
      </p:sp>
      <p:cxnSp>
        <p:nvCxnSpPr>
          <p:cNvPr id="16" name="Přímá spojnice se šipkou 15"/>
          <p:cNvCxnSpPr>
            <a:stCxn id="13" idx="3"/>
            <a:endCxn id="14" idx="1"/>
          </p:cNvCxnSpPr>
          <p:nvPr/>
        </p:nvCxnSpPr>
        <p:spPr>
          <a:xfrm>
            <a:off x="3777640" y="4509120"/>
            <a:ext cx="803001" cy="218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Obrázek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1936" y="1429315"/>
            <a:ext cx="1828800" cy="18288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594720"/>
            <a:ext cx="1828800" cy="18288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7640" y="4863374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746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  <p:bldP spid="10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ZÁJMENA V „PÁDĚ“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nice girl.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Ona</a:t>
            </a:r>
            <a:r>
              <a:rPr lang="cs-CZ" dirty="0" smtClean="0"/>
              <a:t> je hezké děvče.</a:t>
            </a:r>
          </a:p>
          <a:p>
            <a:endParaRPr lang="cs-CZ" dirty="0"/>
          </a:p>
          <a:p>
            <a:r>
              <a:rPr lang="cs-CZ" dirty="0" err="1" smtClean="0">
                <a:solidFill>
                  <a:srgbClr val="FF0000"/>
                </a:solidFill>
              </a:rPr>
              <a:t>They</a:t>
            </a:r>
            <a:r>
              <a:rPr lang="cs-CZ" dirty="0" smtClean="0"/>
              <a:t> are my </a:t>
            </a:r>
            <a:r>
              <a:rPr lang="cs-CZ" dirty="0" err="1" smtClean="0"/>
              <a:t>friends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Oni</a:t>
            </a:r>
            <a:r>
              <a:rPr lang="cs-CZ" dirty="0" smtClean="0"/>
              <a:t> jsou moji přátelé.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Já</a:t>
            </a:r>
            <a:r>
              <a:rPr lang="cs-CZ" dirty="0" smtClean="0"/>
              <a:t> jsem jejich kamarád.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her.</a:t>
            </a:r>
          </a:p>
          <a:p>
            <a:r>
              <a:rPr lang="cs-CZ" dirty="0" smtClean="0"/>
              <a:t>Mám </a:t>
            </a:r>
            <a:r>
              <a:rPr lang="cs-CZ" dirty="0" smtClean="0">
                <a:solidFill>
                  <a:srgbClr val="00B0F0"/>
                </a:solidFill>
              </a:rPr>
              <a:t>ji</a:t>
            </a:r>
            <a:r>
              <a:rPr lang="cs-CZ" dirty="0" smtClean="0"/>
              <a:t> rád.</a:t>
            </a:r>
          </a:p>
          <a:p>
            <a:endParaRPr lang="cs-CZ" dirty="0"/>
          </a:p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them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Mám </a:t>
            </a:r>
            <a:r>
              <a:rPr lang="cs-CZ" dirty="0" smtClean="0">
                <a:solidFill>
                  <a:srgbClr val="00B0F0"/>
                </a:solidFill>
              </a:rPr>
              <a:t>je</a:t>
            </a:r>
            <a:r>
              <a:rPr lang="cs-CZ" dirty="0" smtClean="0"/>
              <a:t> rád.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me</a:t>
            </a:r>
            <a:r>
              <a:rPr lang="cs-CZ" dirty="0" smtClean="0"/>
              <a:t>.</a:t>
            </a:r>
          </a:p>
          <a:p>
            <a:r>
              <a:rPr lang="cs-CZ" dirty="0" smtClean="0"/>
              <a:t>Mají </a:t>
            </a:r>
            <a:r>
              <a:rPr lang="cs-CZ" dirty="0" smtClean="0">
                <a:solidFill>
                  <a:srgbClr val="00B0F0"/>
                </a:solidFill>
              </a:rPr>
              <a:t>mě </a:t>
            </a:r>
            <a:r>
              <a:rPr lang="cs-CZ" dirty="0" smtClean="0"/>
              <a:t>rádi.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332656"/>
            <a:ext cx="1556792" cy="1556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658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1547664" y="3717032"/>
            <a:ext cx="1440160" cy="864096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its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Slunce 7"/>
          <p:cNvSpPr/>
          <p:nvPr/>
        </p:nvSpPr>
        <p:spPr>
          <a:xfrm>
            <a:off x="1475656" y="1268760"/>
            <a:ext cx="1584176" cy="1018863"/>
          </a:xfrm>
          <a:prstGeom prst="sun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Slunce 8"/>
          <p:cNvSpPr/>
          <p:nvPr/>
        </p:nvSpPr>
        <p:spPr>
          <a:xfrm>
            <a:off x="1475656" y="2996952"/>
            <a:ext cx="1584176" cy="1018863"/>
          </a:xfrm>
          <a:prstGeom prst="sun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it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Slunce 9"/>
          <p:cNvSpPr/>
          <p:nvPr/>
        </p:nvSpPr>
        <p:spPr>
          <a:xfrm>
            <a:off x="3563888" y="2996952"/>
            <a:ext cx="2016224" cy="1018863"/>
          </a:xfrm>
          <a:prstGeom prst="sun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we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Slunce 10"/>
          <p:cNvSpPr/>
          <p:nvPr/>
        </p:nvSpPr>
        <p:spPr>
          <a:xfrm>
            <a:off x="5580111" y="2827703"/>
            <a:ext cx="2293815" cy="1188111"/>
          </a:xfrm>
          <a:prstGeom prst="sun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you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Slunce 11"/>
          <p:cNvSpPr/>
          <p:nvPr/>
        </p:nvSpPr>
        <p:spPr>
          <a:xfrm>
            <a:off x="2186042" y="4414243"/>
            <a:ext cx="2847176" cy="1018863"/>
          </a:xfrm>
          <a:prstGeom prst="sun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they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Slunce 12"/>
          <p:cNvSpPr/>
          <p:nvPr/>
        </p:nvSpPr>
        <p:spPr>
          <a:xfrm>
            <a:off x="3256100" y="1111376"/>
            <a:ext cx="2324012" cy="1325966"/>
          </a:xfrm>
          <a:prstGeom prst="sun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you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Slunce 13"/>
          <p:cNvSpPr/>
          <p:nvPr/>
        </p:nvSpPr>
        <p:spPr>
          <a:xfrm>
            <a:off x="5580112" y="1268759"/>
            <a:ext cx="1728192" cy="1018863"/>
          </a:xfrm>
          <a:prstGeom prst="sun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he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Slunce 14"/>
          <p:cNvSpPr/>
          <p:nvPr/>
        </p:nvSpPr>
        <p:spPr>
          <a:xfrm>
            <a:off x="6721799" y="260648"/>
            <a:ext cx="2304256" cy="1175256"/>
          </a:xfrm>
          <a:prstGeom prst="sun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she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Mrak 15"/>
          <p:cNvSpPr/>
          <p:nvPr/>
        </p:nvSpPr>
        <p:spPr>
          <a:xfrm>
            <a:off x="1644242" y="2023740"/>
            <a:ext cx="1440160" cy="864096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Mrak 16"/>
          <p:cNvSpPr/>
          <p:nvPr/>
        </p:nvSpPr>
        <p:spPr>
          <a:xfrm>
            <a:off x="4303725" y="3644430"/>
            <a:ext cx="1440160" cy="864096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our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3872001" y="2139510"/>
            <a:ext cx="1440160" cy="864096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your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6119664" y="1963607"/>
            <a:ext cx="1440160" cy="864096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his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5892120" y="3717032"/>
            <a:ext cx="1440160" cy="864096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your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Mrak 20"/>
          <p:cNvSpPr/>
          <p:nvPr/>
        </p:nvSpPr>
        <p:spPr>
          <a:xfrm>
            <a:off x="7620337" y="1272817"/>
            <a:ext cx="1440160" cy="864096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her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4024090" y="4725144"/>
            <a:ext cx="1692696" cy="864096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their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649586" y="5877272"/>
            <a:ext cx="1440160" cy="86409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1115616" y="5445224"/>
            <a:ext cx="1440160" cy="86409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your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2699792" y="5589240"/>
            <a:ext cx="1440160" cy="86409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his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6" name="Mrak 25"/>
          <p:cNvSpPr/>
          <p:nvPr/>
        </p:nvSpPr>
        <p:spPr>
          <a:xfrm>
            <a:off x="4024090" y="5974472"/>
            <a:ext cx="1440160" cy="86409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her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7" name="Mrak 26"/>
          <p:cNvSpPr/>
          <p:nvPr/>
        </p:nvSpPr>
        <p:spPr>
          <a:xfrm>
            <a:off x="7703840" y="2314615"/>
            <a:ext cx="1440160" cy="86409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its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8" name="Mrak 27"/>
          <p:cNvSpPr/>
          <p:nvPr/>
        </p:nvSpPr>
        <p:spPr>
          <a:xfrm>
            <a:off x="5943791" y="5846238"/>
            <a:ext cx="1440160" cy="86409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our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9" name="Mrak 28"/>
          <p:cNvSpPr/>
          <p:nvPr/>
        </p:nvSpPr>
        <p:spPr>
          <a:xfrm>
            <a:off x="7627477" y="3506383"/>
            <a:ext cx="1440160" cy="86409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your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0" name="Mrak 29"/>
          <p:cNvSpPr/>
          <p:nvPr/>
        </p:nvSpPr>
        <p:spPr>
          <a:xfrm>
            <a:off x="7027578" y="4776353"/>
            <a:ext cx="1692696" cy="86409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their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149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Translation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Já jsem Petr. To je moje sestra.</a:t>
            </a:r>
          </a:p>
          <a:p>
            <a:endParaRPr lang="cs-CZ" dirty="0"/>
          </a:p>
          <a:p>
            <a:r>
              <a:rPr lang="cs-CZ" dirty="0" smtClean="0"/>
              <a:t>Ty jsi Mary? Je to tvoje taška?</a:t>
            </a:r>
          </a:p>
          <a:p>
            <a:endParaRPr lang="cs-CZ" dirty="0"/>
          </a:p>
          <a:p>
            <a:r>
              <a:rPr lang="cs-CZ" dirty="0" smtClean="0"/>
              <a:t>On je můj kamarád. To je jeho míč.</a:t>
            </a:r>
          </a:p>
          <a:p>
            <a:endParaRPr lang="cs-CZ" dirty="0"/>
          </a:p>
          <a:p>
            <a:r>
              <a:rPr lang="cs-CZ" dirty="0" smtClean="0"/>
              <a:t>Ona je jeho teta. To je její dům.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76505" y="2062206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 </a:t>
            </a:r>
            <a:r>
              <a:rPr lang="cs-CZ" sz="3200" dirty="0" err="1" smtClean="0">
                <a:solidFill>
                  <a:srgbClr val="FF0000"/>
                </a:solidFill>
              </a:rPr>
              <a:t>am</a:t>
            </a:r>
            <a:r>
              <a:rPr lang="cs-CZ" sz="3200" dirty="0" smtClean="0">
                <a:solidFill>
                  <a:srgbClr val="FF0000"/>
                </a:solidFill>
              </a:rPr>
              <a:t> Peter. </a:t>
            </a:r>
            <a:r>
              <a:rPr lang="cs-CZ" sz="3200" dirty="0" err="1" smtClean="0">
                <a:solidFill>
                  <a:srgbClr val="FF0000"/>
                </a:solidFill>
              </a:rPr>
              <a:t>This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is</a:t>
            </a:r>
            <a:r>
              <a:rPr lang="cs-CZ" sz="3200" dirty="0" smtClean="0">
                <a:solidFill>
                  <a:srgbClr val="FF0000"/>
                </a:solidFill>
              </a:rPr>
              <a:t> my </a:t>
            </a:r>
            <a:r>
              <a:rPr lang="cs-CZ" sz="3200" dirty="0" err="1" smtClean="0">
                <a:solidFill>
                  <a:srgbClr val="FF0000"/>
                </a:solidFill>
              </a:rPr>
              <a:t>sister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76455" y="3118427"/>
            <a:ext cx="55758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Are </a:t>
            </a:r>
            <a:r>
              <a:rPr lang="cs-CZ" sz="3200" dirty="0" err="1" smtClean="0">
                <a:solidFill>
                  <a:srgbClr val="FF0000"/>
                </a:solidFill>
              </a:rPr>
              <a:t>you</a:t>
            </a:r>
            <a:r>
              <a:rPr lang="cs-CZ" sz="3200" dirty="0" smtClean="0">
                <a:solidFill>
                  <a:srgbClr val="FF0000"/>
                </a:solidFill>
              </a:rPr>
              <a:t> Mary? </a:t>
            </a:r>
            <a:r>
              <a:rPr lang="cs-CZ" sz="3200" dirty="0" err="1" smtClean="0">
                <a:solidFill>
                  <a:srgbClr val="FF0000"/>
                </a:solidFill>
              </a:rPr>
              <a:t>Is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this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your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bag</a:t>
            </a:r>
            <a:r>
              <a:rPr lang="cs-CZ" sz="3200" dirty="0" smtClean="0">
                <a:solidFill>
                  <a:srgbClr val="FF0000"/>
                </a:solidFill>
              </a:rPr>
              <a:t>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76505" y="4329571"/>
            <a:ext cx="52877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He </a:t>
            </a:r>
            <a:r>
              <a:rPr lang="cs-CZ" sz="3200" dirty="0" err="1" smtClean="0">
                <a:solidFill>
                  <a:srgbClr val="FF0000"/>
                </a:solidFill>
              </a:rPr>
              <a:t>is</a:t>
            </a:r>
            <a:r>
              <a:rPr lang="cs-CZ" sz="3200" dirty="0" smtClean="0">
                <a:solidFill>
                  <a:srgbClr val="FF0000"/>
                </a:solidFill>
              </a:rPr>
              <a:t> my </a:t>
            </a:r>
            <a:r>
              <a:rPr lang="cs-CZ" sz="3200" dirty="0" err="1" smtClean="0">
                <a:solidFill>
                  <a:srgbClr val="FF0000"/>
                </a:solidFill>
              </a:rPr>
              <a:t>friend</a:t>
            </a:r>
            <a:r>
              <a:rPr lang="cs-CZ" sz="3200" dirty="0" smtClean="0">
                <a:solidFill>
                  <a:srgbClr val="FF0000"/>
                </a:solidFill>
              </a:rPr>
              <a:t>. </a:t>
            </a:r>
            <a:r>
              <a:rPr lang="cs-CZ" sz="3200" dirty="0" err="1" smtClean="0">
                <a:solidFill>
                  <a:srgbClr val="FF0000"/>
                </a:solidFill>
              </a:rPr>
              <a:t>This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is</a:t>
            </a:r>
            <a:r>
              <a:rPr lang="cs-CZ" sz="3200" dirty="0" smtClean="0">
                <a:solidFill>
                  <a:srgbClr val="FF0000"/>
                </a:solidFill>
              </a:rPr>
              <a:t> his </a:t>
            </a:r>
            <a:r>
              <a:rPr lang="cs-CZ" sz="3200" dirty="0" err="1" smtClean="0">
                <a:solidFill>
                  <a:srgbClr val="FF0000"/>
                </a:solidFill>
              </a:rPr>
              <a:t>ball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76505" y="5440868"/>
            <a:ext cx="57918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She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is</a:t>
            </a:r>
            <a:r>
              <a:rPr lang="cs-CZ" sz="3200" dirty="0" smtClean="0">
                <a:solidFill>
                  <a:srgbClr val="FF0000"/>
                </a:solidFill>
              </a:rPr>
              <a:t> his </a:t>
            </a:r>
            <a:r>
              <a:rPr lang="cs-CZ" sz="3200" dirty="0" err="1" smtClean="0">
                <a:solidFill>
                  <a:srgbClr val="FF0000"/>
                </a:solidFill>
              </a:rPr>
              <a:t>aunt</a:t>
            </a:r>
            <a:r>
              <a:rPr lang="cs-CZ" sz="3200" dirty="0" smtClean="0">
                <a:solidFill>
                  <a:srgbClr val="FF0000"/>
                </a:solidFill>
              </a:rPr>
              <a:t>. </a:t>
            </a:r>
            <a:r>
              <a:rPr lang="cs-CZ" sz="3200" dirty="0" err="1" smtClean="0">
                <a:solidFill>
                  <a:srgbClr val="FF0000"/>
                </a:solidFill>
              </a:rPr>
              <a:t>This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is</a:t>
            </a:r>
            <a:r>
              <a:rPr lang="cs-CZ" sz="3200" dirty="0" smtClean="0">
                <a:solidFill>
                  <a:srgbClr val="FF0000"/>
                </a:solidFill>
              </a:rPr>
              <a:t> her house.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8300" y="193066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42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Translation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To je slon. Jeho barva je šedá.</a:t>
            </a:r>
          </a:p>
          <a:p>
            <a:endParaRPr lang="cs-CZ" dirty="0"/>
          </a:p>
          <a:p>
            <a:r>
              <a:rPr lang="cs-CZ" dirty="0" smtClean="0"/>
              <a:t>My jsme velká rodina. To je naše auto.</a:t>
            </a:r>
          </a:p>
          <a:p>
            <a:endParaRPr lang="cs-CZ" dirty="0"/>
          </a:p>
          <a:p>
            <a:r>
              <a:rPr lang="cs-CZ" dirty="0" smtClean="0"/>
              <a:t>Vy jste dobří žáci. Tam jsou vaše knihy.</a:t>
            </a:r>
          </a:p>
          <a:p>
            <a:endParaRPr lang="cs-CZ" dirty="0"/>
          </a:p>
          <a:p>
            <a:r>
              <a:rPr lang="cs-CZ" dirty="0" smtClean="0"/>
              <a:t>Oni jsou ve škole. Jejich koníček je fotbal.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16039" y="2071476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This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is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an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elephant</a:t>
            </a:r>
            <a:r>
              <a:rPr lang="cs-CZ" sz="3200" dirty="0" smtClean="0">
                <a:solidFill>
                  <a:srgbClr val="FF0000"/>
                </a:solidFill>
              </a:rPr>
              <a:t>. </a:t>
            </a:r>
            <a:r>
              <a:rPr lang="cs-CZ" sz="3200" dirty="0" err="1" smtClean="0">
                <a:solidFill>
                  <a:srgbClr val="FF0000"/>
                </a:solidFill>
              </a:rPr>
              <a:t>Its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colour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is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grey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03082" y="3150058"/>
            <a:ext cx="62655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We</a:t>
            </a:r>
            <a:r>
              <a:rPr lang="cs-CZ" sz="3200" dirty="0" smtClean="0">
                <a:solidFill>
                  <a:srgbClr val="FF0000"/>
                </a:solidFill>
              </a:rPr>
              <a:t> are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big </a:t>
            </a:r>
            <a:r>
              <a:rPr lang="cs-CZ" sz="3200" dirty="0" err="1" smtClean="0">
                <a:solidFill>
                  <a:srgbClr val="FF0000"/>
                </a:solidFill>
              </a:rPr>
              <a:t>family</a:t>
            </a:r>
            <a:r>
              <a:rPr lang="cs-CZ" sz="3200" dirty="0" smtClean="0">
                <a:solidFill>
                  <a:srgbClr val="FF0000"/>
                </a:solidFill>
              </a:rPr>
              <a:t>. </a:t>
            </a:r>
            <a:r>
              <a:rPr lang="cs-CZ" sz="3200" dirty="0" err="1" smtClean="0">
                <a:solidFill>
                  <a:srgbClr val="FF0000"/>
                </a:solidFill>
              </a:rPr>
              <a:t>This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is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our</a:t>
            </a:r>
            <a:r>
              <a:rPr lang="cs-CZ" sz="3200" dirty="0" smtClean="0">
                <a:solidFill>
                  <a:srgbClr val="FF0000"/>
                </a:solidFill>
              </a:rPr>
              <a:t> car.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67764" y="4221086"/>
            <a:ext cx="73214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You</a:t>
            </a:r>
            <a:r>
              <a:rPr lang="cs-CZ" sz="3200" dirty="0" smtClean="0">
                <a:solidFill>
                  <a:srgbClr val="FF0000"/>
                </a:solidFill>
              </a:rPr>
              <a:t> are </a:t>
            </a:r>
            <a:r>
              <a:rPr lang="cs-CZ" sz="3200" dirty="0" err="1" smtClean="0">
                <a:solidFill>
                  <a:srgbClr val="FF0000"/>
                </a:solidFill>
              </a:rPr>
              <a:t>good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pupils</a:t>
            </a:r>
            <a:r>
              <a:rPr lang="cs-CZ" sz="3200" dirty="0" smtClean="0">
                <a:solidFill>
                  <a:srgbClr val="FF0000"/>
                </a:solidFill>
              </a:rPr>
              <a:t>. </a:t>
            </a:r>
            <a:r>
              <a:rPr lang="cs-CZ" sz="3200" dirty="0" err="1" smtClean="0">
                <a:solidFill>
                  <a:srgbClr val="FF0000"/>
                </a:solidFill>
              </a:rPr>
              <a:t>There</a:t>
            </a:r>
            <a:r>
              <a:rPr lang="cs-CZ" sz="3200" dirty="0" smtClean="0">
                <a:solidFill>
                  <a:srgbClr val="FF0000"/>
                </a:solidFill>
              </a:rPr>
              <a:t> are </a:t>
            </a:r>
            <a:r>
              <a:rPr lang="cs-CZ" sz="3200" dirty="0" err="1" smtClean="0">
                <a:solidFill>
                  <a:srgbClr val="FF0000"/>
                </a:solidFill>
              </a:rPr>
              <a:t>your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books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08555" y="5517232"/>
            <a:ext cx="683990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They</a:t>
            </a:r>
            <a:r>
              <a:rPr lang="cs-CZ" sz="3200" dirty="0" smtClean="0">
                <a:solidFill>
                  <a:srgbClr val="FF0000"/>
                </a:solidFill>
              </a:rPr>
              <a:t> are </a:t>
            </a:r>
            <a:r>
              <a:rPr lang="cs-CZ" sz="3200" dirty="0" err="1" smtClean="0">
                <a:solidFill>
                  <a:srgbClr val="FF0000"/>
                </a:solidFill>
              </a:rPr>
              <a:t>at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school</a:t>
            </a:r>
            <a:r>
              <a:rPr lang="cs-CZ" sz="3200" dirty="0" smtClean="0">
                <a:solidFill>
                  <a:srgbClr val="FF0000"/>
                </a:solidFill>
              </a:rPr>
              <a:t>. </a:t>
            </a:r>
            <a:r>
              <a:rPr lang="cs-CZ" sz="3200" dirty="0" err="1" smtClean="0">
                <a:solidFill>
                  <a:srgbClr val="FF0000"/>
                </a:solidFill>
              </a:rPr>
              <a:t>Their</a:t>
            </a:r>
            <a:r>
              <a:rPr lang="cs-CZ" sz="3200" dirty="0" smtClean="0">
                <a:solidFill>
                  <a:srgbClr val="FF0000"/>
                </a:solidFill>
              </a:rPr>
              <a:t> hobby </a:t>
            </a:r>
            <a:r>
              <a:rPr lang="cs-CZ" sz="3200" dirty="0" err="1" smtClean="0">
                <a:solidFill>
                  <a:srgbClr val="FF0000"/>
                </a:solidFill>
              </a:rPr>
              <a:t>is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football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4229" y="332656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592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  <a:endParaRPr lang="cs-CZ" dirty="0" smtClean="0"/>
          </a:p>
          <a:p>
            <a:r>
              <a:rPr lang="cs-CZ" sz="2400" dirty="0"/>
              <a:t>KOCIÁNOVÁ, Zdeňka. </a:t>
            </a:r>
            <a:r>
              <a:rPr lang="cs-CZ" sz="2400" i="1" dirty="0"/>
              <a:t>New </a:t>
            </a:r>
            <a:r>
              <a:rPr lang="cs-CZ" sz="2400" i="1" dirty="0" err="1"/>
              <a:t>English</a:t>
            </a:r>
            <a:r>
              <a:rPr lang="cs-CZ" sz="2400" i="1" dirty="0"/>
              <a:t> </a:t>
            </a:r>
            <a:r>
              <a:rPr lang="cs-CZ" sz="2400" i="1" dirty="0" err="1"/>
              <a:t>for</a:t>
            </a:r>
            <a:r>
              <a:rPr lang="cs-CZ" sz="2400" i="1" dirty="0"/>
              <a:t> </a:t>
            </a:r>
            <a:r>
              <a:rPr lang="cs-CZ" sz="2400" i="1" dirty="0" err="1"/>
              <a:t>you</a:t>
            </a:r>
            <a:r>
              <a:rPr lang="cs-CZ" sz="2400" i="1" dirty="0"/>
              <a:t> 1-Pupil´s </a:t>
            </a:r>
            <a:r>
              <a:rPr lang="cs-CZ" sz="2400" i="1" dirty="0" err="1"/>
              <a:t>book</a:t>
            </a:r>
            <a:r>
              <a:rPr lang="cs-CZ" sz="2400" dirty="0"/>
              <a:t>: </a:t>
            </a:r>
            <a:r>
              <a:rPr lang="cs-CZ" sz="2400" i="1" dirty="0"/>
              <a:t>učebnice anglického jazyka pro 4.ročník</a:t>
            </a:r>
            <a:r>
              <a:rPr lang="cs-CZ" sz="2400" dirty="0"/>
              <a:t>. 1. vyd. Těšín: Vydavatelství-EDUCI, 2001. ISBN 80-86381-02-1.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9038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137</TotalTime>
  <Words>404</Words>
  <Application>Microsoft Office PowerPoint</Application>
  <PresentationFormat>Předvádění na obrazovce (4:3)</PresentationFormat>
  <Paragraphs>120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Prezentace aplikace PowerPoint</vt:lpstr>
      <vt:lpstr>ZÁJMENA OSOBNÍ  A  PŘIVLASTŇOVACÍ</vt:lpstr>
      <vt:lpstr>ANOTACE</vt:lpstr>
      <vt:lpstr>ZÁJMENA OSOBNÍ  A PŘIVLASTŇOVACÍ</vt:lpstr>
      <vt:lpstr>ZÁJMENA OSOBNÍ  A PŘIVLASTŇOVACÍ</vt:lpstr>
      <vt:lpstr>ZÁJMENA V „PÁDĚ“</vt:lpstr>
      <vt:lpstr>Match the words.</vt:lpstr>
      <vt:lpstr>Translation.</vt:lpstr>
      <vt:lpstr>Translation.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Kačenka</cp:lastModifiedBy>
  <cp:revision>18</cp:revision>
  <dcterms:created xsi:type="dcterms:W3CDTF">2012-05-01T06:32:22Z</dcterms:created>
  <dcterms:modified xsi:type="dcterms:W3CDTF">2012-05-01T16:50:59Z</dcterms:modified>
</cp:coreProperties>
</file>