
<file path=[Content_Types].xml><?xml version="1.0" encoding="utf-8"?>
<Types xmlns="http://schemas.openxmlformats.org/package/2006/content-types"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57" r:id="rId2"/>
    <p:sldId id="258" r:id="rId3"/>
    <p:sldId id="261" r:id="rId4"/>
    <p:sldId id="262" r:id="rId5"/>
    <p:sldId id="259" r:id="rId6"/>
    <p:sldId id="267" r:id="rId7"/>
    <p:sldId id="260" r:id="rId8"/>
    <p:sldId id="263" r:id="rId9"/>
    <p:sldId id="264" r:id="rId10"/>
    <p:sldId id="266" r:id="rId11"/>
    <p:sldId id="265" r:id="rId12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 horzBarState="maximized">
    <p:restoredLeft sz="11855" autoAdjust="0"/>
    <p:restoredTop sz="94660" autoAdjust="0"/>
  </p:normalViewPr>
  <p:slideViewPr>
    <p:cSldViewPr>
      <p:cViewPr varScale="1">
        <p:scale>
          <a:sx n="61" d="100"/>
          <a:sy n="61" d="100"/>
        </p:scale>
        <p:origin x="-78" y="-108"/>
      </p:cViewPr>
      <p:guideLst>
        <p:guide orient="horz" pos="2160"/>
        <p:guide pos="2880"/>
      </p:guideLst>
    </p:cSldViewPr>
  </p:slideViewPr>
  <p:outlineViewPr>
    <p:cViewPr>
      <p:scale>
        <a:sx n="33" d="100"/>
        <a:sy n="33" d="100"/>
      </p:scale>
      <p:origin x="0" y="36"/>
    </p:cViewPr>
  </p:outlin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presProps" Target="presProp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2" Type="http://schemas.openxmlformats.org/officeDocument/2006/relationships/slide" Target="slides/slide1.xml"/><Relationship Id="rId16" Type="http://schemas.openxmlformats.org/officeDocument/2006/relationships/tableStyles" Target="tableStyle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theme" Target="theme/theme1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viewProps" Target="viewProps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F316682-3422-42DB-9F25-63CCF45B0D39}" type="datetimeFigureOut">
              <a:rPr lang="cs-CZ" smtClean="0"/>
              <a:t>16.5.2012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7A33FA8-1D7D-40F7-87C3-DE26C947F025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244967965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F316682-3422-42DB-9F25-63CCF45B0D39}" type="datetimeFigureOut">
              <a:rPr lang="cs-CZ" smtClean="0"/>
              <a:t>16.5.2012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7A33FA8-1D7D-40F7-87C3-DE26C947F025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086104433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F316682-3422-42DB-9F25-63CCF45B0D39}" type="datetimeFigureOut">
              <a:rPr lang="cs-CZ" smtClean="0"/>
              <a:t>16.5.2012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7A33FA8-1D7D-40F7-87C3-DE26C947F025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572827136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F316682-3422-42DB-9F25-63CCF45B0D39}" type="datetimeFigureOut">
              <a:rPr lang="cs-CZ" smtClean="0"/>
              <a:t>16.5.2012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7A33FA8-1D7D-40F7-87C3-DE26C947F025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38429806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F316682-3422-42DB-9F25-63CCF45B0D39}" type="datetimeFigureOut">
              <a:rPr lang="cs-CZ" smtClean="0"/>
              <a:t>16.5.2012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7A33FA8-1D7D-40F7-87C3-DE26C947F025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693793698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F316682-3422-42DB-9F25-63CCF45B0D39}" type="datetimeFigureOut">
              <a:rPr lang="cs-CZ" smtClean="0"/>
              <a:t>16.5.2012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7A33FA8-1D7D-40F7-87C3-DE26C947F025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789415632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F316682-3422-42DB-9F25-63CCF45B0D39}" type="datetimeFigureOut">
              <a:rPr lang="cs-CZ" smtClean="0"/>
              <a:t>16.5.2012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7A33FA8-1D7D-40F7-87C3-DE26C947F025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334019782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F316682-3422-42DB-9F25-63CCF45B0D39}" type="datetimeFigureOut">
              <a:rPr lang="cs-CZ" smtClean="0"/>
              <a:t>16.5.2012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7A33FA8-1D7D-40F7-87C3-DE26C947F025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466863989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F316682-3422-42DB-9F25-63CCF45B0D39}" type="datetimeFigureOut">
              <a:rPr lang="cs-CZ" smtClean="0"/>
              <a:t>16.5.2012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7A33FA8-1D7D-40F7-87C3-DE26C947F025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036832530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F316682-3422-42DB-9F25-63CCF45B0D39}" type="datetimeFigureOut">
              <a:rPr lang="cs-CZ" smtClean="0"/>
              <a:t>16.5.2012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7A33FA8-1D7D-40F7-87C3-DE26C947F025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234228464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F316682-3422-42DB-9F25-63CCF45B0D39}" type="datetimeFigureOut">
              <a:rPr lang="cs-CZ" smtClean="0"/>
              <a:t>16.5.2012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7A33FA8-1D7D-40F7-87C3-DE26C947F025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660889661"/>
      </p:ext>
    </p:extLst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type="fourObj">
  <p:cSld name="Nadpis a 4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 sz="quarter"/>
          </p:nvPr>
        </p:nvSpPr>
        <p:spPr>
          <a:xfrm>
            <a:off x="457200" y="274638"/>
            <a:ext cx="8229600" cy="1143000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"/>
          </p:nvPr>
        </p:nvSpPr>
        <p:spPr>
          <a:xfrm>
            <a:off x="457200" y="1600200"/>
            <a:ext cx="4038600" cy="2185988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quarter" idx="2"/>
          </p:nvPr>
        </p:nvSpPr>
        <p:spPr>
          <a:xfrm>
            <a:off x="4648200" y="1600200"/>
            <a:ext cx="4038600" cy="2185988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obsah 4"/>
          <p:cNvSpPr>
            <a:spLocks noGrp="1"/>
          </p:cNvSpPr>
          <p:nvPr>
            <p:ph sz="quarter" idx="3"/>
          </p:nvPr>
        </p:nvSpPr>
        <p:spPr>
          <a:xfrm>
            <a:off x="457200" y="3938588"/>
            <a:ext cx="4038600" cy="2187575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8200" y="3938588"/>
            <a:ext cx="4038600" cy="2187575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>
          <a:xfrm>
            <a:off x="457200" y="6245225"/>
            <a:ext cx="2133600" cy="476250"/>
          </a:xfrm>
        </p:spPr>
        <p:txBody>
          <a:bodyPr/>
          <a:lstStyle>
            <a:lvl1pPr>
              <a:defRPr/>
            </a:lvl1pPr>
          </a:lstStyle>
          <a:p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>
          <a:xfrm>
            <a:off x="3124200" y="6245225"/>
            <a:ext cx="2895600" cy="476250"/>
          </a:xfrm>
        </p:spPr>
        <p:txBody>
          <a:bodyPr/>
          <a:lstStyle>
            <a:lvl1pPr>
              <a:defRPr/>
            </a:lvl1pPr>
          </a:lstStyle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>
          <a:xfrm>
            <a:off x="6553200" y="6245225"/>
            <a:ext cx="2133600" cy="476250"/>
          </a:xfrm>
        </p:spPr>
        <p:txBody>
          <a:bodyPr/>
          <a:lstStyle>
            <a:lvl1pPr>
              <a:defRPr/>
            </a:lvl1pPr>
          </a:lstStyle>
          <a:p>
            <a:fld id="{6AB71505-4169-400A-AE40-D60D51EFC3F2}" type="slidenum">
              <a:rPr lang="cs-CZ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839054353"/>
      </p:ext>
    </p:extLst>
  </p:cSld>
  <p:clrMapOvr>
    <a:masterClrMapping/>
  </p:clrMapOvr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type="txAndTwoObj">
  <p:cSld name="Nadpis, text a 2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quarter" idx="2"/>
          </p:nvPr>
        </p:nvSpPr>
        <p:spPr>
          <a:xfrm>
            <a:off x="4648200" y="1600200"/>
            <a:ext cx="4038600" cy="2185988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obsah 4"/>
          <p:cNvSpPr>
            <a:spLocks noGrp="1"/>
          </p:cNvSpPr>
          <p:nvPr>
            <p:ph sz="quarter" idx="3"/>
          </p:nvPr>
        </p:nvSpPr>
        <p:spPr>
          <a:xfrm>
            <a:off x="4648200" y="3938588"/>
            <a:ext cx="4038600" cy="2187575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datum 5"/>
          <p:cNvSpPr>
            <a:spLocks noGrp="1"/>
          </p:cNvSpPr>
          <p:nvPr>
            <p:ph type="dt" sz="half" idx="10"/>
          </p:nvPr>
        </p:nvSpPr>
        <p:spPr>
          <a:xfrm>
            <a:off x="457200" y="6245225"/>
            <a:ext cx="2133600" cy="476250"/>
          </a:xfrm>
        </p:spPr>
        <p:txBody>
          <a:bodyPr/>
          <a:lstStyle>
            <a:lvl1pPr>
              <a:defRPr/>
            </a:lvl1pPr>
          </a:lstStyle>
          <a:p>
            <a:endParaRPr lang="cs-CZ"/>
          </a:p>
        </p:txBody>
      </p:sp>
      <p:sp>
        <p:nvSpPr>
          <p:cNvPr id="7" name="Zástupný symbol pro zápatí 6"/>
          <p:cNvSpPr>
            <a:spLocks noGrp="1"/>
          </p:cNvSpPr>
          <p:nvPr>
            <p:ph type="ftr" sz="quarter" idx="11"/>
          </p:nvPr>
        </p:nvSpPr>
        <p:spPr>
          <a:xfrm>
            <a:off x="3124200" y="6245225"/>
            <a:ext cx="2895600" cy="476250"/>
          </a:xfrm>
        </p:spPr>
        <p:txBody>
          <a:bodyPr/>
          <a:lstStyle>
            <a:lvl1pPr>
              <a:defRPr/>
            </a:lvl1pPr>
          </a:lstStyle>
          <a:p>
            <a:endParaRPr lang="cs-CZ"/>
          </a:p>
        </p:txBody>
      </p:sp>
      <p:sp>
        <p:nvSpPr>
          <p:cNvPr id="8" name="Zástupný symbol pro číslo snímku 7"/>
          <p:cNvSpPr>
            <a:spLocks noGrp="1"/>
          </p:cNvSpPr>
          <p:nvPr>
            <p:ph type="sldNum" sz="quarter" idx="12"/>
          </p:nvPr>
        </p:nvSpPr>
        <p:spPr>
          <a:xfrm>
            <a:off x="6553200" y="6245225"/>
            <a:ext cx="2133600" cy="476250"/>
          </a:xfrm>
        </p:spPr>
        <p:txBody>
          <a:bodyPr/>
          <a:lstStyle>
            <a:lvl1pPr>
              <a:defRPr/>
            </a:lvl1pPr>
          </a:lstStyle>
          <a:p>
            <a:fld id="{E34ED1D0-F7DB-4AD9-9B9B-1A3E65A43AE6}" type="slidenum">
              <a:rPr lang="cs-CZ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759426094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slideLayout" Target="../slideLayouts/slideLayout13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slideLayout" Target="../slideLayouts/slideLayout12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Relationship Id="rId14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F316682-3422-42DB-9F25-63CCF45B0D39}" type="datetimeFigureOut">
              <a:rPr lang="cs-CZ" smtClean="0"/>
              <a:t>16.5.2012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7A33FA8-1D7D-40F7-87C3-DE26C947F025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541263306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  <p:sldLayoutId id="2147483660" r:id="rId12"/>
    <p:sldLayoutId id="2147483661" r:id="rId13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jpeg"/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12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jpeg"/><Relationship Id="rId2" Type="http://schemas.openxmlformats.org/officeDocument/2006/relationships/image" Target="../media/image3.jpeg"/><Relationship Id="rId1" Type="http://schemas.openxmlformats.org/officeDocument/2006/relationships/slideLayout" Target="../slideLayouts/slideLayout12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jpeg"/><Relationship Id="rId2" Type="http://schemas.openxmlformats.org/officeDocument/2006/relationships/image" Target="../media/image5.jpeg"/><Relationship Id="rId1" Type="http://schemas.openxmlformats.org/officeDocument/2006/relationships/slideLayout" Target="../slideLayouts/slideLayout8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jpeg"/><Relationship Id="rId1" Type="http://schemas.openxmlformats.org/officeDocument/2006/relationships/slideLayout" Target="../slideLayouts/slideLayout7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image" Target="../media/image8.jpeg"/><Relationship Id="rId1" Type="http://schemas.openxmlformats.org/officeDocument/2006/relationships/slideLayout" Target="../slideLayouts/slideLayout7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image" Target="../media/image9.jpeg"/><Relationship Id="rId1" Type="http://schemas.openxmlformats.org/officeDocument/2006/relationships/slideLayout" Target="../slideLayouts/slideLayout7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image" Target="../media/image10.jpeg"/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3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/>
        <p:txBody>
          <a:bodyPr>
            <a:normAutofit fontScale="90000"/>
          </a:bodyPr>
          <a:lstStyle/>
          <a:p>
            <a:r>
              <a:rPr lang="cs-CZ" b="1" u="sng" dirty="0"/>
              <a:t>VÝVOJ DĚTSKÉHO VÝTVARNÉHO PROJEVU podle Victora </a:t>
            </a:r>
            <a:r>
              <a:rPr lang="cs-CZ" b="1" u="sng" dirty="0" err="1" smtClean="0"/>
              <a:t>Löwenfelda</a:t>
            </a:r>
            <a:r>
              <a:rPr lang="cs-CZ" b="1" u="sng" dirty="0" smtClean="0"/>
              <a:t/>
            </a:r>
            <a:br>
              <a:rPr lang="cs-CZ" b="1" u="sng" dirty="0" smtClean="0"/>
            </a:br>
            <a:r>
              <a:rPr lang="cs-CZ" dirty="0"/>
              <a:t>= tzv. stadiální </a:t>
            </a:r>
            <a:r>
              <a:rPr lang="cs-CZ" dirty="0" smtClean="0"/>
              <a:t>vývoj</a:t>
            </a:r>
            <a:r>
              <a:rPr lang="cs-CZ" dirty="0"/>
              <a:t/>
            </a:r>
            <a:br>
              <a:rPr lang="cs-CZ" dirty="0"/>
            </a:br>
            <a:r>
              <a:rPr lang="cs-CZ" dirty="0"/>
              <a:t/>
            </a:r>
            <a:br>
              <a:rPr lang="cs-CZ" dirty="0"/>
            </a:br>
            <a:endParaRPr lang="cs-CZ" dirty="0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/>
        <p:txBody>
          <a:bodyPr>
            <a:normAutofit/>
          </a:bodyPr>
          <a:lstStyle/>
          <a:p>
            <a:r>
              <a:rPr lang="cs-CZ" sz="6600" dirty="0">
                <a:solidFill>
                  <a:srgbClr val="0070C0"/>
                </a:solidFill>
              </a:rPr>
              <a:t>4</a:t>
            </a:r>
            <a:r>
              <a:rPr lang="cs-CZ" sz="6600" dirty="0" smtClean="0">
                <a:solidFill>
                  <a:srgbClr val="0070C0"/>
                </a:solidFill>
              </a:rPr>
              <a:t>.část</a:t>
            </a:r>
            <a:endParaRPr lang="cs-CZ" sz="6600" dirty="0">
              <a:solidFill>
                <a:srgbClr val="0070C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406982794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620689"/>
            <a:ext cx="7772400" cy="2160239"/>
          </a:xfrm>
        </p:spPr>
        <p:txBody>
          <a:bodyPr>
            <a:normAutofit fontScale="90000"/>
          </a:bodyPr>
          <a:lstStyle/>
          <a:p>
            <a:r>
              <a:rPr lang="cs-CZ" b="1" dirty="0" smtClean="0">
                <a:solidFill>
                  <a:schemeClr val="accent1">
                    <a:lumMod val="75000"/>
                  </a:schemeClr>
                </a:solidFill>
              </a:rPr>
              <a:t>STADIUM KRESEBNÉHO REALISMU</a:t>
            </a:r>
            <a:r>
              <a:rPr lang="cs-CZ" u="sng" dirty="0" smtClean="0"/>
              <a:t/>
            </a:r>
            <a:br>
              <a:rPr lang="cs-CZ" u="sng" dirty="0" smtClean="0"/>
            </a:br>
            <a:r>
              <a:rPr lang="cs-CZ" sz="4000" dirty="0" smtClean="0"/>
              <a:t>STADIUM SKUPIN, GANGŮ(GANG AGE)</a:t>
            </a:r>
            <a:br>
              <a:rPr lang="cs-CZ" sz="4000" dirty="0" smtClean="0"/>
            </a:br>
            <a:r>
              <a:rPr lang="cs-CZ" dirty="0"/>
              <a:t> </a:t>
            </a:r>
            <a:r>
              <a:rPr lang="cs-CZ" dirty="0" smtClean="0"/>
              <a:t>(cca </a:t>
            </a:r>
            <a:r>
              <a:rPr lang="cs-CZ" dirty="0"/>
              <a:t>9 – 11 let )</a:t>
            </a:r>
            <a:r>
              <a:rPr lang="cs-CZ" dirty="0" smtClean="0"/>
              <a:t/>
            </a:r>
            <a:br>
              <a:rPr lang="cs-CZ" dirty="0" smtClean="0"/>
            </a:br>
            <a:endParaRPr lang="cs-CZ" dirty="0"/>
          </a:p>
        </p:txBody>
      </p:sp>
      <p:sp>
        <p:nvSpPr>
          <p:cNvPr id="4" name="Podnadpis 3"/>
          <p:cNvSpPr>
            <a:spLocks noGrp="1"/>
          </p:cNvSpPr>
          <p:nvPr>
            <p:ph type="subTitle" idx="1"/>
          </p:nvPr>
        </p:nvSpPr>
        <p:spPr>
          <a:xfrm>
            <a:off x="467544" y="2708920"/>
            <a:ext cx="8352928" cy="4032448"/>
          </a:xfrm>
        </p:spPr>
        <p:txBody>
          <a:bodyPr>
            <a:normAutofit fontScale="77500" lnSpcReduction="20000"/>
          </a:bodyPr>
          <a:lstStyle/>
          <a:p>
            <a:pPr algn="l"/>
            <a:r>
              <a:rPr lang="cs-CZ" dirty="0">
                <a:solidFill>
                  <a:schemeClr val="tx1"/>
                </a:solidFill>
              </a:rPr>
              <a:t>Dítě zavrhuje předchozí koncepty</a:t>
            </a:r>
            <a:r>
              <a:rPr lang="cs-CZ" b="1" dirty="0">
                <a:solidFill>
                  <a:schemeClr val="tx1"/>
                </a:solidFill>
              </a:rPr>
              <a:t> tvaru</a:t>
            </a:r>
            <a:r>
              <a:rPr lang="cs-CZ" dirty="0">
                <a:solidFill>
                  <a:schemeClr val="tx1"/>
                </a:solidFill>
              </a:rPr>
              <a:t> (i prostoru), používá nahromadění detailů pro důležité části, může dojít až k deformaci. </a:t>
            </a:r>
            <a:endParaRPr lang="cs-CZ" dirty="0" smtClean="0">
              <a:solidFill>
                <a:schemeClr val="tx1"/>
              </a:solidFill>
            </a:endParaRPr>
          </a:p>
          <a:p>
            <a:pPr algn="l"/>
            <a:r>
              <a:rPr lang="cs-CZ" dirty="0" smtClean="0">
                <a:solidFill>
                  <a:schemeClr val="tx1"/>
                </a:solidFill>
              </a:rPr>
              <a:t>Velký </a:t>
            </a:r>
            <a:r>
              <a:rPr lang="cs-CZ" dirty="0">
                <a:solidFill>
                  <a:schemeClr val="tx1"/>
                </a:solidFill>
              </a:rPr>
              <a:t>zájem o oblečení, znaky pohlaví, tvary jsou strnulé. </a:t>
            </a:r>
            <a:endParaRPr lang="cs-CZ" dirty="0" smtClean="0">
              <a:solidFill>
                <a:schemeClr val="tx1"/>
              </a:solidFill>
            </a:endParaRPr>
          </a:p>
          <a:p>
            <a:pPr algn="l"/>
            <a:endParaRPr lang="cs-CZ" dirty="0" smtClean="0">
              <a:solidFill>
                <a:schemeClr val="tx1"/>
              </a:solidFill>
            </a:endParaRPr>
          </a:p>
          <a:p>
            <a:pPr algn="l"/>
            <a:r>
              <a:rPr lang="cs-CZ" dirty="0" smtClean="0">
                <a:solidFill>
                  <a:schemeClr val="tx1"/>
                </a:solidFill>
              </a:rPr>
              <a:t>V</a:t>
            </a:r>
            <a:r>
              <a:rPr lang="cs-CZ" dirty="0">
                <a:solidFill>
                  <a:schemeClr val="tx1"/>
                </a:solidFill>
              </a:rPr>
              <a:t> pojetí </a:t>
            </a:r>
            <a:r>
              <a:rPr lang="cs-CZ" b="1" dirty="0">
                <a:solidFill>
                  <a:schemeClr val="tx1"/>
                </a:solidFill>
              </a:rPr>
              <a:t>prostoru</a:t>
            </a:r>
            <a:r>
              <a:rPr lang="cs-CZ" dirty="0">
                <a:solidFill>
                  <a:schemeClr val="tx1"/>
                </a:solidFill>
              </a:rPr>
              <a:t> smysl pro hloubku, objevení plochy a jejího překrývání (kulisy). </a:t>
            </a:r>
            <a:endParaRPr lang="cs-CZ" dirty="0" smtClean="0">
              <a:solidFill>
                <a:schemeClr val="tx1"/>
              </a:solidFill>
            </a:endParaRPr>
          </a:p>
          <a:p>
            <a:pPr algn="l"/>
            <a:endParaRPr lang="cs-CZ" dirty="0" smtClean="0">
              <a:solidFill>
                <a:schemeClr val="tx1"/>
              </a:solidFill>
            </a:endParaRPr>
          </a:p>
          <a:p>
            <a:pPr algn="l"/>
            <a:r>
              <a:rPr lang="cs-CZ" dirty="0">
                <a:solidFill>
                  <a:schemeClr val="tx1"/>
                </a:solidFill>
              </a:rPr>
              <a:t>P</a:t>
            </a:r>
            <a:r>
              <a:rPr lang="cs-CZ" dirty="0" smtClean="0">
                <a:solidFill>
                  <a:schemeClr val="tx1"/>
                </a:solidFill>
              </a:rPr>
              <a:t>ojetí </a:t>
            </a:r>
            <a:r>
              <a:rPr lang="cs-CZ" b="1" dirty="0">
                <a:solidFill>
                  <a:schemeClr val="tx1"/>
                </a:solidFill>
              </a:rPr>
              <a:t>barvy</a:t>
            </a:r>
            <a:r>
              <a:rPr lang="cs-CZ" dirty="0">
                <a:solidFill>
                  <a:schemeClr val="tx1"/>
                </a:solidFill>
              </a:rPr>
              <a:t> – barva je dále diferencována (jiná modrá pro svetr, jiná pro oblohu), pořád jde ale o intelektuální koncept, </a:t>
            </a:r>
            <a:endParaRPr lang="cs-CZ" dirty="0" smtClean="0">
              <a:solidFill>
                <a:schemeClr val="tx1"/>
              </a:solidFill>
            </a:endParaRPr>
          </a:p>
          <a:p>
            <a:pPr algn="l"/>
            <a:r>
              <a:rPr lang="cs-CZ" dirty="0" smtClean="0">
                <a:solidFill>
                  <a:schemeClr val="tx1"/>
                </a:solidFill>
              </a:rPr>
              <a:t>ne </a:t>
            </a:r>
            <a:r>
              <a:rPr lang="cs-CZ" dirty="0">
                <a:solidFill>
                  <a:schemeClr val="tx1"/>
                </a:solidFill>
              </a:rPr>
              <a:t>na vizuálním základě</a:t>
            </a:r>
            <a:r>
              <a:rPr lang="cs-CZ" dirty="0" smtClean="0">
                <a:solidFill>
                  <a:schemeClr val="tx1"/>
                </a:solidFill>
              </a:rPr>
              <a:t>.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723617874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3497" name="Rectangle 9"/>
          <p:cNvSpPr>
            <a:spLocks noGrp="1" noChangeArrowheads="1"/>
          </p:cNvSpPr>
          <p:nvPr>
            <p:ph type="title" sz="quarter"/>
          </p:nvPr>
        </p:nvSpPr>
        <p:spPr>
          <a:xfrm>
            <a:off x="145490" y="116632"/>
            <a:ext cx="8964488" cy="684312"/>
          </a:xfrm>
        </p:spPr>
        <p:txBody>
          <a:bodyPr>
            <a:noAutofit/>
          </a:bodyPr>
          <a:lstStyle/>
          <a:p>
            <a:pPr algn="l"/>
            <a:r>
              <a:rPr lang="cs-CZ" sz="2400" b="1" dirty="0" smtClean="0"/>
              <a:t>Porovnání kreseb dětí předchozího (schématického ) a tohoto stadia: </a:t>
            </a:r>
            <a:endParaRPr lang="cs-CZ" sz="2400" b="1" dirty="0"/>
          </a:p>
        </p:txBody>
      </p:sp>
      <p:pic>
        <p:nvPicPr>
          <p:cNvPr id="63495" name="Picture 7" descr="obr27"/>
          <p:cNvPicPr>
            <a:picLocks noGrp="1" noChangeAspect="1" noChangeArrowheads="1"/>
          </p:cNvPicPr>
          <p:nvPr>
            <p:ph sz="quarter" idx="1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>
          <a:xfrm>
            <a:off x="395536" y="1124743"/>
            <a:ext cx="4390256" cy="3316007"/>
          </a:xfrm>
          <a:noFill/>
          <a:ln w="57150">
            <a:solidFill>
              <a:schemeClr val="folHlink"/>
            </a:solidFill>
            <a:miter lim="800000"/>
            <a:headEnd/>
            <a:tailEnd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rgbClr val="808080"/>
                  </a:outerShdw>
                </a:effectLst>
              </a14:hiddenEffects>
            </a:ext>
          </a:extLst>
        </p:spPr>
      </p:pic>
      <p:pic>
        <p:nvPicPr>
          <p:cNvPr id="63500" name="Picture 12" descr="obr25"/>
          <p:cNvPicPr>
            <a:picLocks noGrp="1" noChangeAspect="1" noChangeArrowheads="1"/>
          </p:cNvPicPr>
          <p:nvPr>
            <p:ph sz="quarter" idx="3"/>
          </p:nvPr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>
          <a:xfrm>
            <a:off x="5076056" y="1124744"/>
            <a:ext cx="3816424" cy="5574623"/>
          </a:xfrm>
          <a:noFill/>
          <a:ln w="57150">
            <a:solidFill>
              <a:schemeClr val="folHlink"/>
            </a:solidFill>
            <a:miter lim="800000"/>
            <a:headEnd/>
            <a:tailEnd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rgbClr val="808080"/>
                  </a:outerShdw>
                </a:effectLst>
              </a14:hiddenEffects>
            </a:ext>
          </a:extLst>
        </p:spPr>
      </p:pic>
      <p:sp>
        <p:nvSpPr>
          <p:cNvPr id="4" name="TextovéPole 3"/>
          <p:cNvSpPr txBox="1"/>
          <p:nvPr/>
        </p:nvSpPr>
        <p:spPr>
          <a:xfrm>
            <a:off x="323528" y="4752061"/>
            <a:ext cx="3828301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200" dirty="0" smtClean="0"/>
              <a:t>„Procházka v dešti“</a:t>
            </a:r>
            <a:endParaRPr lang="cs-CZ" sz="3200" dirty="0"/>
          </a:p>
        </p:txBody>
      </p:sp>
    </p:spTree>
    <p:extLst>
      <p:ext uri="{BB962C8B-B14F-4D97-AF65-F5344CB8AC3E}">
        <p14:creationId xmlns:p14="http://schemas.microsoft.com/office/powerpoint/2010/main" val="150345802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3497" name="Rectangle 9"/>
          <p:cNvSpPr>
            <a:spLocks noGrp="1" noChangeArrowheads="1"/>
          </p:cNvSpPr>
          <p:nvPr>
            <p:ph type="title" sz="quarter"/>
          </p:nvPr>
        </p:nvSpPr>
        <p:spPr>
          <a:xfrm>
            <a:off x="179512" y="260648"/>
            <a:ext cx="4680520" cy="1584176"/>
          </a:xfrm>
        </p:spPr>
        <p:txBody>
          <a:bodyPr>
            <a:normAutofit/>
          </a:bodyPr>
          <a:lstStyle/>
          <a:p>
            <a:pPr algn="l"/>
            <a:r>
              <a:rPr lang="cs-CZ" sz="2800" dirty="0" smtClean="0"/>
              <a:t>Porovnání kreseb dětí předchozího (schématického) </a:t>
            </a:r>
            <a:br>
              <a:rPr lang="cs-CZ" sz="2800" dirty="0" smtClean="0"/>
            </a:br>
            <a:r>
              <a:rPr lang="cs-CZ" sz="2800" dirty="0" smtClean="0"/>
              <a:t>a tohoto stadia: </a:t>
            </a:r>
            <a:endParaRPr lang="cs-CZ" sz="2800" dirty="0"/>
          </a:p>
        </p:txBody>
      </p:sp>
      <p:pic>
        <p:nvPicPr>
          <p:cNvPr id="63496" name="Picture 8" descr="obr28"/>
          <p:cNvPicPr>
            <a:picLocks noGrp="1" noChangeAspect="1" noChangeArrowheads="1"/>
          </p:cNvPicPr>
          <p:nvPr>
            <p:ph sz="quarter" idx="2"/>
          </p:nvPr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>
          <a:xfrm>
            <a:off x="5292080" y="332656"/>
            <a:ext cx="3456384" cy="2477075"/>
          </a:xfrm>
          <a:noFill/>
          <a:ln w="57150">
            <a:solidFill>
              <a:srgbClr val="FF0066"/>
            </a:solidFill>
            <a:miter lim="800000"/>
            <a:headEnd/>
            <a:tailEnd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rgbClr val="808080"/>
                  </a:outerShdw>
                </a:effectLst>
              </a14:hiddenEffects>
            </a:ext>
          </a:extLst>
        </p:spPr>
      </p:pic>
      <p:pic>
        <p:nvPicPr>
          <p:cNvPr id="63501" name="Picture 13" descr="obr26"/>
          <p:cNvPicPr>
            <a:picLocks noGrp="1" noChangeAspect="1" noChangeArrowheads="1"/>
          </p:cNvPicPr>
          <p:nvPr>
            <p:ph sz="quarter" idx="4"/>
          </p:nvPr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>
          <a:xfrm>
            <a:off x="3995936" y="3140968"/>
            <a:ext cx="4784518" cy="3456384"/>
          </a:xfrm>
          <a:noFill/>
          <a:ln w="57150">
            <a:solidFill>
              <a:srgbClr val="FF0066"/>
            </a:solidFill>
            <a:miter lim="800000"/>
            <a:headEnd/>
            <a:tailEnd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rgbClr val="808080"/>
                  </a:outerShdw>
                </a:effectLst>
              </a14:hiddenEffects>
            </a:ext>
          </a:extLst>
        </p:spPr>
      </p:pic>
      <p:sp>
        <p:nvSpPr>
          <p:cNvPr id="4" name="TextovéPole 3"/>
          <p:cNvSpPr txBox="1"/>
          <p:nvPr/>
        </p:nvSpPr>
        <p:spPr>
          <a:xfrm>
            <a:off x="467544" y="3212976"/>
            <a:ext cx="3312368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r"/>
            <a:r>
              <a:rPr lang="cs-CZ" sz="2800" dirty="0" smtClean="0"/>
              <a:t>„Hra na honěnou“</a:t>
            </a:r>
            <a:endParaRPr lang="cs-CZ" sz="2800" dirty="0"/>
          </a:p>
        </p:txBody>
      </p:sp>
    </p:spTree>
    <p:extLst>
      <p:ext uri="{BB962C8B-B14F-4D97-AF65-F5344CB8AC3E}">
        <p14:creationId xmlns:p14="http://schemas.microsoft.com/office/powerpoint/2010/main" val="97889992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4474840" cy="563662"/>
          </a:xfrm>
        </p:spPr>
        <p:txBody>
          <a:bodyPr>
            <a:normAutofit/>
          </a:bodyPr>
          <a:lstStyle/>
          <a:p>
            <a:pPr algn="l"/>
            <a:r>
              <a:rPr lang="cs-CZ" sz="2800" b="1" dirty="0" smtClean="0"/>
              <a:t>Prezentace </a:t>
            </a:r>
            <a:r>
              <a:rPr lang="cs-CZ" sz="2800" dirty="0" smtClean="0"/>
              <a:t>prostoru</a:t>
            </a:r>
            <a:endParaRPr lang="cs-CZ" sz="2800" dirty="0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half" idx="2"/>
          </p:nvPr>
        </p:nvSpPr>
        <p:spPr>
          <a:xfrm>
            <a:off x="457200" y="1052736"/>
            <a:ext cx="3322712" cy="5542309"/>
          </a:xfrm>
        </p:spPr>
        <p:txBody>
          <a:bodyPr>
            <a:normAutofit fontScale="77500" lnSpcReduction="20000"/>
          </a:bodyPr>
          <a:lstStyle/>
          <a:p>
            <a:pPr>
              <a:lnSpc>
                <a:spcPct val="90000"/>
              </a:lnSpc>
            </a:pPr>
            <a:endParaRPr lang="cs-CZ" sz="1600" b="1" dirty="0" smtClean="0"/>
          </a:p>
          <a:p>
            <a:pPr>
              <a:lnSpc>
                <a:spcPct val="90000"/>
              </a:lnSpc>
            </a:pPr>
            <a:r>
              <a:rPr lang="cs-CZ" sz="2600" b="1" u="sng" dirty="0" smtClean="0"/>
              <a:t>více základních linií </a:t>
            </a:r>
          </a:p>
          <a:p>
            <a:pPr>
              <a:lnSpc>
                <a:spcPct val="90000"/>
              </a:lnSpc>
            </a:pPr>
            <a:r>
              <a:rPr lang="cs-CZ" sz="2600" b="1" dirty="0" smtClean="0"/>
              <a:t>a prostor mezi nimi je vyplněn </a:t>
            </a:r>
          </a:p>
          <a:p>
            <a:pPr>
              <a:lnSpc>
                <a:spcPct val="90000"/>
              </a:lnSpc>
            </a:pPr>
            <a:endParaRPr lang="cs-CZ" sz="1600" b="1" dirty="0" smtClean="0"/>
          </a:p>
          <a:p>
            <a:pPr>
              <a:lnSpc>
                <a:spcPct val="90000"/>
              </a:lnSpc>
            </a:pPr>
            <a:endParaRPr lang="cs-CZ" sz="1050" dirty="0" smtClean="0"/>
          </a:p>
          <a:p>
            <a:pPr>
              <a:lnSpc>
                <a:spcPct val="90000"/>
              </a:lnSpc>
            </a:pPr>
            <a:endParaRPr lang="cs-CZ" sz="1050" dirty="0" smtClean="0"/>
          </a:p>
          <a:p>
            <a:pPr>
              <a:lnSpc>
                <a:spcPct val="90000"/>
              </a:lnSpc>
            </a:pPr>
            <a:endParaRPr lang="cs-CZ" sz="1050" dirty="0" smtClean="0"/>
          </a:p>
          <a:p>
            <a:pPr>
              <a:lnSpc>
                <a:spcPct val="90000"/>
              </a:lnSpc>
            </a:pPr>
            <a:endParaRPr lang="cs-CZ" sz="1050" dirty="0" smtClean="0"/>
          </a:p>
          <a:p>
            <a:pPr>
              <a:lnSpc>
                <a:spcPct val="90000"/>
              </a:lnSpc>
            </a:pPr>
            <a:endParaRPr lang="cs-CZ" sz="1050" dirty="0" smtClean="0"/>
          </a:p>
          <a:p>
            <a:pPr>
              <a:lnSpc>
                <a:spcPct val="90000"/>
              </a:lnSpc>
            </a:pPr>
            <a:endParaRPr lang="cs-CZ" sz="1050" b="1" dirty="0" smtClean="0"/>
          </a:p>
          <a:p>
            <a:pPr>
              <a:lnSpc>
                <a:spcPct val="90000"/>
              </a:lnSpc>
            </a:pPr>
            <a:endParaRPr lang="cs-CZ" sz="1050" b="1" dirty="0" smtClean="0"/>
          </a:p>
          <a:p>
            <a:pPr>
              <a:lnSpc>
                <a:spcPct val="90000"/>
              </a:lnSpc>
            </a:pPr>
            <a:endParaRPr lang="cs-CZ" sz="1050" b="1" dirty="0" smtClean="0"/>
          </a:p>
          <a:p>
            <a:pPr>
              <a:lnSpc>
                <a:spcPct val="90000"/>
              </a:lnSpc>
            </a:pPr>
            <a:endParaRPr lang="cs-CZ" sz="2100" b="1" dirty="0" smtClean="0"/>
          </a:p>
          <a:p>
            <a:pPr>
              <a:lnSpc>
                <a:spcPct val="90000"/>
              </a:lnSpc>
            </a:pPr>
            <a:endParaRPr lang="cs-CZ" sz="2100" b="1" dirty="0" smtClean="0"/>
          </a:p>
          <a:p>
            <a:pPr>
              <a:lnSpc>
                <a:spcPct val="90000"/>
              </a:lnSpc>
            </a:pPr>
            <a:endParaRPr lang="cs-CZ" sz="2100" b="1" dirty="0" smtClean="0"/>
          </a:p>
          <a:p>
            <a:pPr>
              <a:lnSpc>
                <a:spcPct val="90000"/>
              </a:lnSpc>
            </a:pPr>
            <a:endParaRPr lang="cs-CZ" sz="2100" b="1" dirty="0"/>
          </a:p>
          <a:p>
            <a:pPr>
              <a:lnSpc>
                <a:spcPct val="90000"/>
              </a:lnSpc>
            </a:pPr>
            <a:r>
              <a:rPr lang="cs-CZ" sz="2600" b="1" u="sng" dirty="0" smtClean="0"/>
              <a:t>překrývání </a:t>
            </a:r>
            <a:r>
              <a:rPr lang="cs-CZ" sz="2600" b="1" dirty="0" smtClean="0"/>
              <a:t>je další krok k naturalistické prezentaci</a:t>
            </a:r>
          </a:p>
          <a:p>
            <a:pPr>
              <a:lnSpc>
                <a:spcPct val="90000"/>
              </a:lnSpc>
            </a:pPr>
            <a:endParaRPr lang="cs-CZ" sz="1600" b="1" dirty="0"/>
          </a:p>
          <a:p>
            <a:pPr>
              <a:lnSpc>
                <a:spcPct val="90000"/>
              </a:lnSpc>
            </a:pPr>
            <a:r>
              <a:rPr lang="cs-CZ" sz="1800" b="1" dirty="0" smtClean="0"/>
              <a:t>(o tom svědčí např. umístění domu za automobilem)</a:t>
            </a:r>
          </a:p>
          <a:p>
            <a:pPr>
              <a:lnSpc>
                <a:spcPct val="90000"/>
              </a:lnSpc>
            </a:pPr>
            <a:endParaRPr lang="cs-CZ" sz="1600" b="1" dirty="0" smtClean="0"/>
          </a:p>
          <a:p>
            <a:pPr>
              <a:lnSpc>
                <a:spcPct val="90000"/>
              </a:lnSpc>
            </a:pPr>
            <a:endParaRPr lang="cs-CZ" sz="1050" b="1" dirty="0" smtClean="0"/>
          </a:p>
          <a:p>
            <a:pPr>
              <a:lnSpc>
                <a:spcPct val="90000"/>
              </a:lnSpc>
            </a:pPr>
            <a:endParaRPr lang="cs-CZ" sz="1050" b="1" dirty="0" smtClean="0"/>
          </a:p>
          <a:p>
            <a:pPr>
              <a:lnSpc>
                <a:spcPct val="90000"/>
              </a:lnSpc>
            </a:pPr>
            <a:endParaRPr lang="cs-CZ" sz="1050" b="1" dirty="0"/>
          </a:p>
          <a:p>
            <a:pPr>
              <a:lnSpc>
                <a:spcPct val="90000"/>
              </a:lnSpc>
            </a:pPr>
            <a:endParaRPr lang="cs-CZ" sz="1050" b="1" dirty="0" smtClean="0"/>
          </a:p>
          <a:p>
            <a:pPr>
              <a:lnSpc>
                <a:spcPct val="90000"/>
              </a:lnSpc>
            </a:pPr>
            <a:endParaRPr lang="cs-CZ" sz="1050" b="1" dirty="0"/>
          </a:p>
          <a:p>
            <a:pPr>
              <a:lnSpc>
                <a:spcPct val="90000"/>
              </a:lnSpc>
            </a:pPr>
            <a:r>
              <a:rPr lang="cs-CZ" sz="1600" dirty="0" smtClean="0"/>
              <a:t>(Pozn.: Dříve dítě zobrazovalo předmět důsledně celý – i za cenu jeho deformace. Nyní si již pod částí vyčnívajícího předmětu dovede představit předmět celý. Objevilo znak pro toto – část zastupující celek. To souvisí i s novu tendencí v dětském. chování: ukrývání, skrýše, tajemství).</a:t>
            </a:r>
          </a:p>
          <a:p>
            <a:endParaRPr lang="cs-CZ" dirty="0"/>
          </a:p>
        </p:txBody>
      </p:sp>
      <p:pic>
        <p:nvPicPr>
          <p:cNvPr id="6" name="Picture 6" descr="obr22"/>
          <p:cNvPicPr>
            <a:picLocks noGrp="1" noChangeAspect="1" noChangeArrowheads="1"/>
          </p:cNvPicPr>
          <p:nvPr>
            <p:ph idx="1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>
          <a:xfrm>
            <a:off x="4211960" y="370626"/>
            <a:ext cx="3960440" cy="2721982"/>
          </a:xfrm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rgbClr val="808080"/>
                  </a:outerShdw>
                </a:effectLst>
              </a14:hiddenEffects>
            </a:ext>
          </a:extLst>
        </p:spPr>
      </p:pic>
      <p:pic>
        <p:nvPicPr>
          <p:cNvPr id="7" name="Picture 9" descr="obr23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>
          <a:xfrm>
            <a:off x="4211960" y="3476283"/>
            <a:ext cx="3960440" cy="3216207"/>
          </a:xfrm>
          <a:prstGeom prst="rect">
            <a:avLst/>
          </a:prstGeom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rgbClr val="808080"/>
                  </a:outerShdw>
                </a:effectLst>
              </a14:hiddenEffects>
            </a:ext>
          </a:extLst>
        </p:spPr>
      </p:pic>
      <p:cxnSp>
        <p:nvCxnSpPr>
          <p:cNvPr id="9" name="Přímá spojnice 8"/>
          <p:cNvCxnSpPr/>
          <p:nvPr/>
        </p:nvCxnSpPr>
        <p:spPr>
          <a:xfrm>
            <a:off x="251520" y="3315324"/>
            <a:ext cx="8490520" cy="0"/>
          </a:xfrm>
          <a:prstGeom prst="line">
            <a:avLst/>
          </a:prstGeom>
          <a:ln w="38100">
            <a:solidFill>
              <a:srgbClr val="0070C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4067816059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26" name="Picture 2" descr="C:\Documents and Settings\Uživatel\Plocha\DUMY\Nová složka\prostor 10let.jpg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899592" y="620688"/>
            <a:ext cx="7416824" cy="515057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1936325512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Obdélník 5"/>
          <p:cNvSpPr/>
          <p:nvPr/>
        </p:nvSpPr>
        <p:spPr>
          <a:xfrm>
            <a:off x="467544" y="548681"/>
            <a:ext cx="8424936" cy="3108543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marL="533400" indent="-533400">
              <a:buFontTx/>
              <a:buNone/>
            </a:pPr>
            <a:r>
              <a:rPr lang="cs-CZ" sz="2800" b="1" dirty="0" smtClean="0"/>
              <a:t>- Schémata v podstatě zanikají a udržují se jen v některých částech tváře (ty, jež po odtržení </a:t>
            </a:r>
          </a:p>
          <a:p>
            <a:pPr marL="533400" indent="-533400">
              <a:buFontTx/>
              <a:buNone/>
            </a:pPr>
            <a:r>
              <a:rPr lang="cs-CZ" sz="2800" b="1" dirty="0" smtClean="0"/>
              <a:t>	od celku ztrácejí význam). </a:t>
            </a:r>
          </a:p>
          <a:p>
            <a:pPr marL="533400" indent="-533400">
              <a:buFontTx/>
              <a:buNone/>
            </a:pPr>
            <a:r>
              <a:rPr lang="cs-CZ" sz="2800" b="1" dirty="0"/>
              <a:t>	</a:t>
            </a:r>
            <a:r>
              <a:rPr lang="cs-CZ" sz="2800" b="1" dirty="0" smtClean="0"/>
              <a:t>Geometrické tvary přestávají vyhovovat. </a:t>
            </a:r>
          </a:p>
          <a:p>
            <a:pPr marL="533400" indent="-533400">
              <a:buFontTx/>
              <a:buNone/>
            </a:pPr>
            <a:r>
              <a:rPr lang="cs-CZ" sz="2800" b="1" dirty="0"/>
              <a:t>	</a:t>
            </a:r>
            <a:r>
              <a:rPr lang="cs-CZ" sz="2800" b="1" dirty="0" smtClean="0"/>
              <a:t>Nová pojetí částí lze rozeznat i po vytržení z celku.</a:t>
            </a:r>
          </a:p>
          <a:p>
            <a:pPr marL="533400" indent="-533400">
              <a:buFontTx/>
              <a:buNone/>
            </a:pPr>
            <a:endParaRPr lang="cs-CZ" sz="2800" b="1" dirty="0" smtClean="0"/>
          </a:p>
          <a:p>
            <a:pPr marL="533400" indent="-533400">
              <a:buFontTx/>
              <a:buNone/>
            </a:pPr>
            <a:r>
              <a:rPr lang="cs-CZ" sz="2800" b="1" dirty="0" smtClean="0"/>
              <a:t>- Dítě přechází od základní linie k ploše.</a:t>
            </a:r>
            <a:endParaRPr lang="cs-CZ" sz="2800" b="1" dirty="0"/>
          </a:p>
        </p:txBody>
      </p:sp>
      <p:pic>
        <p:nvPicPr>
          <p:cNvPr id="1026" name="Picture 2" descr="C:\Documents and Settings\Uživatel\Plocha\DUMY\Nová složka\30-Shinichi%20Arai%20Japanese%20age%208%20An%20Old%20Story.jpg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690281" y="3789040"/>
            <a:ext cx="4236077" cy="2868177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1623572244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050" name="Picture 2" descr="C:\Documents and Settings\Uživatel\Plocha\DUMY\Nová složka\multi base line.jpg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95536" y="548680"/>
            <a:ext cx="8460718" cy="547260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3722367770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Picture 11" descr="obr24"/>
          <p:cNvPicPr>
            <a:picLocks noGrp="1" noChangeAspect="1" noChangeArrowheads="1"/>
          </p:cNvPicPr>
          <p:nvPr>
            <p:ph idx="1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>
          <a:xfrm>
            <a:off x="1763688" y="1772816"/>
            <a:ext cx="6768752" cy="4663981"/>
          </a:xfrm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rgbClr val="808080"/>
                  </a:outerShdw>
                </a:effectLst>
              </a14:hiddenEffects>
            </a:ext>
          </a:extLst>
        </p:spPr>
      </p:pic>
      <p:sp>
        <p:nvSpPr>
          <p:cNvPr id="7" name="Rectangle 12"/>
          <p:cNvSpPr>
            <a:spLocks noGrp="1" noChangeArrowheads="1"/>
          </p:cNvSpPr>
          <p:nvPr>
            <p:ph type="title"/>
          </p:nvPr>
        </p:nvSpPr>
        <p:spPr bwMode="auto">
          <a:xfrm>
            <a:off x="467544" y="431667"/>
            <a:ext cx="4464496" cy="954107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square">
            <a:spAutoFit/>
          </a:bodyPr>
          <a:lstStyle/>
          <a:p>
            <a:pPr algn="l"/>
            <a:r>
              <a:rPr lang="cs-CZ" sz="2800" b="1" dirty="0" smtClean="0"/>
              <a:t>asambláže </a:t>
            </a:r>
            <a:endParaRPr lang="cs-CZ" sz="2800" b="1" dirty="0"/>
          </a:p>
          <a:p>
            <a:pPr algn="l"/>
            <a:r>
              <a:rPr lang="cs-CZ" sz="2800" b="1" dirty="0"/>
              <a:t>(kompozice, materiál)</a:t>
            </a:r>
          </a:p>
        </p:txBody>
      </p:sp>
      <p:sp>
        <p:nvSpPr>
          <p:cNvPr id="8" name="Ovál 7"/>
          <p:cNvSpPr/>
          <p:nvPr/>
        </p:nvSpPr>
        <p:spPr>
          <a:xfrm>
            <a:off x="7524328" y="1844824"/>
            <a:ext cx="1080120" cy="504056"/>
          </a:xfrm>
          <a:prstGeom prst="ellipse">
            <a:avLst/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268079989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7586" name="Rectangle 2"/>
          <p:cNvSpPr>
            <a:spLocks noGrp="1" noChangeArrowheads="1"/>
          </p:cNvSpPr>
          <p:nvPr>
            <p:ph type="title"/>
          </p:nvPr>
        </p:nvSpPr>
        <p:spPr>
          <a:xfrm>
            <a:off x="179512" y="0"/>
            <a:ext cx="2514600" cy="533400"/>
          </a:xfrm>
        </p:spPr>
        <p:txBody>
          <a:bodyPr/>
          <a:lstStyle/>
          <a:p>
            <a:pPr algn="l"/>
            <a:r>
              <a:rPr lang="cs-CZ" sz="2800" u="sng" dirty="0"/>
              <a:t>Náměty</a:t>
            </a:r>
          </a:p>
        </p:txBody>
      </p:sp>
      <p:sp>
        <p:nvSpPr>
          <p:cNvPr id="67587" name="Rectangle 3"/>
          <p:cNvSpPr>
            <a:spLocks noGrp="1" noChangeArrowheads="1"/>
          </p:cNvSpPr>
          <p:nvPr>
            <p:ph type="body" idx="1"/>
          </p:nvPr>
        </p:nvSpPr>
        <p:spPr>
          <a:xfrm>
            <a:off x="541111" y="491292"/>
            <a:ext cx="8575104" cy="6400800"/>
          </a:xfrm>
        </p:spPr>
        <p:txBody>
          <a:bodyPr/>
          <a:lstStyle/>
          <a:p>
            <a:pPr>
              <a:lnSpc>
                <a:spcPct val="80000"/>
              </a:lnSpc>
              <a:buFontTx/>
              <a:buNone/>
            </a:pPr>
            <a:r>
              <a:rPr lang="cs-CZ" sz="1200" b="1" dirty="0">
                <a:solidFill>
                  <a:srgbClr val="7030A0"/>
                </a:solidFill>
                <a:latin typeface="Arial" pitchFamily="34" charset="0"/>
                <a:cs typeface="Arial" pitchFamily="34" charset="0"/>
              </a:rPr>
              <a:t>Musejí vycházet z potřeb dětí a jejich subjektivního vztahu ke světu. </a:t>
            </a:r>
            <a:r>
              <a:rPr lang="cs-CZ" sz="1200" b="1" dirty="0" err="1">
                <a:solidFill>
                  <a:srgbClr val="7030A0"/>
                </a:solidFill>
                <a:latin typeface="Arial" pitchFamily="34" charset="0"/>
                <a:cs typeface="Arial" pitchFamily="34" charset="0"/>
              </a:rPr>
              <a:t>Lowenfeld</a:t>
            </a:r>
            <a:r>
              <a:rPr lang="cs-CZ" sz="1200" b="1" dirty="0">
                <a:solidFill>
                  <a:srgbClr val="7030A0"/>
                </a:solidFill>
                <a:latin typeface="Arial" pitchFamily="34" charset="0"/>
                <a:cs typeface="Arial" pitchFamily="34" charset="0"/>
              </a:rPr>
              <a:t> stanoví sedm typů námětů :</a:t>
            </a:r>
          </a:p>
          <a:p>
            <a:pPr>
              <a:lnSpc>
                <a:spcPct val="80000"/>
              </a:lnSpc>
            </a:pPr>
            <a:endParaRPr lang="cs-CZ" sz="900" b="1" u="sng" dirty="0">
              <a:solidFill>
                <a:srgbClr val="7030A0"/>
              </a:solidFill>
              <a:latin typeface="Arial" pitchFamily="34" charset="0"/>
              <a:cs typeface="Arial" pitchFamily="34" charset="0"/>
            </a:endParaRPr>
          </a:p>
          <a:p>
            <a:pPr>
              <a:lnSpc>
                <a:spcPct val="80000"/>
              </a:lnSpc>
            </a:pPr>
            <a:r>
              <a:rPr lang="cs-CZ" sz="1400" b="1" u="sng" dirty="0">
                <a:latin typeface="Arial" pitchFamily="34" charset="0"/>
                <a:cs typeface="Arial" pitchFamily="34" charset="0"/>
              </a:rPr>
              <a:t>Probuzení subjektivních tendencí ke spolupráci a povzbuzení k identifikaci dítěte </a:t>
            </a:r>
            <a:endParaRPr lang="cs-CZ" sz="1400" b="1" u="sng" dirty="0" smtClean="0">
              <a:latin typeface="Arial" pitchFamily="34" charset="0"/>
              <a:cs typeface="Arial" pitchFamily="34" charset="0"/>
            </a:endParaRPr>
          </a:p>
          <a:p>
            <a:pPr marL="0" indent="0">
              <a:lnSpc>
                <a:spcPct val="80000"/>
              </a:lnSpc>
              <a:buNone/>
            </a:pPr>
            <a:r>
              <a:rPr lang="cs-CZ" sz="1400" b="1" u="sng" dirty="0" smtClean="0">
                <a:latin typeface="Arial" pitchFamily="34" charset="0"/>
                <a:cs typeface="Arial" pitchFamily="34" charset="0"/>
              </a:rPr>
              <a:t>se </a:t>
            </a:r>
            <a:r>
              <a:rPr lang="cs-CZ" sz="1400" b="1" u="sng" dirty="0">
                <a:latin typeface="Arial" pitchFamily="34" charset="0"/>
                <a:cs typeface="Arial" pitchFamily="34" charset="0"/>
              </a:rPr>
              <a:t>skupinovou činností</a:t>
            </a:r>
          </a:p>
          <a:p>
            <a:pPr>
              <a:lnSpc>
                <a:spcPct val="80000"/>
              </a:lnSpc>
              <a:buFontTx/>
              <a:buNone/>
            </a:pPr>
            <a:r>
              <a:rPr lang="cs-CZ" sz="1400" dirty="0">
                <a:latin typeface="Arial" pitchFamily="34" charset="0"/>
                <a:cs typeface="Arial" pitchFamily="34" charset="0"/>
              </a:rPr>
              <a:t>     	</a:t>
            </a:r>
            <a:r>
              <a:rPr lang="cs-CZ" sz="1400" dirty="0" smtClean="0">
                <a:latin typeface="Arial" pitchFamily="34" charset="0"/>
                <a:cs typeface="Arial" pitchFamily="34" charset="0"/>
              </a:rPr>
              <a:t>	Př</a:t>
            </a:r>
            <a:r>
              <a:rPr lang="cs-CZ" sz="1400" dirty="0">
                <a:latin typeface="Arial" pitchFamily="34" charset="0"/>
                <a:cs typeface="Arial" pitchFamily="34" charset="0"/>
              </a:rPr>
              <a:t>. Pomoc při povodni</a:t>
            </a:r>
          </a:p>
          <a:p>
            <a:pPr>
              <a:lnSpc>
                <a:spcPct val="80000"/>
              </a:lnSpc>
              <a:buFontTx/>
              <a:buNone/>
            </a:pPr>
            <a:r>
              <a:rPr lang="cs-CZ" sz="1400" dirty="0">
                <a:latin typeface="Arial" pitchFamily="34" charset="0"/>
                <a:cs typeface="Arial" pitchFamily="34" charset="0"/>
              </a:rPr>
              <a:t>        </a:t>
            </a:r>
            <a:r>
              <a:rPr lang="cs-CZ" sz="1400" dirty="0" smtClean="0">
                <a:latin typeface="Arial" pitchFamily="34" charset="0"/>
                <a:cs typeface="Arial" pitchFamily="34" charset="0"/>
              </a:rPr>
              <a:t>	Sbíráme </a:t>
            </a:r>
            <a:r>
              <a:rPr lang="cs-CZ" sz="1400" dirty="0">
                <a:latin typeface="Arial" pitchFamily="34" charset="0"/>
                <a:cs typeface="Arial" pitchFamily="34" charset="0"/>
              </a:rPr>
              <a:t>dříví </a:t>
            </a:r>
            <a:r>
              <a:rPr lang="cs-CZ" sz="1400" dirty="0" smtClean="0">
                <a:latin typeface="Arial" pitchFamily="34" charset="0"/>
                <a:cs typeface="Arial" pitchFamily="34" charset="0"/>
              </a:rPr>
              <a:t>na </a:t>
            </a:r>
            <a:r>
              <a:rPr lang="cs-CZ" sz="1400" dirty="0">
                <a:latin typeface="Arial" pitchFamily="34" charset="0"/>
                <a:cs typeface="Arial" pitchFamily="34" charset="0"/>
              </a:rPr>
              <a:t>oheň</a:t>
            </a:r>
          </a:p>
          <a:p>
            <a:pPr>
              <a:lnSpc>
                <a:spcPct val="80000"/>
              </a:lnSpc>
              <a:buFontTx/>
              <a:buNone/>
            </a:pPr>
            <a:r>
              <a:rPr lang="cs-CZ" sz="1400" dirty="0">
                <a:latin typeface="Arial" pitchFamily="34" charset="0"/>
                <a:cs typeface="Arial" pitchFamily="34" charset="0"/>
              </a:rPr>
              <a:t>        </a:t>
            </a:r>
            <a:r>
              <a:rPr lang="cs-CZ" sz="1400" dirty="0" smtClean="0">
                <a:latin typeface="Arial" pitchFamily="34" charset="0"/>
                <a:cs typeface="Arial" pitchFamily="34" charset="0"/>
              </a:rPr>
              <a:t>	Budujeme </a:t>
            </a:r>
            <a:r>
              <a:rPr lang="cs-CZ" sz="1400" dirty="0">
                <a:latin typeface="Arial" pitchFamily="34" charset="0"/>
                <a:cs typeface="Arial" pitchFamily="34" charset="0"/>
              </a:rPr>
              <a:t>s kamarády stan</a:t>
            </a:r>
          </a:p>
          <a:p>
            <a:pPr>
              <a:lnSpc>
                <a:spcPct val="80000"/>
              </a:lnSpc>
            </a:pPr>
            <a:r>
              <a:rPr lang="cs-CZ" sz="1400" b="1" u="sng" dirty="0">
                <a:latin typeface="Arial" pitchFamily="34" charset="0"/>
                <a:cs typeface="Arial" pitchFamily="34" charset="0"/>
              </a:rPr>
              <a:t>Identifikace s lidmi, jejichž úkolem je sloužit společnosti</a:t>
            </a:r>
          </a:p>
          <a:p>
            <a:pPr>
              <a:lnSpc>
                <a:spcPct val="80000"/>
              </a:lnSpc>
              <a:buFontTx/>
              <a:buNone/>
            </a:pPr>
            <a:r>
              <a:rPr lang="cs-CZ" sz="1400" dirty="0">
                <a:latin typeface="Arial" pitchFamily="34" charset="0"/>
                <a:cs typeface="Arial" pitchFamily="34" charset="0"/>
              </a:rPr>
              <a:t>	</a:t>
            </a:r>
            <a:r>
              <a:rPr lang="cs-CZ" sz="1400" dirty="0" smtClean="0">
                <a:latin typeface="Arial" pitchFamily="34" charset="0"/>
                <a:cs typeface="Arial" pitchFamily="34" charset="0"/>
              </a:rPr>
              <a:t>	Př</a:t>
            </a:r>
            <a:r>
              <a:rPr lang="cs-CZ" sz="1400" dirty="0">
                <a:latin typeface="Arial" pitchFamily="34" charset="0"/>
                <a:cs typeface="Arial" pitchFamily="34" charset="0"/>
              </a:rPr>
              <a:t>. </a:t>
            </a:r>
            <a:r>
              <a:rPr lang="cs-CZ" sz="1400" dirty="0" smtClean="0">
                <a:latin typeface="Arial" pitchFamily="34" charset="0"/>
                <a:cs typeface="Arial" pitchFamily="34" charset="0"/>
              </a:rPr>
              <a:t>Pošťák nosí dopisy</a:t>
            </a:r>
            <a:endParaRPr lang="cs-CZ" sz="1400" dirty="0">
              <a:latin typeface="Arial" pitchFamily="34" charset="0"/>
              <a:cs typeface="Arial" pitchFamily="34" charset="0"/>
            </a:endParaRPr>
          </a:p>
          <a:p>
            <a:pPr>
              <a:lnSpc>
                <a:spcPct val="80000"/>
              </a:lnSpc>
              <a:buFontTx/>
              <a:buNone/>
            </a:pPr>
            <a:r>
              <a:rPr lang="cs-CZ" sz="1400" dirty="0">
                <a:latin typeface="Arial" pitchFamily="34" charset="0"/>
                <a:cs typeface="Arial" pitchFamily="34" charset="0"/>
              </a:rPr>
              <a:t>        </a:t>
            </a:r>
            <a:r>
              <a:rPr lang="cs-CZ" sz="1400" dirty="0" smtClean="0">
                <a:latin typeface="Arial" pitchFamily="34" charset="0"/>
                <a:cs typeface="Arial" pitchFamily="34" charset="0"/>
              </a:rPr>
              <a:t>	Sestřička </a:t>
            </a:r>
            <a:r>
              <a:rPr lang="cs-CZ" sz="1400" dirty="0">
                <a:latin typeface="Arial" pitchFamily="34" charset="0"/>
                <a:cs typeface="Arial" pitchFamily="34" charset="0"/>
              </a:rPr>
              <a:t>se stará o nemocného</a:t>
            </a:r>
          </a:p>
          <a:p>
            <a:pPr>
              <a:lnSpc>
                <a:spcPct val="80000"/>
              </a:lnSpc>
            </a:pPr>
            <a:r>
              <a:rPr lang="cs-CZ" sz="1400" b="1" u="sng" dirty="0">
                <a:latin typeface="Arial" pitchFamily="34" charset="0"/>
                <a:cs typeface="Arial" pitchFamily="34" charset="0"/>
              </a:rPr>
              <a:t>Kolektivní práce (mají dát každému dítěti příležitost k sebeuplatnění)</a:t>
            </a:r>
          </a:p>
          <a:p>
            <a:pPr>
              <a:lnSpc>
                <a:spcPct val="80000"/>
              </a:lnSpc>
              <a:buFontTx/>
              <a:buNone/>
            </a:pPr>
            <a:r>
              <a:rPr lang="cs-CZ" sz="1400" dirty="0">
                <a:latin typeface="Arial" pitchFamily="34" charset="0"/>
                <a:cs typeface="Arial" pitchFamily="34" charset="0"/>
              </a:rPr>
              <a:t>	</a:t>
            </a:r>
            <a:r>
              <a:rPr lang="cs-CZ" sz="1400" dirty="0" smtClean="0">
                <a:latin typeface="Arial" pitchFamily="34" charset="0"/>
                <a:cs typeface="Arial" pitchFamily="34" charset="0"/>
              </a:rPr>
              <a:t>	Př</a:t>
            </a:r>
            <a:r>
              <a:rPr lang="cs-CZ" sz="1400" dirty="0">
                <a:latin typeface="Arial" pitchFamily="34" charset="0"/>
                <a:cs typeface="Arial" pitchFamily="34" charset="0"/>
              </a:rPr>
              <a:t>. Cirkus</a:t>
            </a:r>
          </a:p>
          <a:p>
            <a:pPr>
              <a:lnSpc>
                <a:spcPct val="80000"/>
              </a:lnSpc>
              <a:buFontTx/>
              <a:buNone/>
            </a:pPr>
            <a:r>
              <a:rPr lang="cs-CZ" sz="1400" dirty="0">
                <a:latin typeface="Arial" pitchFamily="34" charset="0"/>
                <a:cs typeface="Arial" pitchFamily="34" charset="0"/>
              </a:rPr>
              <a:t>      	</a:t>
            </a:r>
            <a:r>
              <a:rPr lang="cs-CZ" sz="1400" dirty="0" smtClean="0">
                <a:latin typeface="Arial" pitchFamily="34" charset="0"/>
                <a:cs typeface="Arial" pitchFamily="34" charset="0"/>
              </a:rPr>
              <a:t>	Vesnické </a:t>
            </a:r>
            <a:r>
              <a:rPr lang="cs-CZ" sz="1400" dirty="0">
                <a:latin typeface="Arial" pitchFamily="34" charset="0"/>
                <a:cs typeface="Arial" pitchFamily="34" charset="0"/>
              </a:rPr>
              <a:t>hospodářství</a:t>
            </a:r>
          </a:p>
          <a:p>
            <a:pPr>
              <a:lnSpc>
                <a:spcPct val="80000"/>
              </a:lnSpc>
              <a:buFontTx/>
              <a:buNone/>
            </a:pPr>
            <a:r>
              <a:rPr lang="cs-CZ" sz="1400" dirty="0">
                <a:latin typeface="Arial" pitchFamily="34" charset="0"/>
                <a:cs typeface="Arial" pitchFamily="34" charset="0"/>
              </a:rPr>
              <a:t>      	</a:t>
            </a:r>
            <a:r>
              <a:rPr lang="cs-CZ" sz="1400" dirty="0" smtClean="0">
                <a:latin typeface="Arial" pitchFamily="34" charset="0"/>
                <a:cs typeface="Arial" pitchFamily="34" charset="0"/>
              </a:rPr>
              <a:t>	Pouť</a:t>
            </a:r>
            <a:endParaRPr lang="cs-CZ" sz="1400" dirty="0">
              <a:latin typeface="Arial" pitchFamily="34" charset="0"/>
              <a:cs typeface="Arial" pitchFamily="34" charset="0"/>
            </a:endParaRPr>
          </a:p>
          <a:p>
            <a:pPr>
              <a:lnSpc>
                <a:spcPct val="80000"/>
              </a:lnSpc>
            </a:pPr>
            <a:r>
              <a:rPr lang="cs-CZ" sz="1400" b="1" u="sng" dirty="0">
                <a:latin typeface="Arial" pitchFamily="34" charset="0"/>
                <a:cs typeface="Arial" pitchFamily="34" charset="0"/>
              </a:rPr>
              <a:t>Zkoumání možností plochy  (ústup od základní linie), pohlaví, detaily okolí</a:t>
            </a:r>
          </a:p>
          <a:p>
            <a:pPr>
              <a:lnSpc>
                <a:spcPct val="80000"/>
              </a:lnSpc>
              <a:buFontTx/>
              <a:buNone/>
            </a:pPr>
            <a:r>
              <a:rPr lang="cs-CZ" sz="1400" dirty="0">
                <a:latin typeface="Arial" pitchFamily="34" charset="0"/>
                <a:cs typeface="Arial" pitchFamily="34" charset="0"/>
              </a:rPr>
              <a:t>	</a:t>
            </a:r>
            <a:r>
              <a:rPr lang="cs-CZ" sz="1400" dirty="0" smtClean="0">
                <a:latin typeface="Arial" pitchFamily="34" charset="0"/>
                <a:cs typeface="Arial" pitchFamily="34" charset="0"/>
              </a:rPr>
              <a:t>	Př</a:t>
            </a:r>
            <a:r>
              <a:rPr lang="cs-CZ" sz="1400" dirty="0">
                <a:latin typeface="Arial" pitchFamily="34" charset="0"/>
                <a:cs typeface="Arial" pitchFamily="34" charset="0"/>
              </a:rPr>
              <a:t>. Sedíme okolo stolu na svatbě</a:t>
            </a:r>
          </a:p>
          <a:p>
            <a:pPr>
              <a:lnSpc>
                <a:spcPct val="80000"/>
              </a:lnSpc>
              <a:buFontTx/>
              <a:buNone/>
            </a:pPr>
            <a:r>
              <a:rPr lang="cs-CZ" sz="1400" dirty="0">
                <a:latin typeface="Arial" pitchFamily="34" charset="0"/>
                <a:cs typeface="Arial" pitchFamily="34" charset="0"/>
              </a:rPr>
              <a:t>      	</a:t>
            </a:r>
            <a:r>
              <a:rPr lang="cs-CZ" sz="1400" dirty="0" smtClean="0">
                <a:latin typeface="Arial" pitchFamily="34" charset="0"/>
                <a:cs typeface="Arial" pitchFamily="34" charset="0"/>
              </a:rPr>
              <a:t>	Pozorujeme </a:t>
            </a:r>
            <a:r>
              <a:rPr lang="cs-CZ" sz="1400" dirty="0">
                <a:latin typeface="Arial" pitchFamily="34" charset="0"/>
                <a:cs typeface="Arial" pitchFamily="34" charset="0"/>
              </a:rPr>
              <a:t>lidi na ulici</a:t>
            </a:r>
          </a:p>
          <a:p>
            <a:pPr>
              <a:lnSpc>
                <a:spcPct val="80000"/>
              </a:lnSpc>
              <a:buFontTx/>
              <a:buNone/>
            </a:pPr>
            <a:r>
              <a:rPr lang="cs-CZ" sz="1400" dirty="0">
                <a:latin typeface="Arial" pitchFamily="34" charset="0"/>
                <a:cs typeface="Arial" pitchFamily="34" charset="0"/>
              </a:rPr>
              <a:t>      	</a:t>
            </a:r>
            <a:r>
              <a:rPr lang="cs-CZ" sz="1400" dirty="0" smtClean="0">
                <a:latin typeface="Arial" pitchFamily="34" charset="0"/>
                <a:cs typeface="Arial" pitchFamily="34" charset="0"/>
              </a:rPr>
              <a:t>	Hrajeme </a:t>
            </a:r>
            <a:r>
              <a:rPr lang="cs-CZ" sz="1400" dirty="0">
                <a:latin typeface="Arial" pitchFamily="34" charset="0"/>
                <a:cs typeface="Arial" pitchFamily="34" charset="0"/>
              </a:rPr>
              <a:t>si všichni na honěnou na školním hřišti</a:t>
            </a:r>
          </a:p>
          <a:p>
            <a:pPr>
              <a:lnSpc>
                <a:spcPct val="80000"/>
              </a:lnSpc>
            </a:pPr>
            <a:r>
              <a:rPr lang="cs-CZ" sz="1400" b="1" u="sng" dirty="0">
                <a:latin typeface="Arial" pitchFamily="34" charset="0"/>
                <a:cs typeface="Arial" pitchFamily="34" charset="0"/>
              </a:rPr>
              <a:t>Podněcování k uvědomění si plánů výtvarné práce</a:t>
            </a:r>
          </a:p>
          <a:p>
            <a:pPr>
              <a:lnSpc>
                <a:spcPct val="80000"/>
              </a:lnSpc>
              <a:buFontTx/>
              <a:buNone/>
            </a:pPr>
            <a:r>
              <a:rPr lang="cs-CZ" sz="1400" dirty="0">
                <a:latin typeface="Arial" pitchFamily="34" charset="0"/>
                <a:cs typeface="Arial" pitchFamily="34" charset="0"/>
              </a:rPr>
              <a:t>	</a:t>
            </a:r>
            <a:r>
              <a:rPr lang="cs-CZ" sz="1400" dirty="0" smtClean="0">
                <a:latin typeface="Arial" pitchFamily="34" charset="0"/>
                <a:cs typeface="Arial" pitchFamily="34" charset="0"/>
              </a:rPr>
              <a:t>	Př</a:t>
            </a:r>
            <a:r>
              <a:rPr lang="cs-CZ" sz="1400" dirty="0">
                <a:latin typeface="Arial" pitchFamily="34" charset="0"/>
                <a:cs typeface="Arial" pitchFamily="34" charset="0"/>
              </a:rPr>
              <a:t>. Dívám se z okna autobusu při cestě do školy</a:t>
            </a:r>
          </a:p>
          <a:p>
            <a:pPr>
              <a:lnSpc>
                <a:spcPct val="80000"/>
              </a:lnSpc>
              <a:buFontTx/>
              <a:buNone/>
            </a:pPr>
            <a:r>
              <a:rPr lang="cs-CZ" sz="1400" dirty="0">
                <a:latin typeface="Arial" pitchFamily="34" charset="0"/>
                <a:cs typeface="Arial" pitchFamily="34" charset="0"/>
              </a:rPr>
              <a:t>     	</a:t>
            </a:r>
            <a:r>
              <a:rPr lang="cs-CZ" sz="1400" dirty="0" smtClean="0">
                <a:latin typeface="Arial" pitchFamily="34" charset="0"/>
                <a:cs typeface="Arial" pitchFamily="34" charset="0"/>
              </a:rPr>
              <a:t>	Sedím </a:t>
            </a:r>
            <a:r>
              <a:rPr lang="cs-CZ" sz="1400" dirty="0">
                <a:latin typeface="Arial" pitchFamily="34" charset="0"/>
                <a:cs typeface="Arial" pitchFamily="34" charset="0"/>
              </a:rPr>
              <a:t>v kině</a:t>
            </a:r>
          </a:p>
          <a:p>
            <a:pPr>
              <a:lnSpc>
                <a:spcPct val="80000"/>
              </a:lnSpc>
            </a:pPr>
            <a:r>
              <a:rPr lang="cs-CZ" sz="1400" b="1" u="sng" dirty="0">
                <a:latin typeface="Arial" pitchFamily="34" charset="0"/>
                <a:cs typeface="Arial" pitchFamily="34" charset="0"/>
              </a:rPr>
              <a:t>Poznávání materiálů. </a:t>
            </a:r>
            <a:r>
              <a:rPr lang="cs-CZ" sz="1400" b="1" u="sng" dirty="0" smtClean="0">
                <a:latin typeface="Arial" pitchFamily="34" charset="0"/>
                <a:cs typeface="Arial" pitchFamily="34" charset="0"/>
              </a:rPr>
              <a:t> </a:t>
            </a:r>
            <a:r>
              <a:rPr lang="cs-CZ" sz="1400" u="sng" dirty="0" smtClean="0">
                <a:latin typeface="Arial" pitchFamily="34" charset="0"/>
                <a:cs typeface="Arial" pitchFamily="34" charset="0"/>
              </a:rPr>
              <a:t>Zde </a:t>
            </a:r>
            <a:r>
              <a:rPr lang="cs-CZ" sz="1400" u="sng" dirty="0">
                <a:latin typeface="Arial" pitchFamily="34" charset="0"/>
                <a:cs typeface="Arial" pitchFamily="34" charset="0"/>
              </a:rPr>
              <a:t>musí děti znát cíl a obsah </a:t>
            </a:r>
            <a:r>
              <a:rPr lang="cs-CZ" sz="1400" u="sng" dirty="0" smtClean="0">
                <a:latin typeface="Arial" pitchFamily="34" charset="0"/>
                <a:cs typeface="Arial" pitchFamily="34" charset="0"/>
              </a:rPr>
              <a:t>tématu.</a:t>
            </a:r>
            <a:endParaRPr lang="cs-CZ" sz="1400" dirty="0">
              <a:latin typeface="Arial" pitchFamily="34" charset="0"/>
              <a:cs typeface="Arial" pitchFamily="34" charset="0"/>
            </a:endParaRPr>
          </a:p>
          <a:p>
            <a:pPr>
              <a:lnSpc>
                <a:spcPct val="80000"/>
              </a:lnSpc>
              <a:buFontTx/>
              <a:buNone/>
            </a:pPr>
            <a:r>
              <a:rPr lang="cs-CZ" sz="1400" dirty="0">
                <a:latin typeface="Arial" pitchFamily="34" charset="0"/>
                <a:cs typeface="Arial" pitchFamily="34" charset="0"/>
              </a:rPr>
              <a:t>       	Př. Složení předmětů z kousků dřev</a:t>
            </a:r>
          </a:p>
          <a:p>
            <a:pPr>
              <a:lnSpc>
                <a:spcPct val="80000"/>
              </a:lnSpc>
              <a:buFontTx/>
              <a:buNone/>
            </a:pPr>
            <a:r>
              <a:rPr lang="cs-CZ" sz="1400" dirty="0">
                <a:latin typeface="Arial" pitchFamily="34" charset="0"/>
                <a:cs typeface="Arial" pitchFamily="34" charset="0"/>
              </a:rPr>
              <a:t>	</a:t>
            </a:r>
            <a:r>
              <a:rPr lang="cs-CZ" sz="1400" dirty="0" smtClean="0">
                <a:latin typeface="Arial" pitchFamily="34" charset="0"/>
                <a:cs typeface="Arial" pitchFamily="34" charset="0"/>
              </a:rPr>
              <a:t>	Mozaika </a:t>
            </a:r>
            <a:r>
              <a:rPr lang="cs-CZ" sz="1400" dirty="0">
                <a:latin typeface="Arial" pitchFamily="34" charset="0"/>
                <a:cs typeface="Arial" pitchFamily="34" charset="0"/>
              </a:rPr>
              <a:t>z kamínků</a:t>
            </a:r>
          </a:p>
          <a:p>
            <a:pPr>
              <a:lnSpc>
                <a:spcPct val="80000"/>
              </a:lnSpc>
              <a:buFontTx/>
              <a:buNone/>
            </a:pPr>
            <a:r>
              <a:rPr lang="cs-CZ" sz="1400" dirty="0">
                <a:latin typeface="Arial" pitchFamily="34" charset="0"/>
                <a:cs typeface="Arial" pitchFamily="34" charset="0"/>
              </a:rPr>
              <a:t>	</a:t>
            </a:r>
            <a:r>
              <a:rPr lang="cs-CZ" sz="1400" dirty="0" smtClean="0">
                <a:latin typeface="Arial" pitchFamily="34" charset="0"/>
                <a:cs typeface="Arial" pitchFamily="34" charset="0"/>
              </a:rPr>
              <a:t>	Legrační </a:t>
            </a:r>
            <a:r>
              <a:rPr lang="cs-CZ" sz="1400" dirty="0">
                <a:latin typeface="Arial" pitchFamily="34" charset="0"/>
                <a:cs typeface="Arial" pitchFamily="34" charset="0"/>
              </a:rPr>
              <a:t>zvířátko z kašírovaného papíru</a:t>
            </a:r>
          </a:p>
          <a:p>
            <a:pPr>
              <a:lnSpc>
                <a:spcPct val="80000"/>
              </a:lnSpc>
            </a:pPr>
            <a:r>
              <a:rPr lang="cs-CZ" sz="1400" b="1" u="sng" dirty="0">
                <a:latin typeface="Arial" pitchFamily="34" charset="0"/>
                <a:cs typeface="Arial" pitchFamily="34" charset="0"/>
              </a:rPr>
              <a:t>Téma, které dítě nosí v sobě</a:t>
            </a:r>
          </a:p>
          <a:p>
            <a:pPr>
              <a:lnSpc>
                <a:spcPct val="80000"/>
              </a:lnSpc>
              <a:buFontTx/>
              <a:buNone/>
            </a:pPr>
            <a:r>
              <a:rPr lang="cs-CZ" sz="1400" dirty="0">
                <a:latin typeface="Arial" pitchFamily="34" charset="0"/>
                <a:cs typeface="Arial" pitchFamily="34" charset="0"/>
              </a:rPr>
              <a:t>	</a:t>
            </a:r>
            <a:r>
              <a:rPr lang="cs-CZ" sz="1400" dirty="0" smtClean="0">
                <a:latin typeface="Arial" pitchFamily="34" charset="0"/>
                <a:cs typeface="Arial" pitchFamily="34" charset="0"/>
              </a:rPr>
              <a:t>	Dítě </a:t>
            </a:r>
            <a:r>
              <a:rPr lang="cs-CZ" sz="1400" dirty="0">
                <a:latin typeface="Arial" pitchFamily="34" charset="0"/>
                <a:cs typeface="Arial" pitchFamily="34" charset="0"/>
              </a:rPr>
              <a:t>má nejen pocítit radost z tvorby, ale někdy i vyjádřit nevědomé obsahy a niterné Já. </a:t>
            </a:r>
            <a:r>
              <a:rPr lang="cs-CZ" sz="1400" dirty="0" smtClean="0">
                <a:latin typeface="Arial" pitchFamily="34" charset="0"/>
                <a:cs typeface="Arial" pitchFamily="34" charset="0"/>
              </a:rPr>
              <a:t>	K</a:t>
            </a:r>
            <a:r>
              <a:rPr lang="cs-CZ" sz="1400" dirty="0">
                <a:latin typeface="Arial" pitchFamily="34" charset="0"/>
                <a:cs typeface="Arial" pitchFamily="34" charset="0"/>
              </a:rPr>
              <a:t> tomu tvoří bezprostřední příležitost malování prsty (</a:t>
            </a:r>
            <a:r>
              <a:rPr lang="cs-CZ" sz="1400" dirty="0" err="1">
                <a:latin typeface="Arial" pitchFamily="34" charset="0"/>
                <a:cs typeface="Arial" pitchFamily="34" charset="0"/>
              </a:rPr>
              <a:t>finger</a:t>
            </a:r>
            <a:r>
              <a:rPr lang="cs-CZ" sz="1400" dirty="0">
                <a:latin typeface="Arial" pitchFamily="34" charset="0"/>
                <a:cs typeface="Arial" pitchFamily="34" charset="0"/>
              </a:rPr>
              <a:t> – </a:t>
            </a:r>
            <a:r>
              <a:rPr lang="cs-CZ" sz="1400" dirty="0" err="1">
                <a:latin typeface="Arial" pitchFamily="34" charset="0"/>
                <a:cs typeface="Arial" pitchFamily="34" charset="0"/>
              </a:rPr>
              <a:t>painting</a:t>
            </a:r>
            <a:r>
              <a:rPr lang="cs-CZ" sz="1400" dirty="0">
                <a:latin typeface="Arial" pitchFamily="34" charset="0"/>
                <a:cs typeface="Arial" pitchFamily="34" charset="0"/>
              </a:rPr>
              <a:t>). Stejně i práce v hlíně </a:t>
            </a:r>
            <a:r>
              <a:rPr lang="cs-CZ" sz="1400" dirty="0" smtClean="0">
                <a:latin typeface="Arial" pitchFamily="34" charset="0"/>
                <a:cs typeface="Arial" pitchFamily="34" charset="0"/>
              </a:rPr>
              <a:t>	dá </a:t>
            </a:r>
            <a:r>
              <a:rPr lang="cs-CZ" sz="1400" dirty="0">
                <a:latin typeface="Arial" pitchFamily="34" charset="0"/>
                <a:cs typeface="Arial" pitchFamily="34" charset="0"/>
              </a:rPr>
              <a:t>příležitost k uvolnění frustrací. Je třeba, aby </a:t>
            </a:r>
            <a:r>
              <a:rPr lang="cs-CZ" sz="1400" dirty="0" smtClean="0">
                <a:latin typeface="Arial" pitchFamily="34" charset="0"/>
                <a:cs typeface="Arial" pitchFamily="34" charset="0"/>
              </a:rPr>
              <a:t>učitel </a:t>
            </a:r>
            <a:r>
              <a:rPr lang="cs-CZ" sz="1400" dirty="0">
                <a:latin typeface="Arial" pitchFamily="34" charset="0"/>
                <a:cs typeface="Arial" pitchFamily="34" charset="0"/>
              </a:rPr>
              <a:t>pomohl dítěti vyjádřit se způsobem </a:t>
            </a:r>
            <a:r>
              <a:rPr lang="cs-CZ" sz="1400" dirty="0" smtClean="0">
                <a:latin typeface="Arial" pitchFamily="34" charset="0"/>
                <a:cs typeface="Arial" pitchFamily="34" charset="0"/>
              </a:rPr>
              <a:t>	výtvarně </a:t>
            </a:r>
            <a:r>
              <a:rPr lang="cs-CZ" sz="1400" dirty="0">
                <a:latin typeface="Arial" pitchFamily="34" charset="0"/>
                <a:cs typeface="Arial" pitchFamily="34" charset="0"/>
              </a:rPr>
              <a:t>konstruktivním.</a:t>
            </a:r>
          </a:p>
        </p:txBody>
      </p:sp>
    </p:spTree>
    <p:extLst>
      <p:ext uri="{BB962C8B-B14F-4D97-AF65-F5344CB8AC3E}">
        <p14:creationId xmlns:p14="http://schemas.microsoft.com/office/powerpoint/2010/main" val="407207974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Nadpis 2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l"/>
            <a:r>
              <a:rPr lang="cs-CZ" dirty="0"/>
              <a:t>p</a:t>
            </a:r>
            <a:r>
              <a:rPr lang="cs-CZ" dirty="0" smtClean="0"/>
              <a:t>oužité zdroje:</a:t>
            </a:r>
            <a:endParaRPr lang="cs-CZ" dirty="0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1"/>
          </p:nvPr>
        </p:nvSpPr>
        <p:spPr>
          <a:xfrm>
            <a:off x="457200" y="1600200"/>
            <a:ext cx="8147248" cy="4525963"/>
          </a:xfrm>
        </p:spPr>
        <p:txBody>
          <a:bodyPr>
            <a:normAutofit lnSpcReduction="10000"/>
          </a:bodyPr>
          <a:lstStyle/>
          <a:p>
            <a:r>
              <a:rPr lang="cs-CZ" sz="2000" dirty="0" err="1"/>
              <a:t>Lowenfeld</a:t>
            </a:r>
            <a:r>
              <a:rPr lang="cs-CZ" sz="2000" dirty="0"/>
              <a:t>, V, </a:t>
            </a:r>
            <a:r>
              <a:rPr lang="cs-CZ" sz="2000" dirty="0" err="1"/>
              <a:t>Brittain</a:t>
            </a:r>
            <a:r>
              <a:rPr lang="cs-CZ" sz="2000" dirty="0"/>
              <a:t>, L.: </a:t>
            </a:r>
            <a:r>
              <a:rPr lang="cs-CZ" sz="2000" dirty="0" err="1"/>
              <a:t>Creative</a:t>
            </a:r>
            <a:r>
              <a:rPr lang="cs-CZ" sz="2000" dirty="0"/>
              <a:t> and </a:t>
            </a:r>
            <a:r>
              <a:rPr lang="cs-CZ" sz="2000" dirty="0" err="1"/>
              <a:t>Mental</a:t>
            </a:r>
            <a:r>
              <a:rPr lang="cs-CZ" sz="2000" dirty="0"/>
              <a:t> </a:t>
            </a:r>
            <a:r>
              <a:rPr lang="cs-CZ" sz="2000" dirty="0" err="1"/>
              <a:t>Growth</a:t>
            </a:r>
            <a:r>
              <a:rPr lang="cs-CZ" sz="2000" dirty="0"/>
              <a:t>. New York, </a:t>
            </a:r>
            <a:r>
              <a:rPr lang="cs-CZ" sz="2000" dirty="0" err="1"/>
              <a:t>Macmillan</a:t>
            </a:r>
            <a:r>
              <a:rPr lang="cs-CZ" sz="2000" dirty="0"/>
              <a:t> </a:t>
            </a:r>
            <a:r>
              <a:rPr lang="cs-CZ" sz="2000" dirty="0" smtClean="0"/>
              <a:t>1964</a:t>
            </a:r>
          </a:p>
          <a:p>
            <a:r>
              <a:rPr lang="cs-CZ" sz="2000" dirty="0" err="1"/>
              <a:t>Arnheim</a:t>
            </a:r>
            <a:r>
              <a:rPr lang="cs-CZ" sz="2000" dirty="0"/>
              <a:t>, R.: Art and </a:t>
            </a:r>
            <a:r>
              <a:rPr lang="cs-CZ" sz="2000" dirty="0" err="1"/>
              <a:t>Visual</a:t>
            </a:r>
            <a:r>
              <a:rPr lang="cs-CZ" sz="2000" dirty="0"/>
              <a:t> </a:t>
            </a:r>
            <a:r>
              <a:rPr lang="cs-CZ" sz="2000" dirty="0" err="1"/>
              <a:t>Perception</a:t>
            </a:r>
            <a:r>
              <a:rPr lang="cs-CZ" sz="2000" dirty="0"/>
              <a:t>. Psychology </a:t>
            </a:r>
            <a:r>
              <a:rPr lang="cs-CZ" sz="2000" dirty="0" err="1"/>
              <a:t>of</a:t>
            </a:r>
            <a:r>
              <a:rPr lang="cs-CZ" sz="2000" dirty="0"/>
              <a:t> </a:t>
            </a:r>
            <a:r>
              <a:rPr lang="cs-CZ" sz="2000" dirty="0" err="1"/>
              <a:t>the</a:t>
            </a:r>
            <a:r>
              <a:rPr lang="cs-CZ" sz="2000" dirty="0"/>
              <a:t> </a:t>
            </a:r>
            <a:r>
              <a:rPr lang="cs-CZ" sz="2000" dirty="0" err="1"/>
              <a:t>Creative</a:t>
            </a:r>
            <a:r>
              <a:rPr lang="cs-CZ" sz="2000" dirty="0"/>
              <a:t> </a:t>
            </a:r>
            <a:r>
              <a:rPr lang="cs-CZ" sz="2000" dirty="0" err="1"/>
              <a:t>Eye</a:t>
            </a:r>
            <a:r>
              <a:rPr lang="cs-CZ" sz="2000" dirty="0"/>
              <a:t>. </a:t>
            </a:r>
            <a:r>
              <a:rPr lang="cs-CZ" sz="2000" dirty="0" err="1"/>
              <a:t>Regents</a:t>
            </a:r>
            <a:r>
              <a:rPr lang="cs-CZ" sz="2000" dirty="0"/>
              <a:t> </a:t>
            </a:r>
            <a:r>
              <a:rPr lang="cs-CZ" sz="2000" dirty="0" err="1"/>
              <a:t>of</a:t>
            </a:r>
            <a:r>
              <a:rPr lang="cs-CZ" sz="2000" dirty="0"/>
              <a:t> University </a:t>
            </a:r>
            <a:r>
              <a:rPr lang="cs-CZ" sz="2000" dirty="0" err="1"/>
              <a:t>of</a:t>
            </a:r>
            <a:r>
              <a:rPr lang="cs-CZ" sz="2000" dirty="0"/>
              <a:t> </a:t>
            </a:r>
            <a:r>
              <a:rPr lang="cs-CZ" sz="2000" dirty="0" err="1"/>
              <a:t>California</a:t>
            </a:r>
            <a:r>
              <a:rPr lang="cs-CZ" sz="2000" dirty="0"/>
              <a:t> 1974</a:t>
            </a:r>
          </a:p>
          <a:p>
            <a:r>
              <a:rPr lang="cs-CZ" sz="2000" dirty="0" err="1"/>
              <a:t>Arnheim</a:t>
            </a:r>
            <a:r>
              <a:rPr lang="cs-CZ" sz="2000" dirty="0"/>
              <a:t>, R.: Zamyšlení nad výtvarnou výchovou. Listy České sekce INSEA </a:t>
            </a:r>
            <a:r>
              <a:rPr lang="cs-CZ" sz="2000" dirty="0" smtClean="0"/>
              <a:t>3/1997</a:t>
            </a:r>
          </a:p>
          <a:p>
            <a:r>
              <a:rPr lang="cs-CZ" sz="2000" dirty="0" err="1"/>
              <a:t>Read</a:t>
            </a:r>
            <a:r>
              <a:rPr lang="cs-CZ" sz="2000" dirty="0"/>
              <a:t>, H.: Výchova uměním. Praha, SPN </a:t>
            </a:r>
            <a:r>
              <a:rPr lang="cs-CZ" sz="2000" dirty="0" smtClean="0"/>
              <a:t>1967</a:t>
            </a:r>
          </a:p>
          <a:p>
            <a:r>
              <a:rPr lang="cs-CZ" sz="2000" dirty="0" err="1" smtClean="0"/>
              <a:t>Linaj</a:t>
            </a:r>
            <a:r>
              <a:rPr lang="cs-CZ" sz="2000" dirty="0" smtClean="0"/>
              <a:t>, E.: PROZATIMNÍ </a:t>
            </a:r>
            <a:r>
              <a:rPr lang="cs-CZ" sz="2000" dirty="0"/>
              <a:t>STUDIJNÍ TEXTY Z DIDAKTIKY A TEORIE VÝTVARNÉ </a:t>
            </a:r>
            <a:r>
              <a:rPr lang="cs-CZ" sz="2000" dirty="0" smtClean="0"/>
              <a:t>VÝCHOVY</a:t>
            </a:r>
            <a:r>
              <a:rPr lang="cs-CZ" sz="2000" dirty="0"/>
              <a:t> </a:t>
            </a:r>
            <a:r>
              <a:rPr lang="cs-CZ" sz="2000" dirty="0" smtClean="0"/>
              <a:t>pro </a:t>
            </a:r>
            <a:r>
              <a:rPr lang="cs-CZ" sz="2000" dirty="0"/>
              <a:t>posluchače KS I. st. ZŠ na PF UJEP v Ústí n. </a:t>
            </a:r>
            <a:r>
              <a:rPr lang="cs-CZ" sz="2000" dirty="0" smtClean="0"/>
              <a:t>Labem, 2004</a:t>
            </a:r>
            <a:endParaRPr lang="cs-CZ" sz="2000" dirty="0"/>
          </a:p>
          <a:p>
            <a:r>
              <a:rPr lang="cs-CZ" sz="2000" dirty="0"/>
              <a:t>v</a:t>
            </a:r>
            <a:r>
              <a:rPr lang="cs-CZ" sz="2000" dirty="0" smtClean="0"/>
              <a:t>lastní kopie a fotografie dětských kreseb</a:t>
            </a:r>
          </a:p>
          <a:p>
            <a:endParaRPr lang="cs-CZ" sz="2000" dirty="0"/>
          </a:p>
          <a:p>
            <a:endParaRPr lang="cs-CZ" sz="2000" dirty="0" smtClean="0"/>
          </a:p>
          <a:p>
            <a:pPr marL="0" indent="0">
              <a:buNone/>
            </a:pPr>
            <a:r>
              <a:rPr lang="cs-CZ" sz="2000" dirty="0" smtClean="0">
                <a:solidFill>
                  <a:schemeClr val="bg1">
                    <a:lumMod val="50000"/>
                  </a:schemeClr>
                </a:solidFill>
              </a:rPr>
              <a:t>Vypracovala: Mgr. Ladislava Linajová</a:t>
            </a:r>
          </a:p>
          <a:p>
            <a:pPr marL="0" indent="0">
              <a:buNone/>
            </a:pPr>
            <a:r>
              <a:rPr lang="cs-CZ" sz="2000" dirty="0">
                <a:solidFill>
                  <a:schemeClr val="bg1">
                    <a:lumMod val="50000"/>
                  </a:schemeClr>
                </a:solidFill>
              </a:rPr>
              <a:t>	</a:t>
            </a:r>
            <a:r>
              <a:rPr lang="cs-CZ" sz="2000" dirty="0" smtClean="0">
                <a:solidFill>
                  <a:schemeClr val="bg1">
                    <a:lumMod val="50000"/>
                  </a:schemeClr>
                </a:solidFill>
              </a:rPr>
              <a:t>        Střední pedagogická škola </a:t>
            </a:r>
            <a:r>
              <a:rPr lang="cs-CZ" sz="2000" dirty="0" err="1" smtClean="0">
                <a:solidFill>
                  <a:schemeClr val="bg1">
                    <a:lumMod val="50000"/>
                  </a:schemeClr>
                </a:solidFill>
              </a:rPr>
              <a:t>J.H.Pestaloziho</a:t>
            </a:r>
            <a:r>
              <a:rPr lang="cs-CZ" sz="2000" dirty="0" smtClean="0">
                <a:solidFill>
                  <a:schemeClr val="bg1">
                    <a:lumMod val="50000"/>
                  </a:schemeClr>
                </a:solidFill>
              </a:rPr>
              <a:t> Litoměřice</a:t>
            </a:r>
            <a:endParaRPr lang="cs-CZ" sz="2000" dirty="0">
              <a:solidFill>
                <a:schemeClr val="bg1">
                  <a:lumMod val="50000"/>
                </a:scheme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84384868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56</TotalTime>
  <Words>163</Words>
  <Application>Microsoft Office PowerPoint</Application>
  <PresentationFormat>Předvádění na obrazovce (4:3)</PresentationFormat>
  <Paragraphs>88</Paragraphs>
  <Slides>11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11</vt:i4>
      </vt:variant>
    </vt:vector>
  </HeadingPairs>
  <TitlesOfParts>
    <vt:vector size="12" baseType="lpstr">
      <vt:lpstr>Motiv systému Office</vt:lpstr>
      <vt:lpstr>VÝVOJ DĚTSKÉHO VÝTVARNÉHO PROJEVU podle Victora Löwenfelda = tzv. stadiální vývoj  </vt:lpstr>
      <vt:lpstr>STADIUM KRESEBNÉHO REALISMU STADIUM SKUPIN, GANGŮ(GANG AGE)  (cca 9 – 11 let ) </vt:lpstr>
      <vt:lpstr>Porovnání kreseb dětí předchozího (schématického ) a tohoto stadia: </vt:lpstr>
      <vt:lpstr>Porovnání kreseb dětí předchozího (schématického)  a tohoto stadia: </vt:lpstr>
      <vt:lpstr>Prezentace prostoru</vt:lpstr>
      <vt:lpstr>Prezentace aplikace PowerPoint</vt:lpstr>
      <vt:lpstr>Prezentace aplikace PowerPoint</vt:lpstr>
      <vt:lpstr>Prezentace aplikace PowerPoint</vt:lpstr>
      <vt:lpstr>asambláže  (kompozice, materiál)</vt:lpstr>
      <vt:lpstr>Náměty</vt:lpstr>
      <vt:lpstr>použité zdroje:</vt:lpstr>
    </vt:vector>
  </TitlesOfParts>
  <Company>SPGS Litoměřice</Company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VÝVOJ DĚTSKÉHO VÝTVARNÉHO PROJEVU podle Victora Löwenfelda = tzv. stadiální vývoj  </dc:title>
  <dc:creator>Lin..</dc:creator>
  <cp:lastModifiedBy>Lin..</cp:lastModifiedBy>
  <cp:revision>7</cp:revision>
  <dcterms:created xsi:type="dcterms:W3CDTF">2012-05-16T10:51:14Z</dcterms:created>
  <dcterms:modified xsi:type="dcterms:W3CDTF">2012-05-16T11:49:08Z</dcterms:modified>
</cp:coreProperties>
</file>