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VY_52_INOVACE_04_ROSTLINY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Osoblaha, 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Části těla rostlin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BFA408-3122-47A5-B23B-C440ED730B03}" type="presOf" srcId="{4C35D32F-0EAB-4CD7-82EE-45574DC2A586}" destId="{8BEBB6EC-1DAA-4CAC-8A25-BC0FCBD5DBD5}" srcOrd="0" destOrd="0" presId="urn:microsoft.com/office/officeart/2005/8/layout/target3"/>
    <dgm:cxn modelId="{10D3EC0E-6246-402E-B314-9506D1016D83}" type="presOf" srcId="{D1B46980-6531-4606-95E6-44980827E919}" destId="{2BE915AB-18AA-4053-B92C-3BFC9ED204BB}" srcOrd="1" destOrd="0" presId="urn:microsoft.com/office/officeart/2005/8/layout/target3"/>
    <dgm:cxn modelId="{87CCC15D-66A6-4042-B18D-12DB6BD62D2A}" type="presOf" srcId="{B651F6E3-6281-48DB-9319-2AEAFDAE7572}" destId="{6BB5E863-4638-4E1D-BFDE-399D028AC4ED}" srcOrd="1" destOrd="0" presId="urn:microsoft.com/office/officeart/2005/8/layout/target3"/>
    <dgm:cxn modelId="{8E495952-278D-4E6F-99CA-1C0CEFA82F7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2127BF-44C9-4438-8443-CBC39DD4E83E}" type="presOf" srcId="{D8197B8C-B260-4A16-BDF4-0947B075E274}" destId="{25B08C86-7E15-44DC-BE7F-FFB55DD49D12}" srcOrd="0" destOrd="0" presId="urn:microsoft.com/office/officeart/2005/8/layout/target3"/>
    <dgm:cxn modelId="{AD691A00-495F-47F1-A251-295216829CF2}" type="presOf" srcId="{4C35D32F-0EAB-4CD7-82EE-45574DC2A586}" destId="{890E4F0B-2866-4A3F-A3C7-2A14B1797930}" srcOrd="1" destOrd="0" presId="urn:microsoft.com/office/officeart/2005/8/layout/target3"/>
    <dgm:cxn modelId="{C8BC6374-81CC-4603-B62C-28D1B63B0B1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F40F316-844D-40C0-9E31-C21D536EED8A}" type="presOf" srcId="{B651F6E3-6281-48DB-9319-2AEAFDAE7572}" destId="{619D679B-A015-4ECF-8348-D1034C574F40}" srcOrd="0" destOrd="0" presId="urn:microsoft.com/office/officeart/2005/8/layout/target3"/>
    <dgm:cxn modelId="{FFA17E25-5D8F-4CA2-90EB-385F5ABEEE28}" type="presOf" srcId="{D8197B8C-B260-4A16-BDF4-0947B075E274}" destId="{5A5FFA88-C948-4069-8E93-59FA12366E83}" srcOrd="1" destOrd="0" presId="urn:microsoft.com/office/officeart/2005/8/layout/target3"/>
    <dgm:cxn modelId="{07AA67CF-C872-4137-8FAA-9F31F4A473CE}" type="presOf" srcId="{D1D4F407-5343-4D3F-B5B9-D407B03CAEB4}" destId="{D005CE8C-CC26-4C3E-AC11-E15060ECD759}" srcOrd="0" destOrd="0" presId="urn:microsoft.com/office/officeart/2005/8/layout/target3"/>
    <dgm:cxn modelId="{8D1AB1F8-EE51-41B2-91F8-3A791A1E9BA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25F0BD-C08D-4A8B-B09D-0E99760AF125}" type="presParOf" srcId="{333A1088-737F-45CB-B68E-254E46348037}" destId="{F5ABB229-8D3B-4694-996A-96F23CF14429}" srcOrd="0" destOrd="0" presId="urn:microsoft.com/office/officeart/2005/8/layout/target3"/>
    <dgm:cxn modelId="{1D7C6380-D454-49E2-AF75-E0376B257AD3}" type="presParOf" srcId="{333A1088-737F-45CB-B68E-254E46348037}" destId="{F41139FD-01EE-4571-8B17-4FB00FC51163}" srcOrd="1" destOrd="0" presId="urn:microsoft.com/office/officeart/2005/8/layout/target3"/>
    <dgm:cxn modelId="{82048532-A53D-45A7-A8A8-5DB06EFD5164}" type="presParOf" srcId="{333A1088-737F-45CB-B68E-254E46348037}" destId="{D005CE8C-CC26-4C3E-AC11-E15060ECD759}" srcOrd="2" destOrd="0" presId="urn:microsoft.com/office/officeart/2005/8/layout/target3"/>
    <dgm:cxn modelId="{903348A3-6B51-420A-95CA-A7CBF24EA22F}" type="presParOf" srcId="{333A1088-737F-45CB-B68E-254E46348037}" destId="{2C702D82-9B77-49B7-9568-BB8EB47C3372}" srcOrd="3" destOrd="0" presId="urn:microsoft.com/office/officeart/2005/8/layout/target3"/>
    <dgm:cxn modelId="{1C044401-FFD3-45E0-B003-D6AFE39AB555}" type="presParOf" srcId="{333A1088-737F-45CB-B68E-254E46348037}" destId="{A52A0455-90FF-4808-ABD0-F02540D31D5A}" srcOrd="4" destOrd="0" presId="urn:microsoft.com/office/officeart/2005/8/layout/target3"/>
    <dgm:cxn modelId="{EA518646-6F13-40AB-9EC6-9FFC7A25701E}" type="presParOf" srcId="{333A1088-737F-45CB-B68E-254E46348037}" destId="{6140AFEC-043D-4C43-A2F9-D0F5331DF3A3}" srcOrd="5" destOrd="0" presId="urn:microsoft.com/office/officeart/2005/8/layout/target3"/>
    <dgm:cxn modelId="{2D867637-00FD-4FD9-9750-54DE88E333C2}" type="presParOf" srcId="{333A1088-737F-45CB-B68E-254E46348037}" destId="{9358AC05-5D7D-4327-9F80-1AD486AEA664}" srcOrd="6" destOrd="0" presId="urn:microsoft.com/office/officeart/2005/8/layout/target3"/>
    <dgm:cxn modelId="{430A4D51-B1E9-49F6-9AF8-99D96256A8BC}" type="presParOf" srcId="{333A1088-737F-45CB-B68E-254E46348037}" destId="{313FC574-E1CD-4FB4-B054-0B805CE0447D}" srcOrd="7" destOrd="0" presId="urn:microsoft.com/office/officeart/2005/8/layout/target3"/>
    <dgm:cxn modelId="{E3281F57-D34F-4608-8EA0-F7118EF05995}" type="presParOf" srcId="{333A1088-737F-45CB-B68E-254E46348037}" destId="{619D679B-A015-4ECF-8348-D1034C574F40}" srcOrd="8" destOrd="0" presId="urn:microsoft.com/office/officeart/2005/8/layout/target3"/>
    <dgm:cxn modelId="{33632874-88C3-468B-93B3-2FAD99DCE869}" type="presParOf" srcId="{333A1088-737F-45CB-B68E-254E46348037}" destId="{322283A8-4A27-4CDA-BAE3-F381106A9174}" srcOrd="9" destOrd="0" presId="urn:microsoft.com/office/officeart/2005/8/layout/target3"/>
    <dgm:cxn modelId="{431A5802-B9D8-44CC-AB02-B65A5288C958}" type="presParOf" srcId="{333A1088-737F-45CB-B68E-254E46348037}" destId="{FFC9F71D-1B4F-4AD9-A4A6-86ADEFC8AF5C}" srcOrd="10" destOrd="0" presId="urn:microsoft.com/office/officeart/2005/8/layout/target3"/>
    <dgm:cxn modelId="{C36AB7E0-5C70-498D-9200-79CBA1CAA7D2}" type="presParOf" srcId="{333A1088-737F-45CB-B68E-254E46348037}" destId="{25B08C86-7E15-44DC-BE7F-FFB55DD49D12}" srcOrd="11" destOrd="0" presId="urn:microsoft.com/office/officeart/2005/8/layout/target3"/>
    <dgm:cxn modelId="{0E42DF75-ED8F-4A88-8C94-6CB1642D5DB6}" type="presParOf" srcId="{333A1088-737F-45CB-B68E-254E46348037}" destId="{76644BE8-9D7C-4C09-B250-3D10AF48CBB7}" srcOrd="12" destOrd="0" presId="urn:microsoft.com/office/officeart/2005/8/layout/target3"/>
    <dgm:cxn modelId="{DC302DF3-7112-4723-9C9D-A10A83F8B920}" type="presParOf" srcId="{333A1088-737F-45CB-B68E-254E46348037}" destId="{EE85B701-7295-41C0-BA7A-34D3756A2AE6}" srcOrd="13" destOrd="0" presId="urn:microsoft.com/office/officeart/2005/8/layout/target3"/>
    <dgm:cxn modelId="{6DA954ED-EC69-40A5-87A7-55011339D661}" type="presParOf" srcId="{333A1088-737F-45CB-B68E-254E46348037}" destId="{8BEBB6EC-1DAA-4CAC-8A25-BC0FCBD5DBD5}" srcOrd="14" destOrd="0" presId="urn:microsoft.com/office/officeart/2005/8/layout/target3"/>
    <dgm:cxn modelId="{AA9A3725-92D8-4454-AF41-813951218A36}" type="presParOf" srcId="{333A1088-737F-45CB-B68E-254E46348037}" destId="{AED2198E-93D5-4001-81B4-73124B309672}" srcOrd="15" destOrd="0" presId="urn:microsoft.com/office/officeart/2005/8/layout/target3"/>
    <dgm:cxn modelId="{596E88E5-EC9A-46FE-BE7A-D1BEFE47E923}" type="presParOf" srcId="{333A1088-737F-45CB-B68E-254E46348037}" destId="{2BE915AB-18AA-4053-B92C-3BFC9ED204BB}" srcOrd="16" destOrd="0" presId="urn:microsoft.com/office/officeart/2005/8/layout/target3"/>
    <dgm:cxn modelId="{37210C21-7D38-4A7C-B2CC-E6D0AA56026E}" type="presParOf" srcId="{333A1088-737F-45CB-B68E-254E46348037}" destId="{6BB5E863-4638-4E1D-BFDE-399D028AC4ED}" srcOrd="17" destOrd="0" presId="urn:microsoft.com/office/officeart/2005/8/layout/target3"/>
    <dgm:cxn modelId="{AD42C7D8-7722-4E6A-9D04-C9494AB478EC}" type="presParOf" srcId="{333A1088-737F-45CB-B68E-254E46348037}" destId="{5A5FFA88-C948-4069-8E93-59FA12366E83}" srcOrd="18" destOrd="0" presId="urn:microsoft.com/office/officeart/2005/8/layout/target3"/>
    <dgm:cxn modelId="{E116743E-8E9E-4ACB-B96F-2C5BF3BA60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Osoblaha, 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VY_52_INOVACE_04_ROSTLINY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Části těla rostlin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ABBD6C-0308-427C-B1D5-1E97DACDA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50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A34653-A5A7-4584-BD60-1D8E1CEC5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585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8C7F28-373F-43E2-A0FB-FC2530BF78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19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968F1D-C21E-4230-8CBD-EB2A99B1B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845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9F4651-321C-4491-A5CB-B07B73209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66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B322C2-AC05-4970-8A49-602761055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051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528EAE-4A1C-430A-99DE-21C91EE0D7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219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AEFFC7-57EF-4075-895E-6B0CDB13D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837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927286-98F9-471F-A73D-B88D3FBBD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002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6A8F6-34CD-4319-887D-89E24EC15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465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3C1BE8-87E8-482B-A251-6707BB03C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609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B2ADD66-A438-4DCE-BED7-04EE3AFD9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Odkazy.do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7625099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4581525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1"/>
          <p:cNvSpPr txBox="1">
            <a:spLocks noChangeArrowheads="1"/>
          </p:cNvSpPr>
          <p:nvPr/>
        </p:nvSpPr>
        <p:spPr bwMode="auto">
          <a:xfrm>
            <a:off x="1187625" y="3716338"/>
            <a:ext cx="7056264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mtClean="0"/>
              <a:t>Kořen.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červen 2011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funkcí kořenů, se stavbou kořene v podélném řezu a s vrcholovou částí, tyto si zakreslí do sešitů a v závěru prezentace odpoví na otázku. 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 txBox="1">
            <a:spLocks noChangeArrowheads="1"/>
          </p:cNvSpPr>
          <p:nvPr/>
        </p:nvSpPr>
        <p:spPr bwMode="auto">
          <a:xfrm>
            <a:off x="838200" y="7620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z="4400">
                <a:solidFill>
                  <a:schemeClr val="tx2"/>
                </a:solidFill>
              </a:rPr>
              <a:t>KOŘEN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838200" y="21336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sz="3200"/>
              <a:t>většinou podzemní orgán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sz="3200"/>
              <a:t>upevňuje rostlinu v půdě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sz="3200"/>
              <a:t>přijímá z půdy vodu a neústrojné látky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sz="3200"/>
              <a:t>shromažďuje zásobní látky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sz="3200"/>
              <a:t>někdy může sloužit i k vegetativnímu rozmnožování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3200"/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3200"/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1828800" y="609600"/>
          <a:ext cx="6019800" cy="5715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1" name="Rastrový obrázek" r:id="rId3" imgW="1580952" imgH="2371429" progId="Paint.Picture">
                  <p:embed/>
                </p:oleObj>
              </mc:Choice>
              <mc:Fallback>
                <p:oleObj name="Rastrový obrázek" r:id="rId3" imgW="1580952" imgH="2371429" progId="Paint.Picture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609600"/>
                        <a:ext cx="6019800" cy="5715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1600200" y="838200"/>
          <a:ext cx="5257800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" name="Snímek" r:id="rId3" imgW="4572000" imgH="3429000" progId="PowerPoint.Slide.8">
                  <p:embed/>
                </p:oleObj>
              </mc:Choice>
              <mc:Fallback>
                <p:oleObj name="Snímek" r:id="rId3" imgW="4572000" imgH="3429000" progId="PowerPoint.Slide.8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838200"/>
                        <a:ext cx="5257800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1447800" y="990600"/>
          <a:ext cx="6096000" cy="480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" name="Snímek" r:id="rId3" imgW="4572000" imgH="3429000" progId="PowerPoint.Slide.8">
                  <p:embed/>
                </p:oleObj>
              </mc:Choice>
              <mc:Fallback>
                <p:oleObj name="Snímek" r:id="rId3" imgW="4572000" imgH="3429000" progId="PowerPoint.Slide.8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990600"/>
                        <a:ext cx="6096000" cy="480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0"/>
            <a:ext cx="7772400" cy="1143000"/>
          </a:xfrm>
        </p:spPr>
        <p:txBody>
          <a:bodyPr/>
          <a:lstStyle/>
          <a:p>
            <a:pPr eaLnBrk="1" hangingPunct="1"/>
            <a:r>
              <a:rPr lang="cs-CZ" i="1" smtClean="0">
                <a:latin typeface="Arial Narrow" pitchFamily="34" charset="0"/>
              </a:rPr>
              <a:t>Vyber a označ, které z uvedených činností plní kořeny:</a:t>
            </a:r>
            <a:br>
              <a:rPr lang="cs-CZ" i="1" smtClean="0">
                <a:latin typeface="Arial Narrow" pitchFamily="34" charset="0"/>
              </a:rPr>
            </a:br>
            <a:r>
              <a:rPr lang="cs-CZ" i="1" smtClean="0">
                <a:latin typeface="Arial Narrow" pitchFamily="34" charset="0"/>
              </a:rPr>
              <a:t>a) probíhá v nich fotosyntéza</a:t>
            </a:r>
            <a:br>
              <a:rPr lang="cs-CZ" i="1" smtClean="0">
                <a:latin typeface="Arial Narrow" pitchFamily="34" charset="0"/>
              </a:rPr>
            </a:br>
            <a:r>
              <a:rPr lang="cs-CZ" i="1" smtClean="0">
                <a:latin typeface="Arial Narrow" pitchFamily="34" charset="0"/>
              </a:rPr>
              <a:t>b) upevňují rostlinu v půdě</a:t>
            </a:r>
            <a:br>
              <a:rPr lang="cs-CZ" i="1" smtClean="0">
                <a:latin typeface="Arial Narrow" pitchFamily="34" charset="0"/>
              </a:rPr>
            </a:br>
            <a:r>
              <a:rPr lang="cs-CZ" i="1" smtClean="0">
                <a:latin typeface="Arial Narrow" pitchFamily="34" charset="0"/>
              </a:rPr>
              <a:t>c) slouží k pohlavnímu rozmnožování rostlin</a:t>
            </a:r>
            <a:br>
              <a:rPr lang="cs-CZ" i="1" smtClean="0">
                <a:latin typeface="Arial Narrow" pitchFamily="34" charset="0"/>
              </a:rPr>
            </a:br>
            <a:r>
              <a:rPr lang="cs-CZ" i="1" smtClean="0">
                <a:latin typeface="Arial Narrow" pitchFamily="34" charset="0"/>
              </a:rPr>
              <a:t>d) přijímají a vedou vodu s neústrojnými látkami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400" smtClean="0"/>
              <a:t>Přírodopis II pro7. ročník ZŠ, L. J. Dobroruka, N. Gutzerová, L. Havel, Z Chocholoušková, T. Č. Kučera, Scientia, Praha 2003</a:t>
            </a:r>
          </a:p>
          <a:p>
            <a:pPr eaLnBrk="1" hangingPunct="1"/>
            <a:r>
              <a:rPr lang="cs-CZ" sz="1400" smtClean="0"/>
              <a:t>Přírodopis 7 pracovní sešit, J. Jurčák, J. Froněk a kolektiv, Prodos, Olomouc 1998</a:t>
            </a:r>
          </a:p>
          <a:p>
            <a:pPr eaLnBrk="1" hangingPunct="1"/>
            <a:r>
              <a:rPr lang="cs-CZ" sz="1400" smtClean="0">
                <a:hlinkClick r:id="rId2" action="ppaction://hlinkfile"/>
              </a:rPr>
              <a:t>http://www.sgvrbno.cz/tabule/koren.ppt</a:t>
            </a: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169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Default Design</vt:lpstr>
      <vt:lpstr>Rastrový obrázek</vt:lpstr>
      <vt:lpstr>Snímek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Vyber a označ, které z uvedených činností plní kořeny: a) probíhá v nich fotosyntéza b) upevňují rostlinu v půdě c) slouží k pohlavnímu rozmnožování rostlin d) přijímají a vedou vodu s neústrojnými látkami</vt:lpstr>
      <vt:lpstr>Použité zdroje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KOŘEN</dc:title>
  <dc:creator>Základní škola</dc:creator>
  <cp:lastModifiedBy>student</cp:lastModifiedBy>
  <cp:revision>26</cp:revision>
  <dcterms:created xsi:type="dcterms:W3CDTF">2011-10-20T11:36:03Z</dcterms:created>
  <dcterms:modified xsi:type="dcterms:W3CDTF">2012-05-22T09:58:22Z</dcterms:modified>
</cp:coreProperties>
</file>