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7" r:id="rId2"/>
    <p:sldId id="269" r:id="rId3"/>
    <p:sldId id="279" r:id="rId4"/>
    <p:sldId id="280" r:id="rId5"/>
    <p:sldId id="281" r:id="rId6"/>
    <p:sldId id="27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7" d="100"/>
          <a:sy n="67" d="100"/>
        </p:scale>
        <p:origin x="-124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aseline="0" dirty="0" smtClean="0"/>
            <a:t>VY_52_INOVACE_13_ROSTLINY  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příspěvková </a:t>
          </a:r>
          <a:r>
            <a:rPr lang="cs-CZ" sz="1600" dirty="0" err="1" smtClean="0"/>
            <a:t>org</a:t>
          </a:r>
          <a:r>
            <a:rPr lang="cs-CZ" sz="1600" dirty="0" smtClean="0"/>
            <a:t>.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Houby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76" custLinFactNeighborY="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X="104570" custScaleY="9969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4245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0455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příspěvková </a:t>
          </a:r>
          <a:r>
            <a:rPr lang="cs-CZ" sz="1600" kern="1200" dirty="0" err="1" smtClean="0"/>
            <a:t>org</a:t>
          </a:r>
          <a:r>
            <a:rPr lang="cs-CZ" sz="1600" kern="1200" dirty="0" smtClean="0"/>
            <a:t>.</a:t>
          </a:r>
          <a:endParaRPr lang="cs-CZ" sz="1600" kern="1200" dirty="0"/>
        </a:p>
      </dsp:txBody>
      <dsp:txXfrm>
        <a:off x="120455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13793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99611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199611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460774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051119" y="817492"/>
          <a:ext cx="6795526" cy="1473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kern="1200" baseline="0" dirty="0" smtClean="0"/>
            <a:t>VY_52_INOVACE_13_ROSTLINY  A  ŽIVOČICHOVÉ  KOLEM  NÁS.</a:t>
          </a:r>
          <a:endParaRPr lang="cs-CZ" sz="1400" kern="1200" dirty="0"/>
        </a:p>
      </dsp:txBody>
      <dsp:txXfrm>
        <a:off x="1051119" y="817492"/>
        <a:ext cx="6795526" cy="406407"/>
      </dsp:txXfrm>
    </dsp:sp>
    <dsp:sp modelId="{FFC9F71D-1B4F-4AD9-A4A6-86ADEFC8AF5C}">
      <dsp:nvSpPr>
        <dsp:cNvPr id="0" name=""/>
        <dsp:cNvSpPr/>
      </dsp:nvSpPr>
      <dsp:spPr>
        <a:xfrm>
          <a:off x="728284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99611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Houby</a:t>
          </a:r>
          <a:endParaRPr lang="cs-CZ" sz="2000" kern="1200" dirty="0"/>
        </a:p>
      </dsp:txBody>
      <dsp:txXfrm>
        <a:off x="1199611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995794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199611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199611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hyperlink" Target="http://www.google.cz/imgres?q=klouzek+sli%C4%8Dn%C3%BD&amp;hl=cs&amp;qscrl=1&amp;nord=1&amp;rlz=1T4ADRA_csCZ436CZ454&amp;biw=1024&amp;bih=554&amp;tbm=isch&amp;tbnid=25ocVvNLkK6lKM:&amp;imgrefurl=http://www.myko.cz/clanek91/&amp;docid=xOIlx76kJAJ6gM&amp;imgurl=http://www.myko.cz/files/aktuality/000091/Suillus%20grevillei%20Ales.jpg&amp;w=400&amp;h=261&amp;ei=8DhrT7D5Ja304QTNrpHuBQ&amp;zoom=1" TargetMode="External"/><Relationship Id="rId18" Type="http://schemas.openxmlformats.org/officeDocument/2006/relationships/image" Target="../media/image11.jpeg"/><Relationship Id="rId3" Type="http://schemas.openxmlformats.org/officeDocument/2006/relationships/image" Target="../media/image3.jpeg"/><Relationship Id="rId7" Type="http://schemas.openxmlformats.org/officeDocument/2006/relationships/hyperlink" Target="http://www.google.cz/imgres?q=h%C5%99ib+dubov%C3%BD&amp;hl=cs&amp;sa=X&amp;qscrl=1&amp;nord=1&amp;rlz=1T4ADRA_csCZ436CZ454&amp;biw=1024&amp;bih=554&amp;tbm=isch&amp;tbnid=yWOEAwC2vtbyAM:&amp;imgrefurl=http://burle.blog.cz/1006/hrib-dubovy-i-2010&amp;docid=YPLfGhcboEwJvM&amp;imgurl=http://nd03.jxs.cz/210/342/e1a7275c86_66329230_o2.jpg&amp;w=600&amp;h=754&amp;ei=CDdrT7nhBMvE4gT6vrGQBg&amp;zoom=1" TargetMode="External"/><Relationship Id="rId12" Type="http://schemas.openxmlformats.org/officeDocument/2006/relationships/image" Target="../media/image8.jpeg"/><Relationship Id="rId17" Type="http://schemas.openxmlformats.org/officeDocument/2006/relationships/hyperlink" Target="http://www.google.cz/imgres?q=muchom%C5%AFrka+zelen%C3%A1&amp;hl=cs&amp;qscrl=1&amp;nord=1&amp;rlz=1T4ADRA_csCZ436CZ454&amp;biw=1024&amp;bih=554&amp;tbm=isch&amp;tbnid=ncQjViwKCe6adM:&amp;imgrefurl=http://www.blesk.cz/clanek/zpravy-udalosti-krimi/140998/rodina-se-otravila-muchomurkou-zelenou.html&amp;docid=oc9Jlf6eZBdz0M&amp;imgurl=http://img.blesk.cz/img/1/full/208516-img-houba-mochomurka-zelena-jedovata-crop.jpg&amp;w=450&amp;h=340&amp;ei=HzprT5SmHq344QT-h-mrBg&amp;zoom=1&amp;iact=rc&amp;dur=0&amp;sig=102032948630475102088&amp;page=2&amp;tbnh=159&amp;tbnw=210&amp;start=18&amp;ndsp=12&amp;ved=1t:429,r:2,s:18&amp;tx=101&amp;ty=88" TargetMode="External"/><Relationship Id="rId2" Type="http://schemas.openxmlformats.org/officeDocument/2006/relationships/hyperlink" Target="http://www.google.cz/imgres?q=z%C3%A1vojenka+jarn%C3%AD&amp;hl=cs&amp;sa=X&amp;qscrl=1&amp;nord=1&amp;rlz=1T4ADRA_csCZ436CZ454&amp;biw=1024&amp;bih=554&amp;tbm=isch&amp;prmd=imvns&amp;tbnid=xBFAjgR2udc4PM:&amp;imgrefurl=http://burle.blog.cz/1003/zavojenka-jarni-entoloma-vernum&amp;docid=Rut89osnVM_k9M&amp;imgurl=http://nd03.jxs.cz/108/635/5f24ab98db_62694674_o2.jpg&amp;w=500&amp;h=518&amp;ei=2TNrT8urEMSn4gSGueT9BQ&amp;zoom=1" TargetMode="External"/><Relationship Id="rId16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hyperlink" Target="http://www.google.cz/imgres?q=h%C5%99ib+%C5%BElu%C4%8Dn%C3%ADk&amp;hl=cs&amp;qscrl=1&amp;nord=1&amp;rlz=1T4ADRA_csCZ436CZ454&amp;biw=1024&amp;bih=554&amp;tbm=isch&amp;tbnid=-pmMDjLcMxZ2XM:&amp;imgrefurl=http://www.kudlacek.estranky.cz/clanky/kudluv-atlas-hub/hrib-zlucnik---tylopilus-felleus.html&amp;docid=AQ61hKlA7U7xhM&amp;imgurl=http://www.kudlacek.estranky.cz/img/picture/1062/00.jpg&amp;w=300&amp;h=225&amp;ei=VzhrT7bOHtOQ4gSc2aiIBg&amp;zoom=1" TargetMode="External"/><Relationship Id="rId5" Type="http://schemas.openxmlformats.org/officeDocument/2006/relationships/image" Target="../media/image4.jpeg"/><Relationship Id="rId15" Type="http://schemas.openxmlformats.org/officeDocument/2006/relationships/hyperlink" Target="http://www.google.cz/imgres?q=bedla+jedl%C3%A1&amp;hl=cs&amp;qscrl=1&amp;nord=1&amp;rlz=1T4ADRA_csCZ436CZ454&amp;biw=1024&amp;bih=554&amp;tbm=isch&amp;tbnid=bHNNBGhSRFcMcM:&amp;imgrefurl=http://zemepisvevela.blog.cz/0607/bedla-vysoka&amp;docid=d5fzTqkFBiMq_M&amp;imgurl=http://nd01.jxs.cz/265/659/e97b99561f_2205047_o2.jpg&amp;w=400&amp;h=489&amp;ei=lzlrT4SGD8754QSR8cWgBg&amp;zoom=1" TargetMode="External"/><Relationship Id="rId10" Type="http://schemas.openxmlformats.org/officeDocument/2006/relationships/image" Target="../media/image7.jpeg"/><Relationship Id="rId4" Type="http://schemas.openxmlformats.org/officeDocument/2006/relationships/hyperlink" Target="http://www.google.cz/imgres?q=%C5%BEampion+poln%C3%AD&amp;hl=cs&amp;sa=X&amp;qscrl=1&amp;nord=1&amp;rlz=1T4ADRA_csCZ436CZ454&amp;biw=1024&amp;bih=554&amp;tbm=isch&amp;prmd=imvns&amp;tbnid=63XA83AaAY1bEM:&amp;imgrefurl=http://tapety.superhry.cz/flora/zampion-polni/&amp;docid=_ntgpOOmlFPoKM&amp;imgurl=http://data6.superhry.cz/TSO_40e1f8z/1024/018/18381-1024.jpg&amp;w=1024&amp;h=768&amp;ei=ezRrT6T1Aaqp4gTIzdWEBg&amp;zoom=1" TargetMode="External"/><Relationship Id="rId9" Type="http://schemas.openxmlformats.org/officeDocument/2006/relationships/hyperlink" Target="http://www.google.cz/imgres?q=muchom%C5%AFrka+kr%C3%A1lovsk%C3%A1&amp;hl=cs&amp;qscrl=1&amp;nord=1&amp;rlz=1T4ADRA_csCZ436CZ454&amp;biw=1024&amp;bih=554&amp;tbm=isch&amp;tbnid=3nEh20QXwRt7pM:&amp;imgrefurl=http://www.houbareni.cz/houba.php?id=91&amp;docid=YfnixXnnICXb_M&amp;itg=1&amp;imgurl=http://www.houbareni.cz/img/d/5/d5c00981-485ff48b-c6dc-16d454f4.jpg&amp;w=290&amp;h=300&amp;ei=dDdrT4pWw4LiBLKxzOYF&amp;zoom=1" TargetMode="External"/><Relationship Id="rId1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021898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899592" y="3716338"/>
            <a:ext cx="7417321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 smtClean="0"/>
              <a:t>Houby </a:t>
            </a:r>
            <a:r>
              <a:rPr lang="cs-CZ" smtClean="0"/>
              <a:t>s plodnicemi.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5999809"/>
              </p:ext>
            </p:extLst>
          </p:nvPr>
        </p:nvGraphicFramePr>
        <p:xfrm>
          <a:off x="1547813" y="1412875"/>
          <a:ext cx="6096000" cy="3023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listopad 2011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Pracovní list, kde žáci přiřazují k vyobrazeným houbám správné názvy, popisují </a:t>
                      </a:r>
                      <a:r>
                        <a:rPr lang="cs-CZ" sz="1800" smtClean="0"/>
                        <a:t>tělo houby a  </a:t>
                      </a:r>
                      <a:r>
                        <a:rPr lang="cs-CZ" sz="1800" dirty="0" smtClean="0"/>
                        <a:t>doplňují dříve </a:t>
                      </a:r>
                      <a:r>
                        <a:rPr lang="cs-CZ" sz="1800" smtClean="0"/>
                        <a:t>poznané skutečnosti.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65824" y="404664"/>
            <a:ext cx="617508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 vyobrazeným houbám přiřaď jména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rg_hi" descr="http://t0.gstatic.com/images?q=tbn:ANd9GcRJnMWewAvPQnDA0jr5Mb2X-NaZS179v1wNIS0sADeA6E7WR0s-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45" y="927884"/>
            <a:ext cx="1570856" cy="1584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rg_hi" descr="http://t0.gstatic.com/images?q=tbn:ANd9GcSCuUwT979cKrXswgzQ6wGGJLScWxoY-gQWyb2dBgD-RE4nL8EIcQ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46" y="2708920"/>
            <a:ext cx="1570855" cy="14401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t0.gstatic.com/images?q=tbn:ANd9GcSgCPX_h2ftu6wpFDBPNtvVztIYRRU66qegKSSWmeTAGIoXn0S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46" y="4365104"/>
            <a:ext cx="1570855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rg_hi" descr="http://t0.gstatic.com/images?q=tbn:ANd9GcRAwpXqZjsDPtvS5G9zInwWnGr2rvgE1MzgG83x3kfjGcUqCf-L">
            <a:hlinkClick r:id="rId7"/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927884"/>
            <a:ext cx="1512168" cy="1584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rg_hi" descr="http://t1.gstatic.com/images?q=tbn:ANd9GcQ0VnSmCojWQm4W-UEobnKlbj8hmIwq913MYqaEOkdnvaHapWlf">
            <a:hlinkClick r:id="rId9"/>
          </p:cNvPr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08920"/>
            <a:ext cx="1512168" cy="144016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rg_hi" descr="http://t0.gstatic.com/images?q=tbn:ANd9GcR9WoY4JgZ_hBqXRXyD27HBdCnBVJdNFIdVnfPVEVJybHfBTJH1_g">
            <a:hlinkClick r:id="rId11"/>
          </p:cNvPr>
          <p:cNvPicPr/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363504"/>
            <a:ext cx="1512169" cy="1441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rg_hi" descr="http://t0.gstatic.com/images?q=tbn:ANd9GcSAm6gH_ZfJSc5adkkJY823b1924rS2dvKotm4g5ej_-zxPdn5Z">
            <a:hlinkClick r:id="rId13"/>
          </p:cNvPr>
          <p:cNvPicPr/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927884"/>
            <a:ext cx="1484337" cy="158417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rg_hi" descr="http://t1.gstatic.com/images?q=tbn:ANd9GcRLNyYVy_ciZefWTj2H6DAJbmFILKfXUmo7TobykLAYD6Lvar31">
            <a:hlinkClick r:id="rId15"/>
          </p:cNvPr>
          <p:cNvPicPr/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708920"/>
            <a:ext cx="1484337" cy="14401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2" descr="http://t3.gstatic.com/images?q=tbn:ANd9GcT9Vr7tYPUvafSVQ_gZDOL04OERs3hsaxp7ygXwiRflfFQhJNxi">
            <a:hlinkClick r:id="rId17"/>
          </p:cNvPr>
          <p:cNvPicPr/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7" y="4361905"/>
            <a:ext cx="1484337" cy="144336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683568" y="5866860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klouzek sličný, kozák habrový, muchomůrka zelená, hřib dubový, závojenka jarní, bedla jedlá, muchomůrka královská, hřib žlučník, žampion polní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02801" y="1484784"/>
            <a:ext cx="13450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závojenka </a:t>
            </a:r>
          </a:p>
          <a:p>
            <a:r>
              <a:rPr lang="cs-CZ" sz="1600" dirty="0" smtClean="0"/>
              <a:t>jarní</a:t>
            </a:r>
          </a:p>
          <a:p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3284984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žampion polní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4869160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kozák habrový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53368" y="1502565"/>
            <a:ext cx="10307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hřib dubový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53368" y="3284984"/>
            <a:ext cx="10307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/>
              <a:t>mucho</a:t>
            </a:r>
            <a:r>
              <a:rPr lang="cs-CZ" sz="1600" dirty="0" smtClean="0"/>
              <a:t>-můrka královská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 flipH="1">
            <a:off x="5061715" y="4869159"/>
            <a:ext cx="11521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hřib žlučník</a:t>
            </a:r>
            <a:endParaRPr lang="cs-CZ" sz="1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668344" y="1502565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klouzek sličný</a:t>
            </a:r>
            <a:endParaRPr lang="cs-CZ" sz="1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12360" y="3284983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bedla jedlá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40352" y="4869159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/>
              <a:t>mucho</a:t>
            </a:r>
            <a:r>
              <a:rPr lang="cs-CZ" sz="1600" dirty="0" smtClean="0"/>
              <a:t>-můrka zelená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521356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42065" y="836712"/>
            <a:ext cx="585987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Rozděl houby do skupin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1974031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s lupeny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1970019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s rourkami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1444363" y="2842589"/>
            <a:ext cx="27675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84068" y="2842589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44363" y="3617839"/>
            <a:ext cx="27675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3617838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_________________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44363" y="4350295"/>
            <a:ext cx="2929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84068" y="4373936"/>
            <a:ext cx="29163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44363" y="5085184"/>
            <a:ext cx="2929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4068" y="5085184"/>
            <a:ext cx="29163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44363" y="5775645"/>
            <a:ext cx="2929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68399" y="2842589"/>
            <a:ext cx="22818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závojenka jarní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68399" y="3617839"/>
            <a:ext cx="22818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žampion polní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4328216"/>
            <a:ext cx="37444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muchomůrka královská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51720" y="5085184"/>
            <a:ext cx="27322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bedla jedlá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75342" y="5761512"/>
            <a:ext cx="2929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muchomůrka zelená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2842589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kozák habrový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61569" y="361783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hřib dubový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36096" y="4581127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61569" y="4270829"/>
            <a:ext cx="27737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hřib žlučník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656650" y="5123405"/>
            <a:ext cx="27017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klouzek sličný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7581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66FF"/>
                </a:solidFill>
                <a:latin typeface="Arial Narrow" pitchFamily="34" charset="0"/>
                <a:cs typeface="Tahoma" pitchFamily="34" charset="0"/>
              </a:rPr>
              <a:t>Do textu doplň slova z nabídky:</a:t>
            </a:r>
            <a:endParaRPr lang="cs-CZ" i="1" dirty="0">
              <a:solidFill>
                <a:srgbClr val="FF66FF"/>
              </a:solidFill>
              <a:latin typeface="Arial Narrow" pitchFamily="34" charset="0"/>
              <a:cs typeface="Tahom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60032" y="764704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mykorhiza, třeň, lupeny,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226369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klobouk, podhoubí, rourky, mykologie, prsten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440879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Hlavní částí těla houby je</a:t>
            </a:r>
            <a:endParaRPr lang="cs-CZ" sz="2000" dirty="0"/>
          </a:p>
        </p:txBody>
      </p:sp>
      <p:sp>
        <p:nvSpPr>
          <p:cNvPr id="6" name="Obdélníkový popisek 5"/>
          <p:cNvSpPr/>
          <p:nvPr/>
        </p:nvSpPr>
        <p:spPr>
          <a:xfrm>
            <a:off x="3744681" y="2438563"/>
            <a:ext cx="1167593" cy="40011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40889" y="2452630"/>
            <a:ext cx="30434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, které je pod zemí. Může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3075817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žít nenápadně mnoho let. Až se objeví vhodné podmínky, vytvoří</a:t>
            </a:r>
            <a:endParaRPr lang="cs-CZ" sz="2000" dirty="0"/>
          </a:p>
        </p:txBody>
      </p:sp>
      <p:sp>
        <p:nvSpPr>
          <p:cNvPr id="10" name="Obdélníkový popisek 9"/>
          <p:cNvSpPr/>
          <p:nvPr/>
        </p:nvSpPr>
        <p:spPr>
          <a:xfrm>
            <a:off x="2644207" y="3648887"/>
            <a:ext cx="759858" cy="40011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301628" y="3664235"/>
            <a:ext cx="4752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, který nese</a:t>
            </a:r>
            <a:endParaRPr lang="cs-CZ" sz="2000" dirty="0"/>
          </a:p>
        </p:txBody>
      </p:sp>
      <p:sp>
        <p:nvSpPr>
          <p:cNvPr id="12" name="Obdélníkový popisek 11"/>
          <p:cNvSpPr/>
          <p:nvPr/>
        </p:nvSpPr>
        <p:spPr>
          <a:xfrm>
            <a:off x="4644008" y="3653878"/>
            <a:ext cx="1263668" cy="40011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930614" y="3648887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Některé houby mají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48662" y="4221088"/>
            <a:ext cx="4464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třeni zřetelný</a:t>
            </a:r>
            <a:endParaRPr lang="cs-CZ" sz="2000" dirty="0"/>
          </a:p>
        </p:txBody>
      </p:sp>
      <p:sp>
        <p:nvSpPr>
          <p:cNvPr id="15" name="Obdélníkový popisek 14"/>
          <p:cNvSpPr/>
          <p:nvPr/>
        </p:nvSpPr>
        <p:spPr>
          <a:xfrm>
            <a:off x="2956211" y="4212922"/>
            <a:ext cx="988419" cy="416442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042303" y="4212922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spodní části klobouku mají houby</a:t>
            </a:r>
            <a:endParaRPr lang="cs-CZ" sz="2000" dirty="0"/>
          </a:p>
        </p:txBody>
      </p:sp>
      <p:sp>
        <p:nvSpPr>
          <p:cNvPr id="18" name="Obdélníkový popisek 17"/>
          <p:cNvSpPr/>
          <p:nvPr/>
        </p:nvSpPr>
        <p:spPr>
          <a:xfrm>
            <a:off x="975868" y="4838441"/>
            <a:ext cx="1182048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211198" y="4885129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nebo</a:t>
            </a:r>
            <a:endParaRPr lang="cs-CZ" sz="2000" dirty="0"/>
          </a:p>
        </p:txBody>
      </p:sp>
      <p:sp>
        <p:nvSpPr>
          <p:cNvPr id="20" name="Obdélníkový popisek 19"/>
          <p:cNvSpPr/>
          <p:nvPr/>
        </p:nvSpPr>
        <p:spPr>
          <a:xfrm>
            <a:off x="2956211" y="4838441"/>
            <a:ext cx="895709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944630" y="4898352"/>
            <a:ext cx="33314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Soužití houby s kořeny stromu  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75868" y="5475248"/>
            <a:ext cx="3025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se nazývá</a:t>
            </a:r>
            <a:endParaRPr lang="cs-CZ" sz="2000" dirty="0"/>
          </a:p>
        </p:txBody>
      </p:sp>
      <p:sp>
        <p:nvSpPr>
          <p:cNvPr id="23" name="Obdélníkový popisek 22"/>
          <p:cNvSpPr/>
          <p:nvPr/>
        </p:nvSpPr>
        <p:spPr>
          <a:xfrm>
            <a:off x="2157917" y="5401270"/>
            <a:ext cx="1405972" cy="48801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691212" y="5489178"/>
            <a:ext cx="31635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věda o houbách je </a:t>
            </a:r>
            <a:endParaRPr lang="cs-CZ" sz="2000" dirty="0"/>
          </a:p>
        </p:txBody>
      </p:sp>
      <p:sp>
        <p:nvSpPr>
          <p:cNvPr id="25" name="Obdélníkový popisek 24"/>
          <p:cNvSpPr/>
          <p:nvPr/>
        </p:nvSpPr>
        <p:spPr>
          <a:xfrm>
            <a:off x="5930614" y="5461813"/>
            <a:ext cx="1593714" cy="48801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3754864" y="2438563"/>
            <a:ext cx="11464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podhoubí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156176" y="548917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mykologie.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157916" y="5475248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mykorhiza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13130" y="4838441"/>
            <a:ext cx="13011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lupeny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956211" y="4898352"/>
            <a:ext cx="14700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rourky.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956211" y="4221088"/>
            <a:ext cx="11932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prsten.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644008" y="3648887"/>
            <a:ext cx="11670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klobouk.</a:t>
            </a:r>
            <a:endParaRPr lang="cs-CZ" sz="2000" dirty="0"/>
          </a:p>
        </p:txBody>
      </p:sp>
      <p:sp>
        <p:nvSpPr>
          <p:cNvPr id="38" name="Je rovno 37"/>
          <p:cNvSpPr/>
          <p:nvPr/>
        </p:nvSpPr>
        <p:spPr>
          <a:xfrm>
            <a:off x="-324544" y="1916832"/>
            <a:ext cx="9577064" cy="7200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99591" y="3641385"/>
            <a:ext cx="17859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plodnici. Ta má</a:t>
            </a:r>
            <a:endParaRPr lang="cs-CZ" sz="2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723247" y="3641385"/>
            <a:ext cx="9153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třeň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11918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79103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stellar" pitchFamily="18" charset="0"/>
              </a:rPr>
              <a:t>Použité zdroje:</a:t>
            </a:r>
            <a:endParaRPr lang="cs-CZ" sz="2800" dirty="0">
              <a:latin typeface="Castellar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9873" y="2996952"/>
            <a:ext cx="82809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Botanika, učebnice pro ZŠ a nižší stupeň víceletých gymnázií, Bakterie</a:t>
            </a:r>
            <a:r>
              <a:rPr lang="cs-CZ" sz="2000" smtClean="0"/>
              <a:t>, řasy, houby 2, </a:t>
            </a:r>
            <a:r>
              <a:rPr lang="cs-CZ" sz="2000" dirty="0" smtClean="0"/>
              <a:t>Miroslav </a:t>
            </a:r>
            <a:r>
              <a:rPr lang="cs-CZ" sz="2000" dirty="0" err="1" smtClean="0"/>
              <a:t>Maleninský</a:t>
            </a:r>
            <a:r>
              <a:rPr lang="cs-CZ" sz="2000" dirty="0" smtClean="0"/>
              <a:t>, Bohdan Škoda, NATURA, Nakladatelství České geografické společnosti, Praha 1997</a:t>
            </a:r>
          </a:p>
          <a:p>
            <a:endParaRPr lang="cs-CZ" sz="2000" dirty="0" smtClean="0"/>
          </a:p>
          <a:p>
            <a:r>
              <a:rPr lang="cs-CZ" sz="2000" dirty="0" smtClean="0"/>
              <a:t>Přírodopis, Úvod do učiva Přírodopisu, učebnice, 1. díl, Eliška Musilová, Antonín Konětopský, nakladatelství Nová škola 2007</a:t>
            </a:r>
          </a:p>
          <a:p>
            <a:endParaRPr lang="cs-CZ" sz="2000" dirty="0"/>
          </a:p>
          <a:p>
            <a:r>
              <a:rPr lang="cs-CZ" sz="2000" dirty="0" smtClean="0"/>
              <a:t>Přírodopis I, pro 6. ročník základní školy, </a:t>
            </a:r>
            <a:r>
              <a:rPr lang="cs-CZ" sz="2000" dirty="0" err="1" smtClean="0"/>
              <a:t>L.J.Dobroruka</a:t>
            </a:r>
            <a:r>
              <a:rPr lang="cs-CZ" sz="2000" dirty="0" smtClean="0"/>
              <a:t>, </a:t>
            </a:r>
            <a:r>
              <a:rPr lang="cs-CZ" sz="2000" dirty="0" err="1" smtClean="0"/>
              <a:t>V.Cílek</a:t>
            </a:r>
            <a:r>
              <a:rPr lang="cs-CZ" sz="2000" dirty="0" smtClean="0"/>
              <a:t>, </a:t>
            </a:r>
            <a:r>
              <a:rPr lang="cs-CZ" sz="2000" dirty="0" err="1" smtClean="0"/>
              <a:t>F.Hasch</a:t>
            </a:r>
            <a:r>
              <a:rPr lang="cs-CZ" sz="2000" dirty="0" smtClean="0"/>
              <a:t>, </a:t>
            </a:r>
            <a:r>
              <a:rPr lang="cs-CZ" sz="2000" dirty="0" err="1" smtClean="0"/>
              <a:t>Z.Storchová</a:t>
            </a:r>
            <a:r>
              <a:rPr lang="cs-CZ" sz="2000" dirty="0" smtClean="0"/>
              <a:t>,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s.r.o. Pedagogické nakladatelství Praha 1999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439873" y="1331282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/>
              <a:t>http://www.google.cz/search?q=jedl%C3%A9+houby&amp;hl=cs&amp;rlz=1T4ADRA_csCZ436CZ454&amp;prmd=imvns&amp;source=lnms&amp;tbm=isch&amp;ei=CCVrT_D-EM64hAe_g6i_Bw&amp;sa=X&amp;oi=mode_link&amp;ct=mode&amp;cd=2&amp;ved=0CBIQ_AUoAQ&amp;biw=1024&amp;bih=554</a:t>
            </a:r>
          </a:p>
        </p:txBody>
      </p:sp>
    </p:spTree>
    <p:extLst>
      <p:ext uri="{BB962C8B-B14F-4D97-AF65-F5344CB8AC3E}">
        <p14:creationId xmlns:p14="http://schemas.microsoft.com/office/powerpoint/2010/main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1093</TotalTime>
  <Words>329</Words>
  <Application>Microsoft Office PowerPoint</Application>
  <PresentationFormat>Předvádění na obrazovce (4:3)</PresentationFormat>
  <Paragraphs>75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student</cp:lastModifiedBy>
  <cp:revision>71</cp:revision>
  <dcterms:created xsi:type="dcterms:W3CDTF">2011-10-24T11:56:12Z</dcterms:created>
  <dcterms:modified xsi:type="dcterms:W3CDTF">2012-05-22T09:56:21Z</dcterms:modified>
</cp:coreProperties>
</file>