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VY_32_INOVACE_3B26Čj7_Neohebné slovní druhy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Neohebné slovní druhy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VY_32_INOVACE_3B26Čj7_Neohebné slovní druhy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Neohebné slovní druhy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22874691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</a:t>
            </a:r>
            <a:r>
              <a:rPr lang="cs-CZ" dirty="0" smtClean="0"/>
              <a:t>procvičování neohebných slovních druhů 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Neohebné slovní druhy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345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Neohebné slovní druhy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PŘÍSLOVCE</a:t>
            </a:r>
          </a:p>
          <a:p>
            <a:r>
              <a:rPr lang="cs-CZ" sz="4800" dirty="0" smtClean="0"/>
              <a:t>PŘEDLOŽKY</a:t>
            </a:r>
          </a:p>
          <a:p>
            <a:r>
              <a:rPr lang="cs-CZ" sz="4800" dirty="0" smtClean="0"/>
              <a:t>SPOJKY</a:t>
            </a:r>
          </a:p>
          <a:p>
            <a:r>
              <a:rPr lang="cs-CZ" sz="4800" dirty="0" smtClean="0"/>
              <a:t>ČÁSTICE</a:t>
            </a:r>
          </a:p>
          <a:p>
            <a:r>
              <a:rPr lang="cs-CZ" sz="4800" dirty="0" smtClean="0"/>
              <a:t>CITOSLOVCE</a:t>
            </a:r>
          </a:p>
        </p:txBody>
      </p:sp>
    </p:spTree>
    <p:extLst>
      <p:ext uri="{BB962C8B-B14F-4D97-AF65-F5344CB8AC3E}">
        <p14:creationId xmlns:p14="http://schemas.microsoft.com/office/powerpoint/2010/main" val="1473223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Příslovce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Příslovce jsou slova neohebná, která blíže určují okolnost děje významového slovesa: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místo</a:t>
            </a:r>
            <a:r>
              <a:rPr lang="cs-CZ" dirty="0" smtClean="0"/>
              <a:t>  (daleko)</a:t>
            </a:r>
          </a:p>
          <a:p>
            <a:r>
              <a:rPr lang="cs-CZ" dirty="0">
                <a:solidFill>
                  <a:srgbClr val="C00000"/>
                </a:solidFill>
              </a:rPr>
              <a:t>č</a:t>
            </a:r>
            <a:r>
              <a:rPr lang="cs-CZ" dirty="0" smtClean="0">
                <a:solidFill>
                  <a:srgbClr val="C00000"/>
                </a:solidFill>
              </a:rPr>
              <a:t>as </a:t>
            </a:r>
            <a:r>
              <a:rPr lang="cs-CZ" dirty="0" smtClean="0"/>
              <a:t> (někdy)</a:t>
            </a:r>
          </a:p>
          <a:p>
            <a:r>
              <a:rPr lang="cs-CZ" dirty="0">
                <a:solidFill>
                  <a:srgbClr val="C00000"/>
                </a:solidFill>
              </a:rPr>
              <a:t>z</a:t>
            </a:r>
            <a:r>
              <a:rPr lang="cs-CZ" dirty="0" smtClean="0">
                <a:solidFill>
                  <a:srgbClr val="C00000"/>
                </a:solidFill>
              </a:rPr>
              <a:t>působ  </a:t>
            </a:r>
            <a:r>
              <a:rPr lang="cs-CZ" dirty="0" smtClean="0"/>
              <a:t>(zbytečně)</a:t>
            </a:r>
          </a:p>
          <a:p>
            <a:r>
              <a:rPr lang="cs-CZ" dirty="0">
                <a:solidFill>
                  <a:srgbClr val="C00000"/>
                </a:solidFill>
              </a:rPr>
              <a:t>m</a:t>
            </a:r>
            <a:r>
              <a:rPr lang="cs-CZ" dirty="0" smtClean="0">
                <a:solidFill>
                  <a:srgbClr val="C00000"/>
                </a:solidFill>
              </a:rPr>
              <a:t>íra </a:t>
            </a:r>
            <a:r>
              <a:rPr lang="cs-CZ" dirty="0" smtClean="0"/>
              <a:t> (velice)</a:t>
            </a:r>
          </a:p>
          <a:p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říčina</a:t>
            </a:r>
            <a:r>
              <a:rPr lang="cs-CZ" dirty="0" smtClean="0"/>
              <a:t>  (proto)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735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Předložky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Předložky jsou slova neohebná, která vyjadřují ve spojení se jmény podobné významy jako příslovce.</a:t>
            </a:r>
          </a:p>
          <a:p>
            <a:pPr marL="0" indent="0">
              <a:buNone/>
            </a:pPr>
            <a:r>
              <a:rPr lang="cs-CZ" dirty="0" smtClean="0"/>
              <a:t>Předložky: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 vlastní </a:t>
            </a:r>
            <a:r>
              <a:rPr lang="cs-CZ" dirty="0" smtClean="0"/>
              <a:t>– původní (jen předložka)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                     v, s, na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C00000"/>
                </a:solidFill>
              </a:rPr>
              <a:t> nevlastní</a:t>
            </a:r>
            <a:r>
              <a:rPr lang="cs-CZ" sz="3200" dirty="0" smtClean="0"/>
              <a:t> – nepůvodní (může být i jiný slovní druh)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                     během, pomocí, vedle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435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Spojky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Spojky jsou neohebná slova, jejichž základní funkcí je spojovat větné členy nebo věty.</a:t>
            </a:r>
          </a:p>
          <a:p>
            <a:pPr marL="0" indent="0">
              <a:buNone/>
            </a:pPr>
            <a:r>
              <a:rPr lang="cs-CZ" dirty="0" smtClean="0"/>
              <a:t>Spojky: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podřadicí </a:t>
            </a:r>
            <a:r>
              <a:rPr lang="cs-CZ" dirty="0" smtClean="0"/>
              <a:t>– připojují větu vedlejší k větě řídící</a:t>
            </a:r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rgbClr val="C00000"/>
                </a:solidFill>
              </a:rPr>
              <a:t>aby, až, než, jestliže, protože…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ouřadicí </a:t>
            </a:r>
            <a:r>
              <a:rPr lang="cs-CZ" dirty="0" smtClean="0"/>
              <a:t>– spojují souřadné členy několikanásobné, </a:t>
            </a:r>
            <a:r>
              <a:rPr lang="cs-CZ" dirty="0"/>
              <a:t>VH </a:t>
            </a:r>
            <a:r>
              <a:rPr lang="cs-CZ" dirty="0" smtClean="0"/>
              <a:t>souřadné, VV souřadné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C00000"/>
                </a:solidFill>
              </a:rPr>
              <a:t>a, i, ani, nebo, ale, avšak…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523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Částice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Částice jsou neohebná slova, která vyjadřují:</a:t>
            </a:r>
          </a:p>
          <a:p>
            <a:r>
              <a:rPr lang="cs-CZ" dirty="0"/>
              <a:t>p</a:t>
            </a:r>
            <a:r>
              <a:rPr lang="cs-CZ" dirty="0" smtClean="0"/>
              <a:t>ostoj mluvčího ke skutečnosti</a:t>
            </a:r>
          </a:p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dirty="0" smtClean="0">
                <a:solidFill>
                  <a:srgbClr val="C00000"/>
                </a:solidFill>
              </a:rPr>
              <a:t>ale</a:t>
            </a:r>
            <a:r>
              <a:rPr lang="cs-CZ" dirty="0" smtClean="0"/>
              <a:t> film!</a:t>
            </a:r>
          </a:p>
          <a:p>
            <a:r>
              <a:rPr lang="cs-CZ" dirty="0"/>
              <a:t>u</a:t>
            </a:r>
            <a:r>
              <a:rPr lang="cs-CZ" dirty="0" smtClean="0"/>
              <a:t>vozují věty a naznačují jejich druh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Zdalipak</a:t>
            </a:r>
            <a:r>
              <a:rPr lang="cs-CZ" dirty="0" smtClean="0"/>
              <a:t> to pochopí?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Částice: </a:t>
            </a:r>
            <a:r>
              <a:rPr lang="cs-CZ" dirty="0" smtClean="0">
                <a:solidFill>
                  <a:srgbClr val="C00000"/>
                </a:solidFill>
              </a:rPr>
              <a:t>kéž, nechť, prý, asi, zejména, ano…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807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Citoslovce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Citoslovce jsou neohebná slova, která vyjadřují nálady, city a vůli mluvícího nebo označují hlasy a zvuky.</a:t>
            </a:r>
          </a:p>
          <a:p>
            <a:pPr marL="0" indent="0">
              <a:buNone/>
            </a:pPr>
            <a:r>
              <a:rPr lang="cs-CZ" dirty="0" smtClean="0"/>
              <a:t>Citoslovce: </a:t>
            </a:r>
            <a:r>
              <a:rPr lang="cs-CZ" dirty="0" smtClean="0">
                <a:solidFill>
                  <a:srgbClr val="C00000"/>
                </a:solidFill>
              </a:rPr>
              <a:t>inu, hurá, hop, brr, cink…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Za citoslovci píšeme </a:t>
            </a:r>
            <a:r>
              <a:rPr lang="cs-CZ" dirty="0" smtClean="0">
                <a:solidFill>
                  <a:srgbClr val="C00000"/>
                </a:solidFill>
              </a:rPr>
              <a:t>čárku.</a:t>
            </a:r>
          </a:p>
          <a:p>
            <a:pPr marL="0" indent="0">
              <a:buNone/>
            </a:pPr>
            <a:r>
              <a:rPr lang="cs-CZ" dirty="0" smtClean="0"/>
              <a:t>Jestliže citoslovce nahrazuje slovesný přísudek, čárku nepíšeme.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0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Vyhledejte neohebné slovní druhy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a určete je: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Jejda, to se mi moc nepodobá, že</a:t>
            </a:r>
            <a:r>
              <a:rPr lang="cs-CZ" dirty="0" smtClean="0"/>
              <a:t>? Vtom se ozvalo </a:t>
            </a:r>
            <a:r>
              <a:rPr lang="cs-CZ" dirty="0" err="1" smtClean="0"/>
              <a:t>ťuky</a:t>
            </a:r>
            <a:r>
              <a:rPr lang="cs-CZ" dirty="0" smtClean="0"/>
              <a:t> ťuk na dveře. To je ale krása! Jirka a Vendula přišli večer. Když se hodně snažíš, podaří se ti to. Počkal, až se převlékli. Odpoledne přijeli z Prahy, ale hned zase pokračovali do Brna. Vrabec frnk na střechu. Okolo lesa pole lán, hoj jede, jede z lesa pán. Zkouška mu dopadla dobře. Díval se nahoru a pak přistoupil blíže. Jana se zachovala rozumně.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0715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405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Neohebné slovní druhy</vt:lpstr>
      <vt:lpstr>Neohebné slovní druhy</vt:lpstr>
      <vt:lpstr>Příslovce</vt:lpstr>
      <vt:lpstr>Předložky</vt:lpstr>
      <vt:lpstr>Spojky</vt:lpstr>
      <vt:lpstr>Částice</vt:lpstr>
      <vt:lpstr>Citoslovce</vt:lpstr>
      <vt:lpstr>Vyhledejte neohebné slovní druhy  a určete je: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20</cp:revision>
  <dcterms:created xsi:type="dcterms:W3CDTF">2012-03-08T12:59:08Z</dcterms:created>
  <dcterms:modified xsi:type="dcterms:W3CDTF">2012-05-22T11:08:19Z</dcterms:modified>
</cp:coreProperties>
</file>