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1"/>
            <p14:sldId id="262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30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VY_12_INOVACE_32_Z_Amerika-otázky a odpovědi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Amerika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</a:p>
        <a:p>
          <a:pPr algn="l"/>
          <a:r>
            <a:rPr lang="cs-CZ" sz="1100" dirty="0" smtClean="0"/>
            <a:t> </a:t>
          </a:r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1515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37143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VY_12_INOVACE_32_Z_Amerika-otázky a odpovědi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Amerika</a:t>
          </a:r>
          <a:endParaRPr lang="cs-CZ" sz="16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60944"/>
          <a:ext cx="4752528" cy="8848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</a:t>
          </a:r>
          <a:endParaRPr lang="cs-CZ" sz="1100" kern="1200" dirty="0"/>
        </a:p>
      </dsp:txBody>
      <dsp:txXfrm>
        <a:off x="2016223" y="2460944"/>
        <a:ext cx="4752528" cy="884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st%C5%99edn%C3%AD+amerika+mapa&amp;ex=1&amp;respos=1" TargetMode="External"/><Relationship Id="rId2" Type="http://schemas.openxmlformats.org/officeDocument/2006/relationships/hyperlink" Target="http://office.microsoft.com/cs-cz/images/results.aspx?qu=severn%C3%AD+amerika+mapa&amp;ex=1&amp;respos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0625986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2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8275" y="4582786"/>
            <a:ext cx="23762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15.4.2012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9.třídy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Otázky a odpovědi</a:t>
            </a:r>
          </a:p>
          <a:p>
            <a:r>
              <a:rPr lang="cs-CZ" dirty="0" smtClean="0"/>
              <a:t>Práce s textem</a:t>
            </a:r>
          </a:p>
          <a:p>
            <a:r>
              <a:rPr lang="cs-CZ" dirty="0" smtClean="0"/>
              <a:t>Druh realizace: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Amerika (Severní)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340768"/>
            <a:ext cx="4536504" cy="5184575"/>
          </a:xfrm>
        </p:spPr>
        <p:txBody>
          <a:bodyPr>
            <a:normAutofit fontScale="25000" lnSpcReduction="20000"/>
          </a:bodyPr>
          <a:lstStyle/>
          <a:p>
            <a:r>
              <a:rPr lang="cs-CZ" sz="11200" dirty="0">
                <a:latin typeface="Calibri" pitchFamily="34" charset="0"/>
                <a:cs typeface="Calibri" pitchFamily="34" charset="0"/>
              </a:rPr>
              <a:t>V horách a nedostupných pralesích žijí indiánské kmeny původním primitivním způsobem života</a:t>
            </a:r>
          </a:p>
          <a:p>
            <a:r>
              <a:rPr lang="cs-CZ" sz="11200" dirty="0" smtClean="0">
                <a:latin typeface="Calibri" pitchFamily="34" charset="0"/>
                <a:cs typeface="Calibri" pitchFamily="34" charset="0"/>
              </a:rPr>
              <a:t>Nejznámější poloostrov je </a:t>
            </a:r>
            <a:r>
              <a:rPr lang="cs-CZ" sz="11200" i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Florida</a:t>
            </a:r>
          </a:p>
          <a:p>
            <a:r>
              <a:rPr lang="cs-CZ" sz="11200" dirty="0" smtClean="0">
                <a:latin typeface="Calibri" pitchFamily="34" charset="0"/>
                <a:cs typeface="Calibri" pitchFamily="34" charset="0"/>
              </a:rPr>
              <a:t>V blízkosti je největší ostrov světa - </a:t>
            </a:r>
            <a:r>
              <a:rPr lang="cs-CZ" sz="11200" u="sng" dirty="0" smtClean="0">
                <a:solidFill>
                  <a:schemeClr val="tx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Grónsko</a:t>
            </a:r>
          </a:p>
          <a:p>
            <a:r>
              <a:rPr lang="cs-CZ" sz="11200" dirty="0" smtClean="0">
                <a:latin typeface="Calibri" pitchFamily="34" charset="0"/>
                <a:cs typeface="Calibri" pitchFamily="34" charset="0"/>
              </a:rPr>
              <a:t>Největší řeka-</a:t>
            </a:r>
            <a:r>
              <a:rPr lang="cs-CZ" sz="11200" i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Mississippi</a:t>
            </a:r>
            <a:r>
              <a:rPr lang="cs-CZ" sz="11200" dirty="0" err="1" smtClean="0">
                <a:latin typeface="Calibri" pitchFamily="34" charset="0"/>
                <a:cs typeface="Calibri" pitchFamily="34" charset="0"/>
              </a:rPr>
              <a:t>,</a:t>
            </a:r>
            <a:r>
              <a:rPr lang="cs-CZ" sz="11200" i="1" dirty="0" err="1" smtClean="0">
                <a:solidFill>
                  <a:schemeClr val="accent6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Amazonka</a:t>
            </a:r>
            <a:r>
              <a:rPr lang="cs-CZ" sz="11200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cs-CZ" sz="11200" i="1" dirty="0" err="1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Parana</a:t>
            </a:r>
            <a:endParaRPr lang="cs-CZ" sz="11200" i="1" dirty="0" smtClean="0">
              <a:solidFill>
                <a:schemeClr val="accent3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11200" dirty="0" smtClean="0">
                <a:latin typeface="Calibri" pitchFamily="34" charset="0"/>
                <a:cs typeface="Calibri" pitchFamily="34" charset="0"/>
              </a:rPr>
              <a:t>Ameriku rozdělujeme </a:t>
            </a:r>
          </a:p>
          <a:p>
            <a:pPr marL="0" indent="0">
              <a:buNone/>
            </a:pPr>
            <a:r>
              <a:rPr lang="cs-CZ" sz="112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11200" dirty="0" smtClean="0">
                <a:latin typeface="Calibri" pitchFamily="34" charset="0"/>
                <a:cs typeface="Calibri" pitchFamily="34" charset="0"/>
              </a:rPr>
              <a:t>   - </a:t>
            </a:r>
            <a:r>
              <a:rPr lang="cs-CZ" sz="11200" i="1" dirty="0" err="1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Severní,Střední,Jižní</a:t>
            </a:r>
            <a:endParaRPr lang="cs-CZ" sz="11200" i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828" y="1412058"/>
            <a:ext cx="4211856" cy="4825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9181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Střední Amerika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Celoročně teplá oblast</a:t>
            </a:r>
          </a:p>
          <a:p>
            <a:r>
              <a:rPr lang="cs-CZ" dirty="0" smtClean="0"/>
              <a:t>Rozšířené </a:t>
            </a:r>
            <a:r>
              <a:rPr lang="cs-CZ" dirty="0" smtClean="0"/>
              <a:t>zemědělství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Oblast nebezpečných </a:t>
            </a:r>
            <a:r>
              <a:rPr lang="cs-CZ" i="1" dirty="0" smtClean="0">
                <a:solidFill>
                  <a:srgbClr val="0070C0"/>
                </a:solidFill>
              </a:rPr>
              <a:t>hurikánů </a:t>
            </a:r>
            <a:r>
              <a:rPr lang="cs-CZ" sz="1400" i="1" dirty="0" smtClean="0">
                <a:solidFill>
                  <a:srgbClr val="0070C0"/>
                </a:solidFill>
              </a:rPr>
              <a:t>(</a:t>
            </a:r>
            <a:r>
              <a:rPr lang="cs-CZ" sz="1400" i="1" dirty="0" smtClean="0">
                <a:solidFill>
                  <a:srgbClr val="0070C0"/>
                </a:solidFill>
              </a:rPr>
              <a:t>JEFF </a:t>
            </a:r>
            <a:r>
              <a:rPr lang="cs-CZ" sz="1400" i="1" dirty="0">
                <a:solidFill>
                  <a:srgbClr val="0070C0"/>
                </a:solidFill>
              </a:rPr>
              <a:t>SCHMALTZ, MODIS RAPID RESPONSE TEAM, NASA/GSFC. Katrina </a:t>
            </a:r>
            <a:r>
              <a:rPr lang="cs-CZ" sz="1400" i="1" dirty="0" err="1">
                <a:solidFill>
                  <a:srgbClr val="0070C0"/>
                </a:solidFill>
              </a:rPr>
              <a:t>is</a:t>
            </a:r>
            <a:r>
              <a:rPr lang="cs-CZ" sz="1400" i="1" dirty="0">
                <a:solidFill>
                  <a:srgbClr val="0070C0"/>
                </a:solidFill>
              </a:rPr>
              <a:t> </a:t>
            </a:r>
            <a:r>
              <a:rPr lang="cs-CZ" sz="1400" i="1" dirty="0" err="1">
                <a:solidFill>
                  <a:srgbClr val="0070C0"/>
                </a:solidFill>
              </a:rPr>
              <a:t>comparable</a:t>
            </a:r>
            <a:r>
              <a:rPr lang="cs-CZ" sz="1400" i="1" dirty="0">
                <a:solidFill>
                  <a:srgbClr val="0070C0"/>
                </a:solidFill>
              </a:rPr>
              <a:t> in intensity to </a:t>
            </a:r>
            <a:r>
              <a:rPr lang="cs-CZ" sz="1400" i="1" dirty="0" err="1">
                <a:solidFill>
                  <a:srgbClr val="0070C0"/>
                </a:solidFill>
              </a:rPr>
              <a:t>Hurricane</a:t>
            </a:r>
            <a:r>
              <a:rPr lang="cs-CZ" sz="1400" i="1" dirty="0">
                <a:solidFill>
                  <a:srgbClr val="0070C0"/>
                </a:solidFill>
              </a:rPr>
              <a:t> Camille </a:t>
            </a:r>
            <a:r>
              <a:rPr lang="cs-CZ" sz="1400" i="1" dirty="0" err="1">
                <a:solidFill>
                  <a:srgbClr val="0070C0"/>
                </a:solidFill>
              </a:rPr>
              <a:t>of</a:t>
            </a:r>
            <a:r>
              <a:rPr lang="cs-CZ" sz="1400" i="1" dirty="0">
                <a:solidFill>
                  <a:srgbClr val="0070C0"/>
                </a:solidFill>
              </a:rPr>
              <a:t> 1969 [online]. [cit. 22.5.2012]. Dostupný na WWW</a:t>
            </a:r>
            <a:r>
              <a:rPr lang="cs-CZ" sz="1400" i="1" dirty="0" smtClean="0">
                <a:solidFill>
                  <a:srgbClr val="0070C0"/>
                </a:solidFill>
              </a:rPr>
              <a:t>:&lt;</a:t>
            </a:r>
            <a:r>
              <a:rPr lang="cs-CZ" sz="1400" i="1" dirty="0">
                <a:solidFill>
                  <a:srgbClr val="0070C0"/>
                </a:solidFill>
              </a:rPr>
              <a:t>http://cs.wikipedia.org/wiki/Soubor:Hurricane_Katrina_August_28_2005_NASA.jpg&gt;. </a:t>
            </a:r>
            <a:r>
              <a:rPr lang="cs-CZ" sz="1400" i="1" dirty="0" smtClean="0">
                <a:solidFill>
                  <a:srgbClr val="0070C0"/>
                </a:solidFill>
              </a:rPr>
              <a:t>)</a:t>
            </a:r>
            <a:endParaRPr lang="cs-CZ" sz="1400" i="1" dirty="0" smtClean="0">
              <a:solidFill>
                <a:srgbClr val="0070C0"/>
              </a:solidFill>
            </a:endParaRPr>
          </a:p>
          <a:p>
            <a:r>
              <a:rPr lang="cs-CZ" sz="2800" dirty="0" smtClean="0"/>
              <a:t>Od moře přicházejí větrné </a:t>
            </a:r>
            <a:r>
              <a:rPr lang="cs-CZ" sz="2800" dirty="0" err="1" smtClean="0"/>
              <a:t>smrže,ohromné</a:t>
            </a:r>
            <a:r>
              <a:rPr lang="cs-CZ" sz="2800" dirty="0" smtClean="0"/>
              <a:t> </a:t>
            </a:r>
            <a:r>
              <a:rPr lang="cs-CZ" sz="2800" dirty="0" err="1" smtClean="0"/>
              <a:t>vlny,lijáky</a:t>
            </a:r>
            <a:endParaRPr lang="cs-CZ" sz="2800" dirty="0" smtClean="0"/>
          </a:p>
          <a:p>
            <a:r>
              <a:rPr lang="cs-CZ" sz="2800" dirty="0" smtClean="0"/>
              <a:t>Vyspělá kultura původních </a:t>
            </a:r>
            <a:r>
              <a:rPr lang="cs-CZ" sz="2800" i="1" dirty="0" smtClean="0">
                <a:solidFill>
                  <a:schemeClr val="bg1">
                    <a:lumMod val="50000"/>
                  </a:schemeClr>
                </a:solidFill>
              </a:rPr>
              <a:t>indiánských kmenů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Aztéků </a:t>
            </a:r>
            <a:r>
              <a:rPr lang="cs-CZ" sz="2800" dirty="0" smtClean="0"/>
              <a:t>a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Mayů </a:t>
            </a:r>
            <a:r>
              <a:rPr lang="cs-CZ" sz="1500" dirty="0">
                <a:solidFill>
                  <a:schemeClr val="bg1">
                    <a:lumMod val="50000"/>
                  </a:schemeClr>
                </a:solidFill>
              </a:rPr>
              <a:t>(http://office.microsoft.com/</a:t>
            </a:r>
            <a:r>
              <a:rPr lang="cs-CZ" sz="1500" dirty="0" err="1">
                <a:solidFill>
                  <a:schemeClr val="bg1">
                    <a:lumMod val="50000"/>
                  </a:schemeClr>
                </a:solidFill>
              </a:rPr>
              <a:t>cs-cz</a:t>
            </a:r>
            <a:r>
              <a:rPr lang="cs-CZ" sz="1500" dirty="0">
                <a:solidFill>
                  <a:schemeClr val="bg1">
                    <a:lumMod val="50000"/>
                  </a:schemeClr>
                </a:solidFill>
              </a:rPr>
              <a:t>/</a:t>
            </a:r>
            <a:r>
              <a:rPr lang="cs-CZ" sz="1500" dirty="0" err="1">
                <a:solidFill>
                  <a:schemeClr val="bg1">
                    <a:lumMod val="50000"/>
                  </a:schemeClr>
                </a:solidFill>
              </a:rPr>
              <a:t>images</a:t>
            </a:r>
            <a:r>
              <a:rPr lang="cs-CZ" sz="1500" dirty="0">
                <a:solidFill>
                  <a:schemeClr val="bg1">
                    <a:lumMod val="50000"/>
                  </a:schemeClr>
                </a:solidFill>
              </a:rPr>
              <a:t>/</a:t>
            </a:r>
            <a:r>
              <a:rPr lang="cs-CZ" sz="1500" dirty="0" err="1">
                <a:solidFill>
                  <a:schemeClr val="bg1">
                    <a:lumMod val="50000"/>
                  </a:schemeClr>
                </a:solidFill>
              </a:rPr>
              <a:t>results.aspx?qu</a:t>
            </a:r>
            <a:r>
              <a:rPr lang="cs-CZ" sz="1500" dirty="0">
                <a:solidFill>
                  <a:schemeClr val="bg1">
                    <a:lumMod val="50000"/>
                  </a:schemeClr>
                </a:solidFill>
              </a:rPr>
              <a:t>=indi%C3%A1n&amp;ex=1&amp;respos=1#ai:MC900229065</a:t>
            </a:r>
            <a:r>
              <a:rPr lang="cs-CZ" sz="1500" dirty="0" smtClean="0">
                <a:solidFill>
                  <a:schemeClr val="bg1">
                    <a:lumMod val="50000"/>
                  </a:schemeClr>
                </a:solidFill>
              </a:rPr>
              <a:t>|)</a:t>
            </a:r>
            <a:endParaRPr lang="cs-CZ" sz="1500" dirty="0" smtClean="0">
              <a:solidFill>
                <a:schemeClr val="bg1">
                  <a:lumMod val="50000"/>
                </a:schemeClr>
              </a:solidFill>
            </a:endParaRPr>
          </a:p>
          <a:p>
            <a:endParaRPr lang="cs-CZ" sz="2800" dirty="0" smtClean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59" y="1484784"/>
            <a:ext cx="1872209" cy="2016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6320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142" y="4149080"/>
            <a:ext cx="252028" cy="266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Jižní Amerika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Největší oblast tropického deštného lesa</a:t>
            </a:r>
          </a:p>
          <a:p>
            <a:r>
              <a:rPr lang="cs-CZ" dirty="0" smtClean="0"/>
              <a:t>Nejrozsáhlejší plantáže tropických plodin</a:t>
            </a:r>
          </a:p>
          <a:p>
            <a:r>
              <a:rPr lang="cs-CZ" dirty="0" smtClean="0"/>
              <a:t>Příznivé podmínky pro zemědělskou výrobu</a:t>
            </a:r>
          </a:p>
          <a:p>
            <a:r>
              <a:rPr lang="cs-CZ" dirty="0" smtClean="0"/>
              <a:t>Rychlý příbytek obyvatelstva</a:t>
            </a:r>
          </a:p>
          <a:p>
            <a:r>
              <a:rPr lang="cs-CZ" dirty="0" smtClean="0"/>
              <a:t>Téměř polovinu obyvatel tvoří děti do 15 </a:t>
            </a:r>
            <a:r>
              <a:rPr lang="cs-CZ" dirty="0" smtClean="0"/>
              <a:t>let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448846"/>
            <a:ext cx="2242218" cy="20982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1633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Otázky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Na jaké části rozdělujeme Ameriku?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se jmenuje největší ostrov světa, který je nejblíže Americe?</a:t>
            </a:r>
          </a:p>
          <a:p>
            <a:pPr marL="514350" indent="-514350">
              <a:buAutoNum type="arabicPeriod"/>
            </a:pPr>
            <a:r>
              <a:rPr lang="cs-CZ" dirty="0" smtClean="0"/>
              <a:t>Střední Amerika je jakou oblastí?</a:t>
            </a:r>
          </a:p>
          <a:p>
            <a:pPr marL="514350" indent="-514350">
              <a:buAutoNum type="arabicPeriod"/>
            </a:pPr>
            <a:r>
              <a:rPr lang="cs-CZ" dirty="0" smtClean="0"/>
              <a:t>Kolik procent obyvatel tvoří v Jižní Americe děti do 15 let?</a:t>
            </a:r>
          </a:p>
          <a:p>
            <a:pPr marL="514350" indent="-514350">
              <a:buAutoNum type="arabicPeriod"/>
            </a:pPr>
            <a:r>
              <a:rPr lang="cs-CZ" dirty="0" smtClean="0"/>
              <a:t>Ve které části Ameriky žijí indiáni původním primitivním způsobem života?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9896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000" i="1" dirty="0">
                <a:solidFill>
                  <a:srgbClr val="0070C0"/>
                </a:solidFill>
                <a:hlinkClick r:id="rId2"/>
              </a:rPr>
              <a:t>http://office.microsoft.com/cs-cz/images/results.aspx?qu=severn%C3%AD+amerika+mapa&amp;ex=1&amp;respos=1#ai:MC900408280</a:t>
            </a:r>
            <a:r>
              <a:rPr lang="cs-CZ" sz="2000" i="1" dirty="0" smtClean="0">
                <a:solidFill>
                  <a:srgbClr val="0070C0"/>
                </a:solidFill>
                <a:hlinkClick r:id="rId2"/>
              </a:rPr>
              <a:t>|</a:t>
            </a:r>
            <a:endParaRPr lang="cs-CZ" sz="2000" i="1" dirty="0" smtClean="0">
              <a:solidFill>
                <a:srgbClr val="0070C0"/>
              </a:solidFill>
            </a:endParaRPr>
          </a:p>
          <a:p>
            <a:r>
              <a:rPr lang="cs-CZ" sz="2000" i="1" dirty="0">
                <a:solidFill>
                  <a:srgbClr val="0070C0"/>
                </a:solidFill>
                <a:hlinkClick r:id="rId3"/>
              </a:rPr>
              <a:t>http://office.microsoft.com/cs-cz/images/results.aspx?qu=st%C5%99edn%C3%AD+amerika+mapa&amp;ex=1&amp;respos=1#ai:MC900405732</a:t>
            </a:r>
            <a:r>
              <a:rPr lang="cs-CZ" sz="2000" i="1" dirty="0" smtClean="0">
                <a:solidFill>
                  <a:srgbClr val="0070C0"/>
                </a:solidFill>
                <a:hlinkClick r:id="rId3"/>
              </a:rPr>
              <a:t>|</a:t>
            </a:r>
            <a:endParaRPr lang="cs-CZ" sz="2000" i="1" dirty="0" smtClean="0">
              <a:solidFill>
                <a:srgbClr val="0070C0"/>
              </a:solidFill>
            </a:endParaRPr>
          </a:p>
          <a:p>
            <a:r>
              <a:rPr lang="cs-CZ" sz="2000" i="1" dirty="0">
                <a:solidFill>
                  <a:srgbClr val="0070C0"/>
                </a:solidFill>
              </a:rPr>
              <a:t>http://office.microsoft.com/cs-cz/images/results.aspx?qu=ji%C5%BEn%C3%AD+amerika+mapa&amp;ex=1&amp;respos=1#ai:MC900408369</a:t>
            </a:r>
            <a:r>
              <a:rPr lang="cs-CZ" sz="2000" i="1" dirty="0" smtClean="0">
                <a:solidFill>
                  <a:srgbClr val="0070C0"/>
                </a:solidFill>
              </a:rPr>
              <a:t>|</a:t>
            </a:r>
            <a:endParaRPr lang="cs-CZ" sz="2000" i="1" dirty="0">
              <a:solidFill>
                <a:srgbClr val="0070C0"/>
              </a:solidFill>
            </a:endParaRPr>
          </a:p>
          <a:p>
            <a:r>
              <a:rPr lang="cs-CZ" sz="2000" i="1" dirty="0" smtClean="0">
                <a:solidFill>
                  <a:srgbClr val="0070C0"/>
                </a:solidFill>
              </a:rPr>
              <a:t>SCHMALTZ MODIS RAPID RESPONSE TEAM, NASA/GSFC, </a:t>
            </a:r>
            <a:r>
              <a:rPr lang="cs-CZ" sz="2000" i="1" dirty="0" err="1" smtClean="0">
                <a:solidFill>
                  <a:srgbClr val="0070C0"/>
                </a:solidFill>
              </a:rPr>
              <a:t>Jeff</a:t>
            </a:r>
            <a:r>
              <a:rPr lang="cs-CZ" sz="2000" i="1" dirty="0" smtClean="0">
                <a:solidFill>
                  <a:srgbClr val="0070C0"/>
                </a:solidFill>
              </a:rPr>
              <a:t> ,</a:t>
            </a:r>
            <a:r>
              <a:rPr lang="cs-CZ" sz="2000" i="1" dirty="0" err="1" smtClean="0">
                <a:solidFill>
                  <a:srgbClr val="0070C0"/>
                </a:solidFill>
              </a:rPr>
              <a:t>schmaltz</a:t>
            </a:r>
            <a:r>
              <a:rPr lang="cs-CZ" sz="2000" i="1" dirty="0" smtClean="0">
                <a:solidFill>
                  <a:srgbClr val="0070C0"/>
                </a:solidFill>
              </a:rPr>
              <a:t> </a:t>
            </a:r>
            <a:r>
              <a:rPr lang="cs-CZ" sz="2000" i="1" dirty="0" err="1" smtClean="0">
                <a:solidFill>
                  <a:srgbClr val="0070C0"/>
                </a:solidFill>
              </a:rPr>
              <a:t>Modis</a:t>
            </a:r>
            <a:r>
              <a:rPr lang="cs-CZ" sz="2000" i="1" dirty="0" smtClean="0">
                <a:solidFill>
                  <a:srgbClr val="0070C0"/>
                </a:solidFill>
              </a:rPr>
              <a:t> Rapid Response Team, </a:t>
            </a:r>
            <a:r>
              <a:rPr lang="cs-CZ" sz="2000" i="1" dirty="0" err="1" smtClean="0">
                <a:solidFill>
                  <a:srgbClr val="0070C0"/>
                </a:solidFill>
              </a:rPr>
              <a:t>Nasa</a:t>
            </a:r>
            <a:r>
              <a:rPr lang="cs-CZ" sz="2000" i="1" dirty="0" smtClean="0">
                <a:solidFill>
                  <a:srgbClr val="0070C0"/>
                </a:solidFill>
              </a:rPr>
              <a:t>/</a:t>
            </a:r>
            <a:r>
              <a:rPr lang="cs-CZ" sz="2000" i="1" dirty="0" err="1" smtClean="0">
                <a:solidFill>
                  <a:srgbClr val="0070C0"/>
                </a:solidFill>
              </a:rPr>
              <a:t>gsfc</a:t>
            </a:r>
            <a:r>
              <a:rPr lang="cs-CZ" sz="2000" i="1" dirty="0" smtClean="0">
                <a:solidFill>
                  <a:srgbClr val="0070C0"/>
                </a:solidFill>
              </a:rPr>
              <a:t>. </a:t>
            </a:r>
            <a:r>
              <a:rPr lang="cs-CZ" sz="2000" i="1" dirty="0" err="1" smtClean="0">
                <a:solidFill>
                  <a:srgbClr val="0070C0"/>
                </a:solidFill>
              </a:rPr>
              <a:t>Hurricane</a:t>
            </a:r>
            <a:r>
              <a:rPr lang="cs-CZ" sz="2000" i="1" dirty="0" smtClean="0">
                <a:solidFill>
                  <a:srgbClr val="0070C0"/>
                </a:solidFill>
              </a:rPr>
              <a:t> Katrina [online]. [cit. 13.5.2012]. Dostupný na WWW: &lt;http://cs.wikipedia.org/wiki/</a:t>
            </a:r>
            <a:r>
              <a:rPr lang="cs-CZ" sz="2000" i="1" dirty="0" err="1" smtClean="0">
                <a:solidFill>
                  <a:srgbClr val="0070C0"/>
                </a:solidFill>
              </a:rPr>
              <a:t>Hurikán_Katrina</a:t>
            </a:r>
            <a:r>
              <a:rPr lang="cs-CZ" sz="2000" i="1" dirty="0" smtClean="0">
                <a:solidFill>
                  <a:srgbClr val="0070C0"/>
                </a:solidFill>
              </a:rPr>
              <a:t>&gt;. </a:t>
            </a:r>
            <a:endParaRPr lang="cs-CZ" sz="2000" dirty="0" smtClean="0">
              <a:solidFill>
                <a:prstClr val="white">
                  <a:lumMod val="50000"/>
                </a:prstClr>
              </a:solidFill>
            </a:endParaRPr>
          </a:p>
          <a:p>
            <a:r>
              <a:rPr lang="cs-CZ" sz="2000" i="1" dirty="0">
                <a:solidFill>
                  <a:srgbClr val="0070C0"/>
                </a:solidFill>
              </a:rPr>
              <a:t>http://office.microsoft.com/cs-cz/images/results.aspx?qu=indi%C3%A1n&amp;ex=1&amp;respos=1#ai:MC900229065|</a:t>
            </a:r>
            <a:endParaRPr lang="cs-CZ" sz="2000" i="1" dirty="0" smtClean="0">
              <a:solidFill>
                <a:srgbClr val="0070C0"/>
              </a:solidFill>
            </a:endParaRPr>
          </a:p>
          <a:p>
            <a:pPr marL="0" lvl="0" indent="0">
              <a:buNone/>
            </a:pPr>
            <a:endParaRPr lang="cs-CZ" sz="2000" i="1" dirty="0">
              <a:solidFill>
                <a:srgbClr val="0070C0"/>
              </a:solidFill>
            </a:endParaRP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0000"/>
              </a:solidFill>
              <a:latin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308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 a metodický pokyn</vt:lpstr>
      <vt:lpstr>Amerika (Severní)</vt:lpstr>
      <vt:lpstr>Střední Amerika</vt:lpstr>
      <vt:lpstr>Jižní Amerika</vt:lpstr>
      <vt:lpstr>Otázky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Dlazkovice</cp:lastModifiedBy>
  <cp:revision>35</cp:revision>
  <dcterms:created xsi:type="dcterms:W3CDTF">2011-08-21T15:31:45Z</dcterms:created>
  <dcterms:modified xsi:type="dcterms:W3CDTF">2012-05-22T11:33:17Z</dcterms:modified>
</cp:coreProperties>
</file>