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66" r:id="rId3"/>
    <p:sldId id="257" r:id="rId4"/>
    <p:sldId id="260" r:id="rId5"/>
    <p:sldId id="261" r:id="rId6"/>
    <p:sldId id="262" r:id="rId7"/>
    <p:sldId id="263" r:id="rId8"/>
    <p:sldId id="264" r:id="rId9"/>
    <p:sldId id="265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C8AC76-6487-4280-A2A0-E8966FCC897E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7867BE-6CDD-4F4A-B9DE-89B9949252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40615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7867BE-6CDD-4F4A-B9DE-89B99492522C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27407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9BF17-6BC1-4E85-B6AB-14CCBC007CB6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3B247-F3E5-4968-84EF-66BD69B116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6769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9BF17-6BC1-4E85-B6AB-14CCBC007CB6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3B247-F3E5-4968-84EF-66BD69B116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31587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9BF17-6BC1-4E85-B6AB-14CCBC007CB6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3B247-F3E5-4968-84EF-66BD69B116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9028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9BF17-6BC1-4E85-B6AB-14CCBC007CB6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3B247-F3E5-4968-84EF-66BD69B116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24470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9BF17-6BC1-4E85-B6AB-14CCBC007CB6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3B247-F3E5-4968-84EF-66BD69B116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38932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9BF17-6BC1-4E85-B6AB-14CCBC007CB6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3B247-F3E5-4968-84EF-66BD69B116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9160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9BF17-6BC1-4E85-B6AB-14CCBC007CB6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3B247-F3E5-4968-84EF-66BD69B116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66063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9BF17-6BC1-4E85-B6AB-14CCBC007CB6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3B247-F3E5-4968-84EF-66BD69B116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5745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9BF17-6BC1-4E85-B6AB-14CCBC007CB6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3B247-F3E5-4968-84EF-66BD69B116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59170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9BF17-6BC1-4E85-B6AB-14CCBC007CB6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3B247-F3E5-4968-84EF-66BD69B116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07924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9BF17-6BC1-4E85-B6AB-14CCBC007CB6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3B247-F3E5-4968-84EF-66BD69B116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94813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C000"/>
            </a:gs>
            <a:gs pos="50000">
              <a:schemeClr val="accent2">
                <a:lumMod val="40000"/>
                <a:lumOff val="60000"/>
              </a:schemeClr>
            </a:gs>
            <a:gs pos="81000">
              <a:schemeClr val="accent4">
                <a:lumMod val="72000"/>
                <a:lumOff val="28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B9BF17-6BC1-4E85-B6AB-14CCBC007CB6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63B247-F3E5-4968-84EF-66BD69B116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4453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absolventi.gymcheb.cz/2010/doungro/TEHOTENSTVI/OBRAZKY/dozratevajicko1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Rozmnožovací soustava </a:t>
            </a:r>
            <a:br>
              <a:rPr lang="cs-CZ" dirty="0" smtClean="0"/>
            </a:br>
            <a:r>
              <a:rPr lang="cs-CZ" dirty="0" smtClean="0"/>
              <a:t>ženská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1475656" y="2551837"/>
            <a:ext cx="655272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Název školy:  Základní škola Karla Klíče Hostinné</a:t>
            </a:r>
          </a:p>
          <a:p>
            <a:r>
              <a:rPr lang="cs-CZ" dirty="0"/>
              <a:t>Autor:  Mgr. Simona Stránská</a:t>
            </a:r>
          </a:p>
          <a:p>
            <a:r>
              <a:rPr lang="cs-CZ" dirty="0"/>
              <a:t>Název:  </a:t>
            </a:r>
            <a:r>
              <a:rPr lang="cs-CZ" dirty="0" smtClean="0"/>
              <a:t>VY_32_INOVACE_09_B_15_Rozmnožovací soustava ženská</a:t>
            </a:r>
            <a:endParaRPr lang="cs-CZ" dirty="0"/>
          </a:p>
          <a:p>
            <a:r>
              <a:rPr lang="cs-CZ" dirty="0"/>
              <a:t>Téma:   </a:t>
            </a:r>
            <a:r>
              <a:rPr lang="cs-CZ" dirty="0" smtClean="0"/>
              <a:t>Přírodověda - Člověk</a:t>
            </a:r>
            <a:endParaRPr lang="cs-CZ" dirty="0"/>
          </a:p>
          <a:p>
            <a:r>
              <a:rPr lang="cs-CZ" dirty="0"/>
              <a:t>Číslo projektu</a:t>
            </a:r>
            <a:r>
              <a:rPr lang="cs-CZ" dirty="0" smtClean="0"/>
              <a:t>: CZ.1.07/1.4.00/21.2131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5840" y="4869160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08496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6829044"/>
              </p:ext>
            </p:extLst>
          </p:nvPr>
        </p:nvGraphicFramePr>
        <p:xfrm>
          <a:off x="1187624" y="1916832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Simona Stránská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28.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ledna 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9.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února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Rozmnožovací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soustava ženská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vaječníky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, vejcovod,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děloha, pochva, vajíčko, menstruace, puberta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25255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Rozmnožovací soustava ženská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84576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/>
              <a:t>Rozmnožování člověka pomocí pohlavních </a:t>
            </a:r>
            <a:r>
              <a:rPr lang="cs-CZ" sz="2800" dirty="0" smtClean="0"/>
              <a:t>orgánů</a:t>
            </a:r>
          </a:p>
          <a:p>
            <a:pPr marL="0" indent="0">
              <a:buNone/>
            </a:pPr>
            <a:r>
              <a:rPr lang="cs-CZ" sz="2800" b="1" dirty="0" smtClean="0"/>
              <a:t>1) vaječníky </a:t>
            </a:r>
            <a:r>
              <a:rPr lang="cs-CZ" sz="2800" dirty="0" smtClean="0"/>
              <a:t>- uloženy v pánvi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- uvnitř asi 400 - 450 tisíc vajíček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- každý měsíc dozraje 1 vajíčko</a:t>
            </a:r>
          </a:p>
          <a:p>
            <a:pPr marL="0" indent="0">
              <a:buNone/>
            </a:pPr>
            <a:r>
              <a:rPr lang="cs-CZ" sz="2800" b="1" dirty="0" smtClean="0"/>
              <a:t>2) vejcovod </a:t>
            </a:r>
            <a:r>
              <a:rPr lang="cs-CZ" sz="2800" dirty="0" smtClean="0"/>
              <a:t>- tímto orgánem putuje vajíčko do dělohy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- zde může být vajíčko oplozeno spermií</a:t>
            </a:r>
          </a:p>
          <a:p>
            <a:pPr marL="0" indent="0">
              <a:buNone/>
            </a:pPr>
            <a:r>
              <a:rPr lang="cs-CZ" sz="2800" b="1" dirty="0" smtClean="0"/>
              <a:t>3) děloha </a:t>
            </a:r>
            <a:r>
              <a:rPr lang="cs-CZ" sz="2800" dirty="0" smtClean="0"/>
              <a:t>- oplozené vajíčko se usadí a začne se vyvíjet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jedinec</a:t>
            </a:r>
          </a:p>
          <a:p>
            <a:pPr marL="0" indent="0">
              <a:buNone/>
            </a:pPr>
            <a:r>
              <a:rPr lang="cs-CZ" sz="2800" b="1" dirty="0" smtClean="0"/>
              <a:t>4) pochva </a:t>
            </a:r>
            <a:r>
              <a:rPr lang="cs-CZ" sz="2800" dirty="0" smtClean="0"/>
              <a:t>- neoplozené vajíčko odchází z těla ven</a:t>
            </a:r>
          </a:p>
          <a:p>
            <a:pPr marL="514350" indent="-514350">
              <a:buAutoNum type="arabicParenR"/>
            </a:pPr>
            <a:endParaRPr lang="cs-CZ" sz="28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2838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7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47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500"/>
                            </p:stCondLst>
                            <p:childTnLst>
                              <p:par>
                                <p:cTn id="23" presetID="47" presetClass="entr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500"/>
                            </p:stCondLst>
                            <p:childTnLst>
                              <p:par>
                                <p:cTn id="29" presetID="47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1500"/>
                            </p:stCondLst>
                            <p:childTnLst>
                              <p:par>
                                <p:cTn id="35" presetID="47" presetClass="entr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5500"/>
                            </p:stCondLst>
                            <p:childTnLst>
                              <p:par>
                                <p:cTn id="41" presetID="47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7500"/>
                            </p:stCondLst>
                            <p:childTnLst>
                              <p:par>
                                <p:cTn id="47" presetID="47" presetClass="entr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ohlavní soustava ženy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1" y="1556792"/>
            <a:ext cx="4830190" cy="4488763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91299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ajíčko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pohlavní buňka</a:t>
            </a:r>
          </a:p>
          <a:p>
            <a:pPr>
              <a:buFontTx/>
              <a:buChar char="-"/>
            </a:pPr>
            <a:r>
              <a:rPr lang="cs-CZ" dirty="0" smtClean="0"/>
              <a:t>nepohyblivé</a:t>
            </a:r>
          </a:p>
          <a:p>
            <a:pPr>
              <a:buFontTx/>
              <a:buChar char="-"/>
            </a:pPr>
            <a:r>
              <a:rPr lang="cs-CZ" dirty="0" smtClean="0"/>
              <a:t>viditelné okem</a:t>
            </a:r>
            <a:endParaRPr lang="cs-CZ" dirty="0"/>
          </a:p>
        </p:txBody>
      </p:sp>
      <p:grpSp>
        <p:nvGrpSpPr>
          <p:cNvPr id="5" name="Skupina 4"/>
          <p:cNvGrpSpPr/>
          <p:nvPr/>
        </p:nvGrpSpPr>
        <p:grpSpPr>
          <a:xfrm>
            <a:off x="3563888" y="3595266"/>
            <a:ext cx="4118077" cy="2169532"/>
            <a:chOff x="1331640" y="2708920"/>
            <a:chExt cx="4118077" cy="2169532"/>
          </a:xfrm>
        </p:grpSpPr>
        <p:sp>
          <p:nvSpPr>
            <p:cNvPr id="6" name="Veselý obličej 5">
              <a:hlinkClick r:id="rId2"/>
            </p:cNvPr>
            <p:cNvSpPr/>
            <p:nvPr/>
          </p:nvSpPr>
          <p:spPr>
            <a:xfrm>
              <a:off x="3577509" y="2708920"/>
              <a:ext cx="1872208" cy="1800200"/>
            </a:xfrm>
            <a:prstGeom prst="smileyFac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1331640" y="4509120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Klikni</a:t>
              </a:r>
              <a:endParaRPr lang="cs-CZ" dirty="0"/>
            </a:p>
          </p:txBody>
        </p:sp>
        <p:cxnSp>
          <p:nvCxnSpPr>
            <p:cNvPr id="8" name="Přímá spojnice se šipkou 7"/>
            <p:cNvCxnSpPr/>
            <p:nvPr/>
          </p:nvCxnSpPr>
          <p:spPr>
            <a:xfrm flipV="1">
              <a:off x="2267744" y="4005064"/>
              <a:ext cx="1080120" cy="504056"/>
            </a:xfrm>
            <a:prstGeom prst="straightConnector1">
              <a:avLst/>
            </a:prstGeom>
            <a:ln w="127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110862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MENSTRUACE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dirty="0" smtClean="0"/>
              <a:t>součást života ženy</a:t>
            </a:r>
          </a:p>
          <a:p>
            <a:pPr>
              <a:buFontTx/>
              <a:buChar char="-"/>
            </a:pPr>
            <a:r>
              <a:rPr lang="cs-CZ" dirty="0" smtClean="0"/>
              <a:t>pravidelné měsíční krvácení</a:t>
            </a:r>
          </a:p>
          <a:p>
            <a:pPr>
              <a:buFontTx/>
              <a:buChar char="-"/>
            </a:pPr>
            <a:r>
              <a:rPr lang="cs-CZ" dirty="0" smtClean="0"/>
              <a:t>z těla odchází část prokrvené dělohy</a:t>
            </a:r>
          </a:p>
          <a:p>
            <a:pPr>
              <a:buFontTx/>
              <a:buChar char="-"/>
            </a:pPr>
            <a:r>
              <a:rPr lang="cs-CZ" dirty="0" smtClean="0"/>
              <a:t>trvá asi 3 - 5 dnů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DŮLEŽITÁ HYGIENA</a:t>
            </a:r>
          </a:p>
          <a:p>
            <a:pPr marL="0" indent="0">
              <a:buNone/>
            </a:pPr>
            <a:r>
              <a:rPr lang="cs-CZ" dirty="0" smtClean="0"/>
              <a:t>- používání vložek nebo tampónů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5691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PUBERTA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dirty="0" smtClean="0"/>
              <a:t>dospívání člověka</a:t>
            </a:r>
          </a:p>
          <a:p>
            <a:pPr>
              <a:buFontTx/>
              <a:buChar char="-"/>
            </a:pPr>
            <a:r>
              <a:rPr lang="cs-CZ" dirty="0" smtClean="0"/>
              <a:t>růst pánve</a:t>
            </a:r>
          </a:p>
          <a:p>
            <a:pPr>
              <a:buFontTx/>
              <a:buChar char="-"/>
            </a:pPr>
            <a:r>
              <a:rPr lang="cs-CZ" dirty="0" smtClean="0"/>
              <a:t>růst prsů</a:t>
            </a:r>
          </a:p>
          <a:p>
            <a:pPr>
              <a:buFontTx/>
              <a:buChar char="-"/>
            </a:pPr>
            <a:r>
              <a:rPr lang="cs-CZ" dirty="0" smtClean="0"/>
              <a:t>růst ochlupení</a:t>
            </a:r>
          </a:p>
          <a:p>
            <a:pPr>
              <a:buFontTx/>
              <a:buChar char="-"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PÉČE O POHLAVNÍ ORGÁNY</a:t>
            </a:r>
          </a:p>
          <a:p>
            <a:pPr>
              <a:buFontTx/>
              <a:buChar char="-"/>
            </a:pPr>
            <a:r>
              <a:rPr lang="cs-CZ" dirty="0" smtClean="0"/>
              <a:t>pravidelná hygiena</a:t>
            </a:r>
          </a:p>
          <a:p>
            <a:pPr>
              <a:buFontTx/>
              <a:buChar char="-"/>
            </a:pPr>
            <a:r>
              <a:rPr lang="cs-CZ" dirty="0" smtClean="0"/>
              <a:t>chránit před úrazy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437642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75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675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175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175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Pohlavní choroby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256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AIDS</a:t>
            </a:r>
          </a:p>
          <a:p>
            <a:pPr>
              <a:buFontTx/>
              <a:buChar char="-"/>
            </a:pPr>
            <a:r>
              <a:rPr lang="cs-CZ" dirty="0" smtClean="0"/>
              <a:t>virové onemocnění, neléčitelné</a:t>
            </a:r>
          </a:p>
          <a:p>
            <a:pPr>
              <a:buFontTx/>
              <a:buChar char="-"/>
            </a:pPr>
            <a:r>
              <a:rPr lang="cs-CZ" dirty="0" smtClean="0"/>
              <a:t>poškození imunitního systému virem HIV</a:t>
            </a:r>
          </a:p>
          <a:p>
            <a:pPr marL="0" indent="0">
              <a:buNone/>
            </a:pPr>
            <a:r>
              <a:rPr lang="cs-CZ" b="1" dirty="0" smtClean="0"/>
              <a:t>SYFILIS</a:t>
            </a:r>
          </a:p>
          <a:p>
            <a:pPr>
              <a:buFontTx/>
              <a:buChar char="-"/>
            </a:pPr>
            <a:r>
              <a:rPr lang="cs-CZ" dirty="0" smtClean="0"/>
              <a:t>postihuje nervovou soustavu</a:t>
            </a:r>
          </a:p>
          <a:p>
            <a:pPr>
              <a:buFontTx/>
              <a:buChar char="-"/>
            </a:pPr>
            <a:r>
              <a:rPr lang="cs-CZ" dirty="0" smtClean="0"/>
              <a:t>přenos pohlavním stykem</a:t>
            </a:r>
          </a:p>
          <a:p>
            <a:pPr>
              <a:buFontTx/>
              <a:buChar char="-"/>
            </a:pPr>
            <a:r>
              <a:rPr lang="cs-CZ" dirty="0" smtClean="0"/>
              <a:t>léčitelné - antibiotika</a:t>
            </a:r>
          </a:p>
          <a:p>
            <a:pPr marL="0" indent="0">
              <a:buNone/>
            </a:pPr>
            <a:r>
              <a:rPr lang="cs-CZ" b="1" dirty="0" smtClean="0"/>
              <a:t>KAPAVKA</a:t>
            </a:r>
          </a:p>
          <a:p>
            <a:pPr>
              <a:buFontTx/>
              <a:buChar char="-"/>
            </a:pPr>
            <a:r>
              <a:rPr lang="cs-CZ" dirty="0" smtClean="0"/>
              <a:t>přenos pohlavním stykem</a:t>
            </a:r>
          </a:p>
          <a:p>
            <a:pPr>
              <a:buFontTx/>
              <a:buChar char="-"/>
            </a:pPr>
            <a:r>
              <a:rPr lang="cs-CZ" dirty="0" smtClean="0"/>
              <a:t>zánět vylučovacích a pohlavních orgánů</a:t>
            </a:r>
          </a:p>
          <a:p>
            <a:pPr marL="0" indent="0">
              <a:buNone/>
            </a:pPr>
            <a:r>
              <a:rPr lang="cs-CZ" b="1" dirty="0" smtClean="0"/>
              <a:t>KVASINKOVÉ INFEKCE</a:t>
            </a:r>
          </a:p>
          <a:p>
            <a:pPr marL="0" indent="0">
              <a:buNone/>
            </a:pPr>
            <a:r>
              <a:rPr lang="cs-CZ" dirty="0" smtClean="0"/>
              <a:t>- přenašeči většinou muži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8710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cs-CZ" dirty="0" smtClean="0"/>
              <a:t>Které buňky musí splynout, aby vznikl </a:t>
            </a:r>
          </a:p>
          <a:p>
            <a:pPr marL="0" indent="0">
              <a:buNone/>
            </a:pPr>
            <a:r>
              <a:rPr lang="cs-CZ" dirty="0"/>
              <a:t>  </a:t>
            </a:r>
            <a:r>
              <a:rPr lang="cs-CZ" dirty="0" smtClean="0"/>
              <a:t>    zárodek?</a:t>
            </a:r>
          </a:p>
          <a:p>
            <a:pPr marL="0" indent="0">
              <a:buNone/>
            </a:pPr>
            <a:r>
              <a:rPr lang="cs-CZ" dirty="0" smtClean="0"/>
              <a:t>2) Co je to menstruace?</a:t>
            </a:r>
          </a:p>
          <a:p>
            <a:pPr marL="0" indent="0">
              <a:buNone/>
            </a:pPr>
            <a:r>
              <a:rPr lang="cs-CZ" dirty="0" smtClean="0"/>
              <a:t>3) Jaké změny nastávají v pubertě?</a:t>
            </a:r>
          </a:p>
          <a:p>
            <a:pPr marL="0" indent="0">
              <a:buNone/>
            </a:pPr>
            <a:r>
              <a:rPr lang="cs-CZ" dirty="0" smtClean="0"/>
              <a:t>4) Kde může být vajíčko oplozené spermií?</a:t>
            </a:r>
          </a:p>
          <a:p>
            <a:pPr marL="0" indent="0">
              <a:buNone/>
            </a:pPr>
            <a:r>
              <a:rPr lang="cs-CZ" dirty="0" smtClean="0"/>
              <a:t>5) Co je to AIDS?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9403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3" presetClass="entr" presetSubtype="16" fill="hold" nodeType="afterEffect">
                                  <p:stCondLst>
                                    <p:cond delay="30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6000"/>
                            </p:stCondLst>
                            <p:childTnLst>
                              <p:par>
                                <p:cTn id="17" presetID="13" presetClass="entr" presetSubtype="16" fill="hold" nodeType="afterEffect">
                                  <p:stCondLst>
                                    <p:cond delay="30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8000"/>
                            </p:stCondLst>
                            <p:childTnLst>
                              <p:par>
                                <p:cTn id="21" presetID="13" presetClass="entr" presetSubtype="16" fill="hold" nodeType="afterEffect">
                                  <p:stCondLst>
                                    <p:cond delay="30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0"/>
                            </p:stCondLst>
                            <p:childTnLst>
                              <p:par>
                                <p:cTn id="25" presetID="13" presetClass="entr" presetSubtype="16" fill="hold" nodeType="afterEffect">
                                  <p:stCondLst>
                                    <p:cond delay="30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2535567"/>
              </p:ext>
            </p:extLst>
          </p:nvPr>
        </p:nvGraphicFramePr>
        <p:xfrm>
          <a:off x="827584" y="332656"/>
          <a:ext cx="7358114" cy="5943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Prezentace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slouží k tomu, aby se žáci seznámili s pohlavním ústrojím ženy a 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jejím významem.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1) Výkladový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materiál doplňující k učebnicím 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Člověk a jeho zdraví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Učebnice pro 4. a 5. ročník základní školy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Mgr. Michaela Jančová, Mgr. Marta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Grigárková</a:t>
                      </a: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Vydal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spol. s. r. o., pedagogické nakladatelství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Výroba: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2008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ISBN 978-80-7230-229-1</a:t>
                      </a:r>
                    </a:p>
                    <a:p>
                      <a:pPr marL="0" indent="0">
                        <a:buNone/>
                      </a:pP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pro 5. ročník 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Život na Zemi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Napsala prom. </a:t>
                      </a:r>
                      <a:r>
                        <a:rPr lang="cs-CZ" u="none" baseline="0" dirty="0" err="1" smtClean="0">
                          <a:solidFill>
                            <a:schemeClr val="tx1"/>
                          </a:solidFill>
                        </a:rPr>
                        <a:t>biol</a:t>
                      </a: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. Helena Kholová, CSc. a kol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Vydalo nakladatelství ALTER, s. r. o., Všeň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Vydání první, rok 1997, kód 092784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ISBN 80-85775-61-1  </a:t>
                      </a:r>
                      <a:endParaRPr lang="cs-CZ" u="none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2) Procvičování -  otázky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46414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7817742"/>
              </p:ext>
            </p:extLst>
          </p:nvPr>
        </p:nvGraphicFramePr>
        <p:xfrm>
          <a:off x="899592" y="764704"/>
          <a:ext cx="7358114" cy="21496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166795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Obrázek z internetu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http://cs.wikipedia.org/wiki/Soubor:Scheme_female_reproductive_system-cs.svg</a:t>
                      </a: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Hypertextové odkazy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Prezentace obsahuje animace.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26078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421</Words>
  <Application>Microsoft Office PowerPoint</Application>
  <PresentationFormat>Předvádění na obrazovce (4:3)</PresentationFormat>
  <Paragraphs>103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Rozmnožovací soustava  ženská</vt:lpstr>
      <vt:lpstr>Prezentace aplikace PowerPoint</vt:lpstr>
      <vt:lpstr>Rozmnožovací soustava ženská</vt:lpstr>
      <vt:lpstr>Pohlavní soustava ženy</vt:lpstr>
      <vt:lpstr>Vajíčko</vt:lpstr>
      <vt:lpstr>MENSTRUACE </vt:lpstr>
      <vt:lpstr>PUBERTA </vt:lpstr>
      <vt:lpstr>Pohlavní choroby</vt:lpstr>
      <vt:lpstr>ODPOVĚZ NA OTÁZKY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Rozmnožovací soustava  ženská</dc:title>
  <dc:creator>Simona</dc:creator>
  <cp:lastModifiedBy>Učitel</cp:lastModifiedBy>
  <cp:revision>39</cp:revision>
  <dcterms:created xsi:type="dcterms:W3CDTF">2012-01-22T17:36:20Z</dcterms:created>
  <dcterms:modified xsi:type="dcterms:W3CDTF">2012-03-02T15:08:35Z</dcterms:modified>
</cp:coreProperties>
</file>