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VY_52_INOVACE_09_Přírodopis 6. ročník_Prvoci úvod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Prvoci úvod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267CE8AE-70BF-4BC6-9EC9-48D6172DE0E4}">
      <dgm:prSet/>
      <dgm:spPr/>
      <dgm:t>
        <a:bodyPr/>
        <a:lstStyle/>
        <a:p>
          <a:pPr rtl="0"/>
          <a:r>
            <a:rPr lang="cs-CZ" dirty="0" smtClean="0"/>
            <a:t>Vytvořeno: </a:t>
          </a:r>
          <a:r>
            <a:rPr lang="cs-CZ" dirty="0" smtClean="0"/>
            <a:t>listopad 2011</a:t>
          </a:r>
          <a:endParaRPr lang="cs-CZ" dirty="0"/>
        </a:p>
      </dgm:t>
    </dgm:pt>
    <dgm:pt modelId="{DE1A969D-331F-4875-8D36-54E4CFC4BCBD}" type="parTrans" cxnId="{275F6653-AC61-4B1F-958A-BD026EC2AFD5}">
      <dgm:prSet/>
      <dgm:spPr/>
      <dgm:t>
        <a:bodyPr/>
        <a:lstStyle/>
        <a:p>
          <a:endParaRPr lang="cs-CZ"/>
        </a:p>
      </dgm:t>
    </dgm:pt>
    <dgm:pt modelId="{652B5241-BA34-4338-B3BE-8CDC628757CF}" type="sibTrans" cxnId="{275F6653-AC61-4B1F-958A-BD026EC2AFD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44FD32D6-4F17-4612-B5A4-9C8C1AA1DBD1}" type="pres">
      <dgm:prSet presAssocID="{267CE8AE-70BF-4BC6-9EC9-48D6172DE0E4}" presName="vertSpace6" presStyleLbl="node1" presStyleIdx="4" presStyleCnt="6"/>
      <dgm:spPr/>
      <dgm:t>
        <a:bodyPr/>
        <a:lstStyle/>
        <a:p>
          <a:endParaRPr lang="cs-CZ"/>
        </a:p>
      </dgm:t>
    </dgm:pt>
    <dgm:pt modelId="{6AAD97A9-CB36-4500-8507-4D01FF352E49}" type="pres">
      <dgm:prSet presAssocID="{267CE8AE-70BF-4BC6-9EC9-48D6172DE0E4}" presName="circle6" presStyleLbl="node1" presStyleIdx="5" presStyleCnt="6"/>
      <dgm:spPr/>
      <dgm:t>
        <a:bodyPr/>
        <a:lstStyle/>
        <a:p>
          <a:endParaRPr lang="cs-CZ"/>
        </a:p>
      </dgm:t>
    </dgm:pt>
    <dgm:pt modelId="{05D37C0F-5747-4DF9-B611-AAFA7C6A4FDE}" type="pres">
      <dgm:prSet presAssocID="{267CE8AE-70BF-4BC6-9EC9-48D6172DE0E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816588-B33F-4CB1-9D7A-4F10B7A119A4}" type="pres">
      <dgm:prSet presAssocID="{267CE8AE-70BF-4BC6-9EC9-48D6172DE0E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4CFA63-E3C1-4B75-BEB5-22B5A051F6CF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6F26A13-BC2A-4F6B-BA58-C138490E37C7}" type="presOf" srcId="{757F3AB3-0718-4624-B441-E567A8F0AB56}" destId="{333A1088-737F-45CB-B68E-254E46348037}" srcOrd="0" destOrd="0" presId="urn:microsoft.com/office/officeart/2005/8/layout/target3"/>
    <dgm:cxn modelId="{51308A73-74E7-4280-944C-301C7C68F0F7}" type="presOf" srcId="{D8197B8C-B260-4A16-BDF4-0947B075E274}" destId="{5A5FFA88-C948-4069-8E93-59FA12366E83}" srcOrd="1" destOrd="0" presId="urn:microsoft.com/office/officeart/2005/8/layout/target3"/>
    <dgm:cxn modelId="{FC871B7A-E06A-47C4-A2AE-79F8F8FCC7CE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BD2F99D-3D80-4D3D-A27F-CE37C31C02E2}" type="presOf" srcId="{D1B46980-6531-4606-95E6-44980827E919}" destId="{6140AFEC-043D-4C43-A2F9-D0F5331DF3A3}" srcOrd="0" destOrd="0" presId="urn:microsoft.com/office/officeart/2005/8/layout/target3"/>
    <dgm:cxn modelId="{C90CBC9B-62AA-4ADB-B6FF-573AA77041CF}" type="presOf" srcId="{267CE8AE-70BF-4BC6-9EC9-48D6172DE0E4}" destId="{05D37C0F-5747-4DF9-B611-AAFA7C6A4FD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05A9E14-CEA4-4CA7-AB79-2AC2EF418888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C82F2E5-1CBB-4E11-A192-1E67E56CA3B3}" type="presOf" srcId="{267CE8AE-70BF-4BC6-9EC9-48D6172DE0E4}" destId="{FD816588-B33F-4CB1-9D7A-4F10B7A119A4}" srcOrd="1" destOrd="0" presId="urn:microsoft.com/office/officeart/2005/8/layout/target3"/>
    <dgm:cxn modelId="{1B117581-242B-449F-B258-F545B65FEB42}" type="presOf" srcId="{D1D4F407-5343-4D3F-B5B9-D407B03CAEB4}" destId="{D005CE8C-CC26-4C3E-AC11-E15060ECD759}" srcOrd="0" destOrd="0" presId="urn:microsoft.com/office/officeart/2005/8/layout/target3"/>
    <dgm:cxn modelId="{EA601865-A1B7-49A6-94C7-6B849DB5C7DA}" type="presOf" srcId="{B651F6E3-6281-48DB-9319-2AEAFDAE7572}" destId="{6BB5E863-4638-4E1D-BFDE-399D028AC4ED}" srcOrd="1" destOrd="0" presId="urn:microsoft.com/office/officeart/2005/8/layout/target3"/>
    <dgm:cxn modelId="{275F6653-AC61-4B1F-958A-BD026EC2AFD5}" srcId="{757F3AB3-0718-4624-B441-E567A8F0AB56}" destId="{267CE8AE-70BF-4BC6-9EC9-48D6172DE0E4}" srcOrd="5" destOrd="0" parTransId="{DE1A969D-331F-4875-8D36-54E4CFC4BCBD}" sibTransId="{652B5241-BA34-4338-B3BE-8CDC628757CF}"/>
    <dgm:cxn modelId="{C0E79C8E-5E7E-40DA-950E-F75C95A67589}" type="presOf" srcId="{D1D4F407-5343-4D3F-B5B9-D407B03CAEB4}" destId="{AED2198E-93D5-4001-81B4-73124B309672}" srcOrd="1" destOrd="0" presId="urn:microsoft.com/office/officeart/2005/8/layout/target3"/>
    <dgm:cxn modelId="{68702D58-745F-4955-940D-EA47B1A3192B}" type="presOf" srcId="{B651F6E3-6281-48DB-9319-2AEAFDAE7572}" destId="{619D679B-A015-4ECF-8348-D1034C574F40}" srcOrd="0" destOrd="0" presId="urn:microsoft.com/office/officeart/2005/8/layout/target3"/>
    <dgm:cxn modelId="{D88E7548-5A5E-4ECA-9280-5777680E6D9E}" type="presOf" srcId="{D8197B8C-B260-4A16-BDF4-0947B075E274}" destId="{25B08C86-7E15-44DC-BE7F-FFB55DD49D12}" srcOrd="0" destOrd="0" presId="urn:microsoft.com/office/officeart/2005/8/layout/target3"/>
    <dgm:cxn modelId="{B7215368-9A84-43E2-9B44-595CAA3973BF}" type="presParOf" srcId="{333A1088-737F-45CB-B68E-254E46348037}" destId="{F5ABB229-8D3B-4694-996A-96F23CF14429}" srcOrd="0" destOrd="0" presId="urn:microsoft.com/office/officeart/2005/8/layout/target3"/>
    <dgm:cxn modelId="{6ABFA67D-C020-4205-9D81-2708FE5F8DB3}" type="presParOf" srcId="{333A1088-737F-45CB-B68E-254E46348037}" destId="{F41139FD-01EE-4571-8B17-4FB00FC51163}" srcOrd="1" destOrd="0" presId="urn:microsoft.com/office/officeart/2005/8/layout/target3"/>
    <dgm:cxn modelId="{D2D6847A-A76C-4EEA-9249-5DFBB6E4FFF3}" type="presParOf" srcId="{333A1088-737F-45CB-B68E-254E46348037}" destId="{D005CE8C-CC26-4C3E-AC11-E15060ECD759}" srcOrd="2" destOrd="0" presId="urn:microsoft.com/office/officeart/2005/8/layout/target3"/>
    <dgm:cxn modelId="{170313E0-551B-44BA-82AD-A7D23058403D}" type="presParOf" srcId="{333A1088-737F-45CB-B68E-254E46348037}" destId="{2C702D82-9B77-49B7-9568-BB8EB47C3372}" srcOrd="3" destOrd="0" presId="urn:microsoft.com/office/officeart/2005/8/layout/target3"/>
    <dgm:cxn modelId="{FB606F8F-9119-49D0-8662-0DE6ED205985}" type="presParOf" srcId="{333A1088-737F-45CB-B68E-254E46348037}" destId="{A52A0455-90FF-4808-ABD0-F02540D31D5A}" srcOrd="4" destOrd="0" presId="urn:microsoft.com/office/officeart/2005/8/layout/target3"/>
    <dgm:cxn modelId="{3E11B97C-4B8E-4468-9F50-E73030554E1A}" type="presParOf" srcId="{333A1088-737F-45CB-B68E-254E46348037}" destId="{6140AFEC-043D-4C43-A2F9-D0F5331DF3A3}" srcOrd="5" destOrd="0" presId="urn:microsoft.com/office/officeart/2005/8/layout/target3"/>
    <dgm:cxn modelId="{9AC835AB-64C7-44B1-95E5-382E9BD7F2A8}" type="presParOf" srcId="{333A1088-737F-45CB-B68E-254E46348037}" destId="{9358AC05-5D7D-4327-9F80-1AD486AEA664}" srcOrd="6" destOrd="0" presId="urn:microsoft.com/office/officeart/2005/8/layout/target3"/>
    <dgm:cxn modelId="{BB972A69-88BD-46CE-874D-32CCCD3ABB19}" type="presParOf" srcId="{333A1088-737F-45CB-B68E-254E46348037}" destId="{313FC574-E1CD-4FB4-B054-0B805CE0447D}" srcOrd="7" destOrd="0" presId="urn:microsoft.com/office/officeart/2005/8/layout/target3"/>
    <dgm:cxn modelId="{5A389D2A-7F44-4456-B042-11D8D6D8BEC8}" type="presParOf" srcId="{333A1088-737F-45CB-B68E-254E46348037}" destId="{619D679B-A015-4ECF-8348-D1034C574F40}" srcOrd="8" destOrd="0" presId="urn:microsoft.com/office/officeart/2005/8/layout/target3"/>
    <dgm:cxn modelId="{9BEDE7E7-B168-4D3A-8AD7-52A19A225E73}" type="presParOf" srcId="{333A1088-737F-45CB-B68E-254E46348037}" destId="{322283A8-4A27-4CDA-BAE3-F381106A9174}" srcOrd="9" destOrd="0" presId="urn:microsoft.com/office/officeart/2005/8/layout/target3"/>
    <dgm:cxn modelId="{2258E5A1-34FF-4A7D-943B-0A0AE1380905}" type="presParOf" srcId="{333A1088-737F-45CB-B68E-254E46348037}" destId="{FFC9F71D-1B4F-4AD9-A4A6-86ADEFC8AF5C}" srcOrd="10" destOrd="0" presId="urn:microsoft.com/office/officeart/2005/8/layout/target3"/>
    <dgm:cxn modelId="{05E9DB39-FEB6-4BB0-B3FA-361653563630}" type="presParOf" srcId="{333A1088-737F-45CB-B68E-254E46348037}" destId="{25B08C86-7E15-44DC-BE7F-FFB55DD49D12}" srcOrd="11" destOrd="0" presId="urn:microsoft.com/office/officeart/2005/8/layout/target3"/>
    <dgm:cxn modelId="{A210CC07-1AA0-411B-A727-DAF844F206CD}" type="presParOf" srcId="{333A1088-737F-45CB-B68E-254E46348037}" destId="{76644BE8-9D7C-4C09-B250-3D10AF48CBB7}" srcOrd="12" destOrd="0" presId="urn:microsoft.com/office/officeart/2005/8/layout/target3"/>
    <dgm:cxn modelId="{D3D6C6B4-9D50-4DD9-8D38-ECE53AE8433B}" type="presParOf" srcId="{333A1088-737F-45CB-B68E-254E46348037}" destId="{EE85B701-7295-41C0-BA7A-34D3756A2AE6}" srcOrd="13" destOrd="0" presId="urn:microsoft.com/office/officeart/2005/8/layout/target3"/>
    <dgm:cxn modelId="{F7DD2768-46B4-46B5-8B42-BE859E064922}" type="presParOf" srcId="{333A1088-737F-45CB-B68E-254E46348037}" destId="{8BEBB6EC-1DAA-4CAC-8A25-BC0FCBD5DBD5}" srcOrd="14" destOrd="0" presId="urn:microsoft.com/office/officeart/2005/8/layout/target3"/>
    <dgm:cxn modelId="{5824EB6D-DB66-4635-AA08-1A65D8E63F14}" type="presParOf" srcId="{333A1088-737F-45CB-B68E-254E46348037}" destId="{44FD32D6-4F17-4612-B5A4-9C8C1AA1DBD1}" srcOrd="15" destOrd="0" presId="urn:microsoft.com/office/officeart/2005/8/layout/target3"/>
    <dgm:cxn modelId="{9E8FFBEC-8DB0-43C1-A7A8-E0BE31211BB1}" type="presParOf" srcId="{333A1088-737F-45CB-B68E-254E46348037}" destId="{6AAD97A9-CB36-4500-8507-4D01FF352E49}" srcOrd="16" destOrd="0" presId="urn:microsoft.com/office/officeart/2005/8/layout/target3"/>
    <dgm:cxn modelId="{A3BDA17B-5256-4FC5-919B-0017860048D2}" type="presParOf" srcId="{333A1088-737F-45CB-B68E-254E46348037}" destId="{05D37C0F-5747-4DF9-B611-AAFA7C6A4FDE}" srcOrd="17" destOrd="0" presId="urn:microsoft.com/office/officeart/2005/8/layout/target3"/>
    <dgm:cxn modelId="{0A987F19-E834-479A-B0FB-06C62F33AC6A}" type="presParOf" srcId="{333A1088-737F-45CB-B68E-254E46348037}" destId="{AED2198E-93D5-4001-81B4-73124B309672}" srcOrd="18" destOrd="0" presId="urn:microsoft.com/office/officeart/2005/8/layout/target3"/>
    <dgm:cxn modelId="{EC8857A9-482A-4DD2-8A84-6FBE7D783A8A}" type="presParOf" srcId="{333A1088-737F-45CB-B68E-254E46348037}" destId="{2BE915AB-18AA-4053-B92C-3BFC9ED204BB}" srcOrd="19" destOrd="0" presId="urn:microsoft.com/office/officeart/2005/8/layout/target3"/>
    <dgm:cxn modelId="{A3FF16BC-5B97-46DA-834F-86397DC8C51F}" type="presParOf" srcId="{333A1088-737F-45CB-B68E-254E46348037}" destId="{6BB5E863-4638-4E1D-BFDE-399D028AC4ED}" srcOrd="20" destOrd="0" presId="urn:microsoft.com/office/officeart/2005/8/layout/target3"/>
    <dgm:cxn modelId="{A3F8E007-77CA-4BB0-9EBD-FCAF33C3DD22}" type="presParOf" srcId="{333A1088-737F-45CB-B68E-254E46348037}" destId="{5A5FFA88-C948-4069-8E93-59FA12366E83}" srcOrd="21" destOrd="0" presId="urn:microsoft.com/office/officeart/2005/8/layout/target3"/>
    <dgm:cxn modelId="{2BE39EAB-FF12-496B-827B-9D436EC70FA6}" type="presParOf" srcId="{333A1088-737F-45CB-B68E-254E46348037}" destId="{890E4F0B-2866-4A3F-A3C7-2A14B1797930}" srcOrd="22" destOrd="0" presId="urn:microsoft.com/office/officeart/2005/8/layout/target3"/>
    <dgm:cxn modelId="{E3875C4A-6BBF-4042-AA3D-93922EA60DB7}" type="presParOf" srcId="{333A1088-737F-45CB-B68E-254E46348037}" destId="{FD816588-B33F-4CB1-9D7A-4F10B7A119A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dirty="0" err="1" smtClean="0"/>
            <a:t>Radoušová</a:t>
          </a:r>
          <a:r>
            <a:rPr lang="cs-CZ" sz="1400" kern="1200" dirty="0" smtClean="0"/>
            <a:t> Marcela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VY_52_INOVACE_09_Přírodopis 6. ročník_Prvoci úvod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Prvoci úvod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6AAD97A9-CB36-4500-8507-4D01FF352E49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5D37C0F-5747-4DF9-B611-AAFA7C6A4FDE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</a:t>
          </a:r>
          <a:r>
            <a:rPr lang="cs-CZ" sz="1400" kern="1200" dirty="0" smtClean="0"/>
            <a:t>listopad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90CCC-EC28-44E5-8F45-65688E85DF1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703D4-897E-43D2-A4FB-869871030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90CCC-EC28-44E5-8F45-65688E85DF1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703D4-897E-43D2-A4FB-869871030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90CCC-EC28-44E5-8F45-65688E85DF1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703D4-897E-43D2-A4FB-869871030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90CCC-EC28-44E5-8F45-65688E85DF1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703D4-897E-43D2-A4FB-869871030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90CCC-EC28-44E5-8F45-65688E85DF1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703D4-897E-43D2-A4FB-869871030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90CCC-EC28-44E5-8F45-65688E85DF1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703D4-897E-43D2-A4FB-869871030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90CCC-EC28-44E5-8F45-65688E85DF1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703D4-897E-43D2-A4FB-869871030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90CCC-EC28-44E5-8F45-65688E85DF1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703D4-897E-43D2-A4FB-869871030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90CCC-EC28-44E5-8F45-65688E85DF1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703D4-897E-43D2-A4FB-869871030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90CCC-EC28-44E5-8F45-65688E85DF1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703D4-897E-43D2-A4FB-869871030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90CCC-EC28-44E5-8F45-65688E85DF1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703D4-897E-43D2-A4FB-869871030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C90CCC-EC28-44E5-8F45-65688E85DF1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1703D4-897E-43D2-A4FB-869871030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youtube.com/watch?v=Ej3yCvmPl3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Trapka_velka_Paramecium_caudatum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Prvoci - trepka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pPr>
              <a:buNone/>
            </a:pPr>
            <a:r>
              <a:rPr lang="cs-CZ" dirty="0" smtClean="0"/>
              <a:t>		- prezentace pro přírodopis  6. ročník – 						prvoci - trepka</a:t>
            </a:r>
          </a:p>
          <a:p>
            <a:pPr>
              <a:buNone/>
            </a:pPr>
            <a:r>
              <a:rPr lang="cs-CZ" dirty="0" smtClean="0"/>
              <a:t>		- pro interaktivní tabuli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Prvoci </a:t>
            </a:r>
            <a:endParaRPr lang="cs-CZ" sz="32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sz="2400" dirty="0" smtClean="0"/>
              <a:t>jednobuněční živočichové</a:t>
            </a:r>
          </a:p>
          <a:p>
            <a:pPr>
              <a:buNone/>
            </a:pPr>
            <a:r>
              <a:rPr lang="cs-CZ" sz="2400" b="1" u="sng" dirty="0"/>
              <a:t>ž</a:t>
            </a:r>
            <a:r>
              <a:rPr lang="cs-CZ" sz="2400" b="1" u="sng" dirty="0" smtClean="0"/>
              <a:t>ijí :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- sladké,slané vody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- vlhké prostředí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- v těle živočichů i člověka</a:t>
            </a:r>
          </a:p>
          <a:p>
            <a:pPr>
              <a:buNone/>
            </a:pPr>
            <a:r>
              <a:rPr lang="cs-CZ" sz="2400" b="1" u="sng" dirty="0"/>
              <a:t>ž</a:t>
            </a:r>
            <a:r>
              <a:rPr lang="cs-CZ" sz="2400" b="1" u="sng" dirty="0" smtClean="0"/>
              <a:t>ivotní funkce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400" dirty="0" smtClean="0"/>
              <a:t>- vykonávají buněčné organely (</a:t>
            </a:r>
            <a:r>
              <a:rPr lang="cs-CZ" sz="2400" dirty="0" err="1" smtClean="0"/>
              <a:t>buněč.ústa</a:t>
            </a:r>
            <a:r>
              <a:rPr lang="cs-CZ" sz="2400" dirty="0" smtClean="0"/>
              <a:t>,vakuoly,brvy,jádro)</a:t>
            </a:r>
          </a:p>
          <a:p>
            <a:pPr>
              <a:buNone/>
            </a:pPr>
            <a:r>
              <a:rPr lang="cs-CZ" sz="2400" b="1" u="sng" dirty="0"/>
              <a:t>r</a:t>
            </a:r>
            <a:r>
              <a:rPr lang="cs-CZ" sz="2400" b="1" u="sng" dirty="0" smtClean="0"/>
              <a:t>ozmnožování</a:t>
            </a:r>
          </a:p>
          <a:p>
            <a:pPr>
              <a:buNone/>
            </a:pPr>
            <a:r>
              <a:rPr lang="cs-CZ" sz="2400" dirty="0" smtClean="0"/>
              <a:t>	- spájení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-příčné dělení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Trepka velká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Tx/>
              <a:buChar char="-"/>
            </a:pPr>
            <a:r>
              <a:rPr lang="cs-CZ" sz="2400" dirty="0" smtClean="0"/>
              <a:t>Nálevník					</a:t>
            </a:r>
            <a:r>
              <a:rPr lang="cs-CZ" sz="2400" dirty="0" smtClean="0">
                <a:hlinkClick r:id="rId2"/>
              </a:rPr>
              <a:t>ODKAZ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= výskyt znečištěné vody = bioindikátor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( senný nálev)</a:t>
            </a:r>
          </a:p>
          <a:p>
            <a:pPr>
              <a:buNone/>
            </a:pPr>
            <a:endParaRPr lang="cs-CZ" sz="2400" b="1" u="sng" dirty="0" smtClean="0"/>
          </a:p>
          <a:p>
            <a:pPr>
              <a:buNone/>
            </a:pPr>
            <a:endParaRPr lang="cs-CZ" sz="2400" b="1" u="sng" dirty="0" smtClean="0"/>
          </a:p>
          <a:p>
            <a:pPr>
              <a:buNone/>
            </a:pPr>
            <a:r>
              <a:rPr lang="cs-CZ" sz="2400" b="1" u="sng" dirty="0" smtClean="0"/>
              <a:t>potrava :</a:t>
            </a:r>
          </a:p>
          <a:p>
            <a:pPr>
              <a:buNone/>
            </a:pPr>
            <a:r>
              <a:rPr lang="cs-CZ" sz="2400" dirty="0" smtClean="0"/>
              <a:t>	- bakterie,úlomky rostlin (= tím čistí vodu)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buněčná ústa = příjem potravy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vakuola	 ---potravní = trávení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--- stažitelná = odstranění nepotřebných látek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/>
              <a:t>	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</p:txBody>
      </p:sp>
      <p:pic>
        <p:nvPicPr>
          <p:cNvPr id="1026" name="Picture 2" descr="C:\Users\mradousova\AppData\Local\Microsoft\Windows\Temporary Internet Files\Content.IE5\1T6MO8M4\MP9003902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124456"/>
            <a:ext cx="2937520" cy="20246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Trepka velká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/>
              <a:t>pohyb:</a:t>
            </a:r>
          </a:p>
          <a:p>
            <a:pPr>
              <a:buNone/>
            </a:pPr>
            <a:r>
              <a:rPr lang="cs-CZ" sz="2400" dirty="0"/>
              <a:t>	- pomocí brv</a:t>
            </a:r>
          </a:p>
          <a:p>
            <a:pPr>
              <a:buNone/>
            </a:pPr>
            <a:r>
              <a:rPr lang="cs-CZ" sz="2400" b="1" u="sng" dirty="0" smtClean="0"/>
              <a:t>jádra</a:t>
            </a:r>
            <a:r>
              <a:rPr lang="cs-CZ" sz="2400" dirty="0" smtClean="0"/>
              <a:t>	--- </a:t>
            </a:r>
            <a:r>
              <a:rPr lang="cs-CZ" sz="2400" dirty="0" smtClean="0"/>
              <a:t>velké = </a:t>
            </a:r>
            <a:r>
              <a:rPr lang="cs-CZ" sz="2400" dirty="0" smtClean="0"/>
              <a:t>řídí činnost buňky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--- </a:t>
            </a:r>
            <a:r>
              <a:rPr lang="cs-CZ" sz="2400" dirty="0" smtClean="0"/>
              <a:t>malé = </a:t>
            </a:r>
            <a:r>
              <a:rPr lang="cs-CZ" sz="2400" b="1" u="sng" dirty="0" smtClean="0"/>
              <a:t>rozmnožování: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	---</a:t>
            </a:r>
            <a:r>
              <a:rPr lang="cs-CZ" sz="2400" u="sng" dirty="0" smtClean="0"/>
              <a:t>pohlavní </a:t>
            </a:r>
            <a:r>
              <a:rPr lang="cs-CZ" sz="2400" dirty="0" smtClean="0"/>
              <a:t>=</a:t>
            </a:r>
            <a:r>
              <a:rPr lang="cs-CZ" sz="2400" u="sng" dirty="0" smtClean="0"/>
              <a:t> </a:t>
            </a:r>
            <a:r>
              <a:rPr lang="cs-CZ" sz="2400" b="1" dirty="0" smtClean="0"/>
              <a:t>spájení </a:t>
            </a:r>
            <a:r>
              <a:rPr lang="cs-CZ" sz="2400" dirty="0" smtClean="0"/>
              <a:t>= 2 jedinci se spojí a 					vymění si části malých jader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	---</a:t>
            </a:r>
            <a:r>
              <a:rPr lang="cs-CZ" sz="2400" u="sng" dirty="0" smtClean="0"/>
              <a:t> </a:t>
            </a:r>
            <a:r>
              <a:rPr lang="cs-CZ" sz="2400" u="sng" dirty="0" smtClean="0"/>
              <a:t>nepohlavní </a:t>
            </a:r>
            <a:r>
              <a:rPr lang="cs-CZ" sz="2400" dirty="0" smtClean="0"/>
              <a:t>= </a:t>
            </a:r>
            <a:r>
              <a:rPr lang="cs-CZ" sz="2400" b="1" dirty="0" smtClean="0"/>
              <a:t>příčné </a:t>
            </a:r>
            <a:r>
              <a:rPr lang="cs-CZ" sz="2400" b="1" dirty="0" smtClean="0"/>
              <a:t>dělení </a:t>
            </a:r>
            <a:r>
              <a:rPr lang="cs-CZ" sz="2400" dirty="0" smtClean="0"/>
              <a:t>= </a:t>
            </a:r>
            <a:r>
              <a:rPr lang="cs-CZ" sz="2400" dirty="0" smtClean="0"/>
              <a:t>obě jádra a 			celá buňka se zaškrtí---potom se oddělí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Trepka velká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b="1" u="sng" dirty="0" smtClean="0"/>
              <a:t>nepříznivé podmínky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- voda zamrzne, vyschne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- vytvoří klidové,nepohyblivé stádium = </a:t>
            </a:r>
            <a:r>
              <a:rPr lang="cs-CZ" sz="2400" b="1" dirty="0" smtClean="0"/>
              <a:t>cysta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		(= trepka vytvoří pevnou schránku)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- roznášena větrem --- př. </a:t>
            </a:r>
            <a:r>
              <a:rPr lang="cs-CZ" sz="2400" dirty="0"/>
              <a:t>d</a:t>
            </a:r>
            <a:r>
              <a:rPr lang="cs-CZ" sz="2400" dirty="0" smtClean="0"/>
              <a:t>o vody --- tam se obal rozpustí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--- trepka se opět pohybuje</a:t>
            </a:r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Zakreslit obrázek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		</a:t>
            </a:r>
            <a:r>
              <a:rPr lang="cs-CZ" sz="2400" dirty="0" smtClean="0">
                <a:hlinkClick r:id="rId2"/>
              </a:rPr>
              <a:t> ODKAZ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http://microsoft.com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19358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49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Prvoci - trepka</vt:lpstr>
      <vt:lpstr>Prvoci </vt:lpstr>
      <vt:lpstr>Trepka velká</vt:lpstr>
      <vt:lpstr>Trepka velká</vt:lpstr>
      <vt:lpstr>Trepka velká</vt:lpstr>
      <vt:lpstr>Použité 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Prvoci</dc:title>
  <dc:creator>Macík</dc:creator>
  <cp:lastModifiedBy>Hynek</cp:lastModifiedBy>
  <cp:revision>15</cp:revision>
  <dcterms:created xsi:type="dcterms:W3CDTF">2011-12-12T21:07:35Z</dcterms:created>
  <dcterms:modified xsi:type="dcterms:W3CDTF">2012-05-12T10:00:58Z</dcterms:modified>
</cp:coreProperties>
</file>