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0" r:id="rId2"/>
    <p:sldId id="269" r:id="rId3"/>
    <p:sldId id="262" r:id="rId4"/>
    <p:sldId id="274" r:id="rId5"/>
    <p:sldId id="280" r:id="rId6"/>
    <p:sldId id="268" r:id="rId7"/>
    <p:sldId id="281" r:id="rId8"/>
    <p:sldId id="276" r:id="rId9"/>
    <p:sldId id="278" r:id="rId10"/>
    <p:sldId id="267" r:id="rId11"/>
    <p:sldId id="282" r:id="rId12"/>
    <p:sldId id="283" r:id="rId13"/>
    <p:sldId id="286" r:id="rId14"/>
    <p:sldId id="289" r:id="rId15"/>
    <p:sldId id="291" r:id="rId16"/>
    <p:sldId id="285" r:id="rId17"/>
    <p:sldId id="26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49263-3445-429D-A629-2F9C249BF363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BEE4B-3B31-49FA-9E42-EF08BBEFB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760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BEE4B-3B31-49FA-9E42-EF08BBEFBFD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9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BEE4B-3B31-49FA-9E42-EF08BBEFBFD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93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131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15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637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328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339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7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166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538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03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711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46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0D4E5-73D0-4281-A1C6-E984B1B68D04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C972D-75B5-4508-BF17-CDF261AF8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0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16" y="764704"/>
            <a:ext cx="748665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63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6" y="0"/>
            <a:ext cx="69818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-396552" y="4797151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INDOEVROPSKÉ </a:t>
            </a:r>
            <a:endParaRPr lang="cs-CZ" sz="28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JAZYKY</a:t>
            </a:r>
          </a:p>
        </p:txBody>
      </p:sp>
      <p:sp>
        <p:nvSpPr>
          <p:cNvPr id="3" name="Obdélník 2"/>
          <p:cNvSpPr/>
          <p:nvPr/>
        </p:nvSpPr>
        <p:spPr>
          <a:xfrm>
            <a:off x="6300192" y="5566592"/>
            <a:ext cx="3209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>
                <a:latin typeface="Arial" pitchFamily="34" charset="0"/>
                <a:cs typeface="Arial" pitchFamily="34" charset="0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359967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3744416" cy="9361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3600" dirty="0" smtClean="0"/>
              <a:t>CYRIL A METODĚJ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2656"/>
            <a:ext cx="3558634" cy="597666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1628800"/>
            <a:ext cx="3744416" cy="468051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soluňští bratři přišli na Velkou Moravu r. 863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p</a:t>
            </a:r>
            <a:r>
              <a:rPr lang="cs-CZ" sz="2800" dirty="0" smtClean="0"/>
              <a:t>rosadili staroslověnštinu jako bohoslužebný jazyk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Cyril sestavil pro tento jazyk hlaholské písmo - </a:t>
            </a:r>
            <a:r>
              <a:rPr lang="cs-CZ" sz="2800" b="1" dirty="0" smtClean="0"/>
              <a:t>hlaholici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7956376" y="6085119"/>
            <a:ext cx="3097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aseline="30000" dirty="0" smtClean="0"/>
              <a:t>2)</a:t>
            </a:r>
            <a:endParaRPr lang="cs-CZ" baseline="30000" dirty="0"/>
          </a:p>
        </p:txBody>
      </p:sp>
    </p:spTree>
    <p:extLst>
      <p:ext uri="{BB962C8B-B14F-4D97-AF65-F5344CB8AC3E}">
        <p14:creationId xmlns:p14="http://schemas.microsoft.com/office/powerpoint/2010/main" val="5978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ROZDĚLENÍ SLOVANSKÝCH JAZYKŮ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západoslovanské jazyky </a:t>
            </a:r>
            <a:r>
              <a:rPr lang="cs-CZ" dirty="0" smtClean="0"/>
              <a:t>–</a:t>
            </a:r>
            <a:r>
              <a:rPr lang="cs-CZ" b="1" dirty="0" smtClean="0"/>
              <a:t> </a:t>
            </a:r>
            <a:r>
              <a:rPr lang="cs-CZ" dirty="0" smtClean="0"/>
              <a:t>čeština, slovenština, horní a dolní lužická srbština, </a:t>
            </a:r>
            <a:r>
              <a:rPr lang="cs-CZ" dirty="0" smtClean="0"/>
              <a:t>kašubština, </a:t>
            </a:r>
            <a:r>
              <a:rPr lang="cs-CZ" dirty="0" smtClean="0"/>
              <a:t>polština a polabština</a:t>
            </a:r>
          </a:p>
          <a:p>
            <a:r>
              <a:rPr lang="cs-CZ" b="1" dirty="0" smtClean="0"/>
              <a:t>východoslovanské jazyky </a:t>
            </a:r>
            <a:r>
              <a:rPr lang="cs-CZ" dirty="0" smtClean="0"/>
              <a:t>– ruština, běloruština a ukrajinština</a:t>
            </a:r>
          </a:p>
          <a:p>
            <a:r>
              <a:rPr lang="cs-CZ" b="1" dirty="0" smtClean="0"/>
              <a:t>jihoslovanské jazyky </a:t>
            </a:r>
            <a:r>
              <a:rPr lang="cs-CZ" dirty="0" smtClean="0"/>
              <a:t>– slovinština, srbština a chorvatština, makedonština a bulharština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(k jižní skupině se počítá i </a:t>
            </a:r>
            <a:r>
              <a:rPr lang="cs-CZ" b="1" dirty="0" smtClean="0"/>
              <a:t>staroslověnština</a:t>
            </a:r>
            <a:r>
              <a:rPr lang="cs-CZ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3505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6000" dirty="0" smtClean="0"/>
              <a:t>ŠKOLA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67944" y="260648"/>
            <a:ext cx="4417566" cy="58326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čeština – škola</a:t>
            </a:r>
          </a:p>
          <a:p>
            <a:r>
              <a:rPr lang="cs-CZ" sz="2800" dirty="0" smtClean="0"/>
              <a:t>slovenština – škola</a:t>
            </a:r>
          </a:p>
          <a:p>
            <a:r>
              <a:rPr lang="cs-CZ" sz="2800" dirty="0" smtClean="0"/>
              <a:t>polština  - </a:t>
            </a:r>
            <a:r>
              <a:rPr lang="cs-CZ" sz="2800" dirty="0" err="1" smtClean="0"/>
              <a:t>szkola</a:t>
            </a:r>
            <a:endParaRPr lang="cs-CZ" sz="2800" dirty="0" smtClean="0"/>
          </a:p>
          <a:p>
            <a:r>
              <a:rPr lang="cs-CZ" sz="2800" dirty="0" smtClean="0"/>
              <a:t>lužičtina – škola</a:t>
            </a:r>
          </a:p>
          <a:p>
            <a:r>
              <a:rPr lang="cs-CZ" sz="2800" dirty="0" err="1" smtClean="0"/>
              <a:t>chorvatšina</a:t>
            </a:r>
            <a:r>
              <a:rPr lang="cs-CZ" sz="2800" dirty="0" smtClean="0"/>
              <a:t> - </a:t>
            </a:r>
            <a:r>
              <a:rPr lang="cs-CZ" sz="2800" dirty="0" err="1" smtClean="0"/>
              <a:t>šköla</a:t>
            </a:r>
            <a:endParaRPr lang="cs-CZ" sz="2800" dirty="0" smtClean="0"/>
          </a:p>
          <a:p>
            <a:r>
              <a:rPr lang="cs-CZ" sz="2800" dirty="0"/>
              <a:t>ruština - </a:t>
            </a:r>
            <a:r>
              <a:rPr lang="az-Cyrl-AZ" sz="2800" dirty="0"/>
              <a:t>школа</a:t>
            </a:r>
          </a:p>
          <a:p>
            <a:r>
              <a:rPr lang="cs-CZ" sz="2800" dirty="0" smtClean="0"/>
              <a:t>slovinština – </a:t>
            </a:r>
            <a:r>
              <a:rPr lang="cs-CZ" sz="2800" dirty="0" err="1" smtClean="0"/>
              <a:t>šóla</a:t>
            </a:r>
            <a:endParaRPr lang="cs-CZ" sz="2800" dirty="0" smtClean="0"/>
          </a:p>
          <a:p>
            <a:r>
              <a:rPr lang="cs-CZ" sz="2800" dirty="0" smtClean="0"/>
              <a:t>makedonština -</a:t>
            </a:r>
            <a:r>
              <a:rPr lang="mk-MK" sz="2800" dirty="0" smtClean="0"/>
              <a:t>училиште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5123" name="Picture 3" descr="C:\Users\finsterlova\AppData\Local\Microsoft\Windows\Temporary Internet Files\Content.IE5\6OLWOZDL\MP9004394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0649"/>
            <a:ext cx="441756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29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SPOJTE ČESKÉ SLOVO SE SLOVENSKÝM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numCol="2"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ýma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divný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kromě</a:t>
            </a:r>
          </a:p>
          <a:p>
            <a:pPr marL="0" indent="0">
              <a:buNone/>
            </a:pPr>
            <a:r>
              <a:rPr lang="cs-CZ" dirty="0" smtClean="0"/>
              <a:t>cihla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drobek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klep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ledviny</a:t>
            </a:r>
          </a:p>
          <a:p>
            <a:pPr marL="0" indent="0">
              <a:buNone/>
            </a:pPr>
            <a:r>
              <a:rPr lang="cs-CZ" dirty="0" smtClean="0"/>
              <a:t>razítko</a:t>
            </a:r>
          </a:p>
          <a:p>
            <a:pPr marL="0" indent="0">
              <a:buNone/>
            </a:pPr>
            <a:r>
              <a:rPr lang="cs-CZ" dirty="0" err="1" smtClean="0"/>
              <a:t>obličky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č</a:t>
            </a:r>
            <a:r>
              <a:rPr lang="cs-CZ" dirty="0" err="1" smtClean="0"/>
              <a:t>udný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ádcha</a:t>
            </a:r>
          </a:p>
          <a:p>
            <a:pPr marL="0" indent="0">
              <a:buNone/>
            </a:pPr>
            <a:r>
              <a:rPr lang="cs-CZ" dirty="0" err="1"/>
              <a:t>t</a:t>
            </a:r>
            <a:r>
              <a:rPr lang="cs-CZ" dirty="0" err="1" smtClean="0"/>
              <a:t>ehla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krem</a:t>
            </a:r>
          </a:p>
          <a:p>
            <a:pPr marL="0" indent="0">
              <a:buNone/>
            </a:pPr>
            <a:r>
              <a:rPr lang="cs-CZ" dirty="0" err="1"/>
              <a:t>p</a:t>
            </a:r>
            <a:r>
              <a:rPr lang="cs-CZ" dirty="0" err="1" smtClean="0"/>
              <a:t>ivnica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p</a:t>
            </a:r>
            <a:r>
              <a:rPr lang="cs-CZ" dirty="0" err="1" smtClean="0"/>
              <a:t>ečiatka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omrvinky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8996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numCol="2"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ledviny</a:t>
            </a:r>
          </a:p>
          <a:p>
            <a:pPr marL="0" indent="0">
              <a:buNone/>
            </a:pPr>
            <a:r>
              <a:rPr lang="cs-CZ" dirty="0" smtClean="0"/>
              <a:t>divný</a:t>
            </a:r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ýma</a:t>
            </a:r>
          </a:p>
          <a:p>
            <a:pPr marL="0" indent="0">
              <a:buNone/>
            </a:pPr>
            <a:r>
              <a:rPr lang="cs-CZ" dirty="0" smtClean="0"/>
              <a:t>cihla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kromě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smtClean="0"/>
              <a:t>klep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razítko</a:t>
            </a:r>
          </a:p>
          <a:p>
            <a:pPr marL="0" indent="0">
              <a:buNone/>
            </a:pPr>
            <a:r>
              <a:rPr lang="cs-CZ" dirty="0" smtClean="0"/>
              <a:t>drobek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obličky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č</a:t>
            </a:r>
            <a:r>
              <a:rPr lang="cs-CZ" dirty="0" err="1" smtClean="0"/>
              <a:t>udný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ádcha</a:t>
            </a:r>
          </a:p>
          <a:p>
            <a:pPr marL="0" indent="0">
              <a:buNone/>
            </a:pPr>
            <a:r>
              <a:rPr lang="cs-CZ" dirty="0" err="1"/>
              <a:t>t</a:t>
            </a:r>
            <a:r>
              <a:rPr lang="cs-CZ" dirty="0" err="1" smtClean="0"/>
              <a:t>ehla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krem</a:t>
            </a:r>
          </a:p>
          <a:p>
            <a:pPr marL="0" indent="0">
              <a:buNone/>
            </a:pPr>
            <a:r>
              <a:rPr lang="cs-CZ" dirty="0" err="1"/>
              <a:t>p</a:t>
            </a:r>
            <a:r>
              <a:rPr lang="cs-CZ" dirty="0" err="1" smtClean="0"/>
              <a:t>ivnica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p</a:t>
            </a:r>
            <a:r>
              <a:rPr lang="cs-CZ" dirty="0" err="1" smtClean="0"/>
              <a:t>ečiatka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o</a:t>
            </a:r>
            <a:r>
              <a:rPr lang="cs-CZ" dirty="0" err="1" smtClean="0"/>
              <a:t>mrvinky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26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POROVNEJ NÁZVY DNŮ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numCol="3"/>
          <a:lstStyle/>
          <a:p>
            <a:pPr marL="0" indent="0">
              <a:buNone/>
            </a:pPr>
            <a:r>
              <a:rPr lang="cs-CZ" b="1" dirty="0" smtClean="0"/>
              <a:t>čeština </a:t>
            </a:r>
          </a:p>
          <a:p>
            <a:pPr marL="0" indent="0">
              <a:buNone/>
            </a:pPr>
            <a:r>
              <a:rPr lang="cs-CZ" dirty="0" smtClean="0"/>
              <a:t>pondělí</a:t>
            </a:r>
          </a:p>
          <a:p>
            <a:pPr marL="0" indent="0">
              <a:buNone/>
            </a:pPr>
            <a:r>
              <a:rPr lang="cs-CZ" dirty="0" smtClean="0"/>
              <a:t>úterý</a:t>
            </a:r>
          </a:p>
          <a:p>
            <a:pPr marL="0" indent="0">
              <a:buNone/>
            </a:pPr>
            <a:r>
              <a:rPr lang="cs-CZ" dirty="0" smtClean="0"/>
              <a:t>středa</a:t>
            </a:r>
          </a:p>
          <a:p>
            <a:pPr marL="0" indent="0">
              <a:buNone/>
            </a:pPr>
            <a:r>
              <a:rPr lang="cs-CZ" dirty="0" smtClean="0"/>
              <a:t>čtvrtek</a:t>
            </a:r>
          </a:p>
          <a:p>
            <a:pPr marL="0" indent="0">
              <a:buNone/>
            </a:pPr>
            <a:r>
              <a:rPr lang="cs-CZ" dirty="0" smtClean="0"/>
              <a:t>pátek</a:t>
            </a:r>
          </a:p>
          <a:p>
            <a:pPr marL="0" indent="0">
              <a:buNone/>
            </a:pPr>
            <a:r>
              <a:rPr lang="cs-CZ" dirty="0" smtClean="0"/>
              <a:t>sobota</a:t>
            </a:r>
          </a:p>
          <a:p>
            <a:pPr marL="0" indent="0">
              <a:buNone/>
            </a:pPr>
            <a:r>
              <a:rPr lang="cs-CZ" dirty="0" smtClean="0"/>
              <a:t>neděle</a:t>
            </a:r>
          </a:p>
          <a:p>
            <a:pPr marL="0" indent="0">
              <a:buNone/>
            </a:pPr>
            <a:r>
              <a:rPr lang="cs-CZ" b="1" dirty="0" smtClean="0"/>
              <a:t>chorvatština  </a:t>
            </a:r>
          </a:p>
          <a:p>
            <a:pPr marL="0" indent="0">
              <a:buNone/>
            </a:pPr>
            <a:r>
              <a:rPr lang="cs-CZ" dirty="0" err="1" smtClean="0"/>
              <a:t>ponedeljak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utorak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rijeda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četvrtak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petak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ubota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nedjelja</a:t>
            </a: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b="1" dirty="0" smtClean="0"/>
              <a:t>polština</a:t>
            </a:r>
          </a:p>
          <a:p>
            <a:pPr marL="0" indent="0">
              <a:buNone/>
            </a:pPr>
            <a:r>
              <a:rPr lang="cs-CZ" dirty="0" err="1" smtClean="0"/>
              <a:t>poniedziałek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wtorek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środa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czwartek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p</a:t>
            </a:r>
            <a:r>
              <a:rPr lang="cs-CZ" dirty="0" err="1" smtClean="0"/>
              <a:t>iątek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sobota</a:t>
            </a:r>
          </a:p>
          <a:p>
            <a:pPr marL="0" indent="0">
              <a:buNone/>
            </a:pPr>
            <a:r>
              <a:rPr lang="cs-CZ" dirty="0" err="1" smtClean="0"/>
              <a:t>niedziela</a:t>
            </a:r>
            <a:r>
              <a:rPr lang="cs-CZ" dirty="0" smtClean="0"/>
              <a:t>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68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POKUS SE VYTVOŘIT ČESKO-BULHARSKÝ SLOVNÍČEK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4040188" cy="63976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3200" dirty="0" smtClean="0"/>
              <a:t>ČESKY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13444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cs-CZ" sz="2800" dirty="0" smtClean="0"/>
              <a:t>dnes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týden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měsíc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rovně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včera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den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rok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ráno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484784"/>
            <a:ext cx="4041775" cy="63976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3200" dirty="0" smtClean="0"/>
              <a:t>BULHARSKY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13444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AutoNum type="alphaUcPeriod"/>
            </a:pPr>
            <a:r>
              <a:rPr lang="cs-CZ" sz="2800" dirty="0" err="1" smtClean="0"/>
              <a:t>včéra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sútrin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sédmica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mésec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naprávo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dén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err="1" smtClean="0"/>
              <a:t>godina</a:t>
            </a:r>
            <a:endParaRPr lang="cs-CZ" sz="2800" dirty="0" smtClean="0"/>
          </a:p>
          <a:p>
            <a:pPr marL="457200" indent="-457200">
              <a:buAutoNum type="alphaUcPeriod"/>
            </a:pPr>
            <a:r>
              <a:rPr lang="cs-CZ" sz="2800" dirty="0" smtClean="0"/>
              <a:t>dnes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3382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BAJKA V CHORVATŠTINĚ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   </a:t>
            </a:r>
            <a:r>
              <a:rPr lang="cs-CZ" b="1" dirty="0" err="1" smtClean="0"/>
              <a:t>Cvrčak</a:t>
            </a:r>
            <a:r>
              <a:rPr lang="cs-CZ" b="1" dirty="0" smtClean="0"/>
              <a:t> i </a:t>
            </a:r>
            <a:r>
              <a:rPr lang="cs-CZ" b="1" dirty="0" err="1" smtClean="0"/>
              <a:t>mravi</a:t>
            </a:r>
            <a:r>
              <a:rPr lang="cs-CZ" baseline="30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baseline="30000" dirty="0">
                <a:latin typeface="Arial" pitchFamily="34" charset="0"/>
                <a:cs typeface="Arial" pitchFamily="34" charset="0"/>
              </a:rPr>
              <a:t>3)</a:t>
            </a:r>
            <a:r>
              <a:rPr lang="sv-SE" sz="1200" baseline="30000" dirty="0">
                <a:latin typeface="Arial" pitchFamily="34" charset="0"/>
                <a:cs typeface="Arial" pitchFamily="34" charset="0"/>
              </a:rPr>
              <a:t> </a:t>
            </a:r>
            <a:endParaRPr lang="cs-CZ" sz="1200" b="1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Došao</a:t>
            </a:r>
            <a:r>
              <a:rPr lang="cs-CZ" dirty="0" smtClean="0"/>
              <a:t> </a:t>
            </a:r>
            <a:r>
              <a:rPr lang="cs-CZ" dirty="0" err="1" smtClean="0"/>
              <a:t>zimi</a:t>
            </a:r>
            <a:r>
              <a:rPr lang="cs-CZ" dirty="0" smtClean="0"/>
              <a:t> </a:t>
            </a:r>
            <a:r>
              <a:rPr lang="cs-CZ" dirty="0" err="1" smtClean="0"/>
              <a:t>cvrčak</a:t>
            </a:r>
            <a:r>
              <a:rPr lang="cs-CZ" dirty="0" smtClean="0"/>
              <a:t> </a:t>
            </a:r>
            <a:r>
              <a:rPr lang="cs-CZ" dirty="0" err="1" smtClean="0"/>
              <a:t>mravima</a:t>
            </a:r>
            <a:r>
              <a:rPr lang="cs-CZ" dirty="0" smtClean="0"/>
              <a:t> i </a:t>
            </a:r>
            <a:r>
              <a:rPr lang="cs-CZ" dirty="0" err="1" smtClean="0"/>
              <a:t>zamolio</a:t>
            </a:r>
            <a:r>
              <a:rPr lang="cs-CZ" dirty="0" smtClean="0"/>
              <a:t> </a:t>
            </a:r>
            <a:r>
              <a:rPr lang="cs-CZ" dirty="0" err="1" smtClean="0"/>
              <a:t>ih</a:t>
            </a:r>
            <a:r>
              <a:rPr lang="cs-CZ" dirty="0" smtClean="0"/>
              <a:t>, da mu </a:t>
            </a:r>
            <a:r>
              <a:rPr lang="cs-CZ" dirty="0" err="1" smtClean="0"/>
              <a:t>uzajme</a:t>
            </a:r>
            <a:r>
              <a:rPr lang="cs-CZ" dirty="0" smtClean="0"/>
              <a:t> koje zrno, da se </a:t>
            </a:r>
            <a:r>
              <a:rPr lang="cs-CZ" dirty="0" err="1" smtClean="0"/>
              <a:t>prehrani</a:t>
            </a:r>
            <a:r>
              <a:rPr lang="cs-CZ" dirty="0" smtClean="0"/>
              <a:t> i ne </a:t>
            </a:r>
            <a:r>
              <a:rPr lang="cs-CZ" dirty="0" err="1" smtClean="0"/>
              <a:t>umre</a:t>
            </a:r>
            <a:r>
              <a:rPr lang="cs-CZ" dirty="0" smtClean="0"/>
              <a:t> od </a:t>
            </a:r>
            <a:r>
              <a:rPr lang="cs-CZ" dirty="0" err="1" smtClean="0"/>
              <a:t>gladi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Zapitali</a:t>
            </a:r>
            <a:r>
              <a:rPr lang="cs-CZ" dirty="0" smtClean="0"/>
              <a:t> </a:t>
            </a:r>
            <a:r>
              <a:rPr lang="cs-CZ" dirty="0" err="1" smtClean="0"/>
              <a:t>ga</a:t>
            </a:r>
            <a:r>
              <a:rPr lang="cs-CZ" dirty="0" smtClean="0"/>
              <a:t> </a:t>
            </a:r>
            <a:r>
              <a:rPr lang="cs-CZ" dirty="0" err="1" smtClean="0"/>
              <a:t>mravi</a:t>
            </a:r>
            <a:r>
              <a:rPr lang="cs-CZ" dirty="0" smtClean="0"/>
              <a:t>: „A </a:t>
            </a:r>
            <a:r>
              <a:rPr lang="cs-CZ" dirty="0" err="1" smtClean="0"/>
              <a:t>šta</a:t>
            </a:r>
            <a:r>
              <a:rPr lang="cs-CZ" dirty="0" smtClean="0"/>
              <a:t> si </a:t>
            </a:r>
            <a:r>
              <a:rPr lang="cs-CZ" dirty="0" err="1" smtClean="0"/>
              <a:t>ljeti</a:t>
            </a:r>
            <a:r>
              <a:rPr lang="cs-CZ" dirty="0" smtClean="0"/>
              <a:t> </a:t>
            </a:r>
            <a:r>
              <a:rPr lang="cs-CZ" dirty="0" err="1" smtClean="0"/>
              <a:t>radio</a:t>
            </a:r>
            <a:r>
              <a:rPr lang="cs-CZ" dirty="0" smtClean="0"/>
              <a:t>?“</a:t>
            </a:r>
          </a:p>
          <a:p>
            <a:pPr marL="0" indent="0">
              <a:buNone/>
            </a:pPr>
            <a:r>
              <a:rPr lang="cs-CZ" dirty="0" smtClean="0"/>
              <a:t>   „</a:t>
            </a:r>
            <a:r>
              <a:rPr lang="cs-CZ" dirty="0" err="1" smtClean="0"/>
              <a:t>Pjevao</a:t>
            </a:r>
            <a:r>
              <a:rPr lang="cs-CZ" dirty="0" smtClean="0"/>
              <a:t> </a:t>
            </a:r>
            <a:r>
              <a:rPr lang="cs-CZ" dirty="0" err="1" smtClean="0"/>
              <a:t>sam</a:t>
            </a:r>
            <a:r>
              <a:rPr lang="cs-CZ" dirty="0" smtClean="0"/>
              <a:t>,“ </a:t>
            </a:r>
            <a:r>
              <a:rPr lang="cs-CZ" dirty="0" err="1" smtClean="0"/>
              <a:t>odgovorio</a:t>
            </a:r>
            <a:r>
              <a:rPr lang="cs-CZ" dirty="0" smtClean="0"/>
              <a:t> je </a:t>
            </a:r>
            <a:r>
              <a:rPr lang="cs-CZ" dirty="0" err="1" smtClean="0"/>
              <a:t>cvrčak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„E dobro,“ </a:t>
            </a:r>
            <a:r>
              <a:rPr lang="cs-CZ" dirty="0" err="1" smtClean="0"/>
              <a:t>rekli</a:t>
            </a:r>
            <a:r>
              <a:rPr lang="cs-CZ" dirty="0" smtClean="0"/>
              <a:t> </a:t>
            </a:r>
            <a:r>
              <a:rPr lang="cs-CZ" dirty="0" err="1" smtClean="0"/>
              <a:t>su</a:t>
            </a:r>
            <a:r>
              <a:rPr lang="cs-CZ" dirty="0" smtClean="0"/>
              <a:t> </a:t>
            </a:r>
            <a:r>
              <a:rPr lang="cs-CZ" dirty="0" err="1" smtClean="0"/>
              <a:t>mravi</a:t>
            </a:r>
            <a:r>
              <a:rPr lang="cs-CZ" dirty="0" smtClean="0"/>
              <a:t>, „a ti sad pleši, da </a:t>
            </a:r>
            <a:r>
              <a:rPr lang="cs-CZ" dirty="0" err="1" smtClean="0"/>
              <a:t>te</a:t>
            </a:r>
            <a:r>
              <a:rPr lang="cs-CZ" dirty="0" smtClean="0"/>
              <a:t> </a:t>
            </a:r>
            <a:r>
              <a:rPr lang="cs-CZ" dirty="0" err="1" smtClean="0"/>
              <a:t>glad</a:t>
            </a:r>
            <a:r>
              <a:rPr lang="cs-CZ" dirty="0" smtClean="0"/>
              <a:t> </a:t>
            </a:r>
            <a:r>
              <a:rPr lang="cs-CZ" dirty="0" err="1" smtClean="0"/>
              <a:t>prođe</a:t>
            </a:r>
            <a:r>
              <a:rPr lang="cs-CZ" dirty="0" smtClean="0"/>
              <a:t>.“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19876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BAJKA V CHORVATŠTINĚ - PŘEKLAD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   Cvrček a mravenci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Přišel v zimě cvrček k mravencům a prosil je, aby mu půjčili nějaké zrno, aby se uživil </a:t>
            </a:r>
          </a:p>
          <a:p>
            <a:pPr marL="0" indent="0">
              <a:buNone/>
            </a:pPr>
            <a:r>
              <a:rPr lang="cs-CZ" dirty="0" smtClean="0"/>
              <a:t>a neumřel hladem.</a:t>
            </a:r>
          </a:p>
          <a:p>
            <a:pPr marL="0" indent="0">
              <a:buNone/>
            </a:pPr>
            <a:r>
              <a:rPr lang="cs-CZ" dirty="0" smtClean="0"/>
              <a:t>   Zeptali se ho mravenci: „A co jsi v létě dělal?“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„Zpíval jsem,“ odpověděl cvrček.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„No dobře,“ řekli mravenci, „a ty teď tancuj, aby tě hlad přešel.“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1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ODHADNEŠ, O JAKÝ JDE VÝROBEK?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514350" indent="-514350">
              <a:buAutoNum type="alphaUcParenR"/>
            </a:pPr>
            <a:r>
              <a:rPr lang="cs-CZ" dirty="0" smtClean="0"/>
              <a:t>Pasta za </a:t>
            </a:r>
            <a:r>
              <a:rPr lang="cs-CZ" dirty="0" err="1" smtClean="0"/>
              <a:t>poliranje</a:t>
            </a:r>
            <a:r>
              <a:rPr lang="cs-CZ" dirty="0" smtClean="0"/>
              <a:t> zob </a:t>
            </a:r>
            <a:r>
              <a:rPr lang="cs-CZ" dirty="0" err="1" smtClean="0"/>
              <a:t>odstranjuje</a:t>
            </a:r>
            <a:r>
              <a:rPr lang="cs-CZ" dirty="0" smtClean="0"/>
              <a:t> zobne </a:t>
            </a:r>
            <a:r>
              <a:rPr lang="cs-CZ" dirty="0" err="1" smtClean="0"/>
              <a:t>obloge</a:t>
            </a:r>
            <a:r>
              <a:rPr lang="cs-CZ" dirty="0" smtClean="0"/>
              <a:t> in </a:t>
            </a:r>
            <a:r>
              <a:rPr lang="cs-CZ" dirty="0" err="1" smtClean="0"/>
              <a:t>obarvenost</a:t>
            </a:r>
            <a:r>
              <a:rPr lang="cs-CZ" dirty="0" smtClean="0"/>
              <a:t> z </a:t>
            </a:r>
            <a:r>
              <a:rPr lang="cs-CZ" dirty="0" err="1" smtClean="0"/>
              <a:t>vaših</a:t>
            </a:r>
            <a:r>
              <a:rPr lang="cs-CZ" dirty="0" smtClean="0"/>
              <a:t> zob, </a:t>
            </a:r>
            <a:r>
              <a:rPr lang="cs-CZ" dirty="0" err="1" smtClean="0"/>
              <a:t>beli</a:t>
            </a:r>
            <a:r>
              <a:rPr lang="cs-CZ" dirty="0" smtClean="0"/>
              <a:t> </a:t>
            </a:r>
            <a:r>
              <a:rPr lang="cs-CZ" dirty="0" err="1" smtClean="0"/>
              <a:t>sklenino</a:t>
            </a:r>
            <a:r>
              <a:rPr lang="cs-CZ" dirty="0" smtClean="0"/>
              <a:t>, varuje před </a:t>
            </a:r>
            <a:r>
              <a:rPr lang="cs-CZ" dirty="0" err="1" smtClean="0"/>
              <a:t>kariesom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Pasto </a:t>
            </a:r>
            <a:r>
              <a:rPr lang="cs-CZ" dirty="0" err="1" smtClean="0"/>
              <a:t>nanesemo</a:t>
            </a:r>
            <a:r>
              <a:rPr lang="cs-CZ" dirty="0" smtClean="0"/>
              <a:t> na </a:t>
            </a:r>
            <a:r>
              <a:rPr lang="cs-CZ" dirty="0" err="1" smtClean="0"/>
              <a:t>suho</a:t>
            </a:r>
            <a:r>
              <a:rPr lang="cs-CZ" dirty="0" smtClean="0"/>
              <a:t> </a:t>
            </a:r>
            <a:r>
              <a:rPr lang="cs-CZ" dirty="0" err="1" smtClean="0"/>
              <a:t>zobno</a:t>
            </a:r>
            <a:r>
              <a:rPr lang="cs-CZ" dirty="0" smtClean="0"/>
              <a:t> </a:t>
            </a:r>
            <a:r>
              <a:rPr lang="cs-CZ" dirty="0" err="1" smtClean="0"/>
              <a:t>ščetko</a:t>
            </a:r>
            <a:r>
              <a:rPr lang="cs-CZ" dirty="0" smtClean="0"/>
              <a:t> in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večkrat</a:t>
            </a:r>
            <a:r>
              <a:rPr lang="cs-CZ" dirty="0" smtClean="0"/>
              <a:t> </a:t>
            </a:r>
            <a:r>
              <a:rPr lang="cs-CZ" dirty="0" err="1" smtClean="0"/>
              <a:t>dnevno</a:t>
            </a:r>
            <a:r>
              <a:rPr lang="cs-CZ" dirty="0" smtClean="0"/>
              <a:t> </a:t>
            </a:r>
            <a:r>
              <a:rPr lang="cs-CZ" dirty="0" err="1" smtClean="0"/>
              <a:t>krtačimo</a:t>
            </a:r>
            <a:r>
              <a:rPr lang="cs-CZ" dirty="0" smtClean="0"/>
              <a:t> zobe.</a:t>
            </a:r>
          </a:p>
          <a:p>
            <a:pPr marL="514350" indent="-514350">
              <a:buAutoNum type="alphaUcParenR" startAt="2"/>
            </a:pPr>
            <a:r>
              <a:rPr lang="cs-CZ" dirty="0" smtClean="0"/>
              <a:t>Pasta </a:t>
            </a:r>
            <a:r>
              <a:rPr lang="cs-CZ" dirty="0" err="1" smtClean="0"/>
              <a:t>odstranjuje</a:t>
            </a:r>
            <a:r>
              <a:rPr lang="cs-CZ" dirty="0" smtClean="0"/>
              <a:t> </a:t>
            </a:r>
            <a:r>
              <a:rPr lang="cs-CZ" dirty="0" err="1" smtClean="0"/>
              <a:t>naslage</a:t>
            </a:r>
            <a:r>
              <a:rPr lang="cs-CZ" dirty="0" smtClean="0"/>
              <a:t> i </a:t>
            </a:r>
            <a:r>
              <a:rPr lang="cs-CZ" dirty="0" err="1" smtClean="0"/>
              <a:t>obojenost</a:t>
            </a:r>
            <a:r>
              <a:rPr lang="cs-CZ" dirty="0" smtClean="0"/>
              <a:t> </a:t>
            </a:r>
            <a:r>
              <a:rPr lang="cs-CZ" dirty="0" err="1" smtClean="0"/>
              <a:t>zubi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 err="1" smtClean="0"/>
              <a:t>izbeljuje</a:t>
            </a:r>
            <a:r>
              <a:rPr lang="cs-CZ" dirty="0" smtClean="0"/>
              <a:t> </a:t>
            </a:r>
            <a:r>
              <a:rPr lang="cs-CZ" dirty="0" err="1"/>
              <a:t>zubnu</a:t>
            </a:r>
            <a:r>
              <a:rPr lang="cs-CZ" dirty="0"/>
              <a:t> </a:t>
            </a:r>
            <a:r>
              <a:rPr lang="cs-CZ" dirty="0" err="1"/>
              <a:t>caklinu</a:t>
            </a:r>
            <a:r>
              <a:rPr lang="cs-CZ" dirty="0"/>
              <a:t>, </a:t>
            </a:r>
            <a:r>
              <a:rPr lang="cs-CZ" dirty="0" err="1"/>
              <a:t>sprečava</a:t>
            </a:r>
            <a:r>
              <a:rPr lang="cs-CZ" dirty="0"/>
              <a:t> karies.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Pastu </a:t>
            </a:r>
            <a:r>
              <a:rPr lang="cs-CZ" dirty="0" err="1" smtClean="0"/>
              <a:t>nanosimo</a:t>
            </a:r>
            <a:r>
              <a:rPr lang="cs-CZ" dirty="0" smtClean="0"/>
              <a:t> na </a:t>
            </a:r>
            <a:r>
              <a:rPr lang="cs-CZ" dirty="0" err="1" smtClean="0"/>
              <a:t>suhu</a:t>
            </a:r>
            <a:r>
              <a:rPr lang="cs-CZ" dirty="0" smtClean="0"/>
              <a:t> </a:t>
            </a:r>
            <a:r>
              <a:rPr lang="cs-CZ" dirty="0" err="1" smtClean="0"/>
              <a:t>četkicu</a:t>
            </a:r>
            <a:r>
              <a:rPr lang="cs-CZ" dirty="0" smtClean="0"/>
              <a:t> za zube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i </a:t>
            </a:r>
            <a:r>
              <a:rPr lang="cs-CZ" dirty="0" err="1" smtClean="0"/>
              <a:t>upotrbljavamo</a:t>
            </a:r>
            <a:r>
              <a:rPr lang="cs-CZ" dirty="0" smtClean="0"/>
              <a:t> </a:t>
            </a:r>
            <a:r>
              <a:rPr lang="cs-CZ" dirty="0" err="1" smtClean="0"/>
              <a:t>nekoliko</a:t>
            </a:r>
            <a:r>
              <a:rPr lang="cs-CZ" dirty="0" smtClean="0"/>
              <a:t> </a:t>
            </a:r>
            <a:r>
              <a:rPr lang="cs-CZ" dirty="0" err="1" smtClean="0"/>
              <a:t>puta</a:t>
            </a:r>
            <a:r>
              <a:rPr lang="cs-CZ" dirty="0" smtClean="0"/>
              <a:t> </a:t>
            </a:r>
            <a:r>
              <a:rPr lang="cs-CZ" dirty="0" err="1" smtClean="0"/>
              <a:t>dnevno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703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Zubní pasta</a:t>
            </a:r>
          </a:p>
          <a:p>
            <a:pPr marL="0" indent="0">
              <a:buNone/>
            </a:pPr>
            <a:r>
              <a:rPr lang="cs-CZ" dirty="0" smtClean="0"/>
              <a:t>A) slovinština</a:t>
            </a:r>
          </a:p>
          <a:p>
            <a:pPr marL="514350" indent="-514350">
              <a:buAutoNum type="alphaUcParenR" startAt="2"/>
            </a:pPr>
            <a:r>
              <a:rPr lang="cs-CZ" dirty="0" smtClean="0"/>
              <a:t>chorvatština</a:t>
            </a:r>
          </a:p>
          <a:p>
            <a:pPr marL="0" indent="0">
              <a:buNone/>
            </a:pPr>
            <a:r>
              <a:rPr lang="cs-CZ" dirty="0" smtClean="0"/>
              <a:t>Oba jazyky patří do skupiny jihoslovanských jazyků.</a:t>
            </a:r>
          </a:p>
        </p:txBody>
      </p:sp>
    </p:spTree>
    <p:extLst>
      <p:ext uri="{BB962C8B-B14F-4D97-AF65-F5344CB8AC3E}">
        <p14:creationId xmlns:p14="http://schemas.microsoft.com/office/powerpoint/2010/main" val="49340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finsterlova\AppData\Local\Microsoft\Windows\Temporary Internet Files\Content.IE5\A2M2UMCC\MP90025564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34" y="1484784"/>
            <a:ext cx="828260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NA DOVOLENÉ …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</a:t>
            </a:r>
            <a:endParaRPr lang="cs-CZ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5851629" y="1484784"/>
            <a:ext cx="2808311" cy="115212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err="1">
                <a:solidFill>
                  <a:schemeClr val="tx1"/>
                </a:solidFill>
                <a:cs typeface="Arial" pitchFamily="34" charset="0"/>
              </a:rPr>
              <a:t>Hrvatski</a:t>
            </a:r>
            <a:r>
              <a:rPr lang="cs-CZ" sz="32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cs typeface="Arial" pitchFamily="34" charset="0"/>
              </a:rPr>
              <a:t>govori</a:t>
            </a:r>
            <a:endParaRPr lang="cs-CZ" sz="3200" dirty="0" smtClean="0">
              <a:solidFill>
                <a:schemeClr val="tx1"/>
              </a:solidFill>
              <a:cs typeface="Arial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samo </a:t>
            </a:r>
            <a:r>
              <a:rPr lang="cs-CZ" sz="3200" dirty="0" err="1">
                <a:solidFill>
                  <a:schemeClr val="tx1"/>
                </a:solidFill>
                <a:cs typeface="Arial" pitchFamily="34" charset="0"/>
              </a:rPr>
              <a:t>malo</a:t>
            </a:r>
            <a:r>
              <a:rPr lang="cs-CZ" sz="3200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</p:txBody>
      </p:sp>
      <p:sp>
        <p:nvSpPr>
          <p:cNvPr id="12" name="Zaoblený obdélníkový popisek 11"/>
          <p:cNvSpPr/>
          <p:nvPr/>
        </p:nvSpPr>
        <p:spPr>
          <a:xfrm>
            <a:off x="251520" y="1772816"/>
            <a:ext cx="3881305" cy="71858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err="1">
                <a:solidFill>
                  <a:schemeClr val="tx1"/>
                </a:solidFill>
              </a:rPr>
              <a:t>Govorim</a:t>
            </a:r>
            <a:r>
              <a:rPr lang="cs-CZ" sz="3200" dirty="0">
                <a:solidFill>
                  <a:schemeClr val="tx1"/>
                </a:solidFill>
              </a:rPr>
              <a:t> samo </a:t>
            </a:r>
            <a:r>
              <a:rPr lang="cs-CZ" sz="3200" dirty="0" err="1">
                <a:solidFill>
                  <a:schemeClr val="tx1"/>
                </a:solidFill>
              </a:rPr>
              <a:t>češki</a:t>
            </a:r>
            <a:r>
              <a:rPr lang="cs-CZ" sz="32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3" name="Zaoblený obdélníkový popisek 12"/>
          <p:cNvSpPr/>
          <p:nvPr/>
        </p:nvSpPr>
        <p:spPr>
          <a:xfrm>
            <a:off x="4895467" y="5665208"/>
            <a:ext cx="4222668" cy="71612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sz="3200" dirty="0" err="1" smtClean="0">
                <a:solidFill>
                  <a:schemeClr val="tx1"/>
                </a:solidFill>
              </a:rPr>
              <a:t>Imano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>
                <a:solidFill>
                  <a:schemeClr val="tx1"/>
                </a:solidFill>
              </a:rPr>
              <a:t>malo</a:t>
            </a: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err="1">
                <a:solidFill>
                  <a:schemeClr val="tx1"/>
                </a:solidFill>
              </a:rPr>
              <a:t>vremena</a:t>
            </a:r>
            <a:r>
              <a:rPr lang="cs-CZ" sz="3200" dirty="0">
                <a:solidFill>
                  <a:schemeClr val="tx1"/>
                </a:solidFill>
              </a:rPr>
              <a:t>.</a:t>
            </a:r>
          </a:p>
          <a:p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Zaoblený obdélníkový popisek 13"/>
          <p:cNvSpPr/>
          <p:nvPr/>
        </p:nvSpPr>
        <p:spPr>
          <a:xfrm>
            <a:off x="114222" y="4900801"/>
            <a:ext cx="3780101" cy="71612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err="1">
                <a:solidFill>
                  <a:schemeClr val="tx1"/>
                </a:solidFill>
              </a:rPr>
              <a:t>Sutra</a:t>
            </a: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err="1">
                <a:solidFill>
                  <a:schemeClr val="tx1"/>
                </a:solidFill>
              </a:rPr>
              <a:t>idemo</a:t>
            </a:r>
            <a:r>
              <a:rPr lang="cs-CZ" sz="3200" dirty="0">
                <a:solidFill>
                  <a:schemeClr val="tx1"/>
                </a:solidFill>
              </a:rPr>
              <a:t> u </a:t>
            </a:r>
            <a:r>
              <a:rPr lang="cs-CZ" sz="3200" dirty="0" err="1" smtClean="0">
                <a:solidFill>
                  <a:schemeClr val="tx1"/>
                </a:solidFill>
              </a:rPr>
              <a:t>goste</a:t>
            </a:r>
            <a:r>
              <a:rPr lang="cs-CZ" sz="3200" dirty="0" smtClean="0">
                <a:solidFill>
                  <a:schemeClr val="tx1"/>
                </a:solidFill>
              </a:rPr>
              <a:t>.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9" name="Obrázek 1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12" y="302179"/>
            <a:ext cx="1440160" cy="1152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801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finsterlova\AppData\Local\Microsoft\Windows\Temporary Internet Files\Content.IE5\A2M2UMCC\MP90025564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58" y="1484784"/>
            <a:ext cx="828260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NA DOVOLENÉ … překlad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</a:t>
            </a:r>
            <a:endParaRPr lang="cs-CZ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5156878" y="1484784"/>
            <a:ext cx="3528392" cy="115212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Chorvatsky mluvím </a:t>
            </a:r>
          </a:p>
          <a:p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jen trochu.</a:t>
            </a:r>
            <a:endParaRPr lang="cs-CZ" sz="32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423058" y="1701554"/>
            <a:ext cx="3881305" cy="71858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Mluvím jen česky.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5411956" y="5229200"/>
            <a:ext cx="3018236" cy="71612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3200" dirty="0" smtClean="0">
              <a:solidFill>
                <a:schemeClr val="tx1"/>
              </a:solidFill>
            </a:endParaRPr>
          </a:p>
          <a:p>
            <a:r>
              <a:rPr lang="cs-CZ" sz="3200" dirty="0" smtClean="0">
                <a:solidFill>
                  <a:schemeClr val="tx1"/>
                </a:solidFill>
              </a:rPr>
              <a:t>Mám málo času.</a:t>
            </a:r>
            <a:endParaRPr lang="cs-CZ" sz="3200" dirty="0">
              <a:solidFill>
                <a:schemeClr val="tx1"/>
              </a:solidFill>
            </a:endParaRPr>
          </a:p>
          <a:p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Zaoblený obdélníkový popisek 13"/>
          <p:cNvSpPr/>
          <p:nvPr/>
        </p:nvSpPr>
        <p:spPr>
          <a:xfrm>
            <a:off x="899592" y="4786664"/>
            <a:ext cx="2714580" cy="931656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>
                <a:solidFill>
                  <a:schemeClr val="tx1"/>
                </a:solidFill>
              </a:rPr>
              <a:t>Zítra jdeme 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na návštěvu.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Ze všech slovanských jazyků je nám nejbližší slovenština. </a:t>
            </a:r>
          </a:p>
          <a:p>
            <a:r>
              <a:rPr lang="cs-CZ" dirty="0" smtClean="0"/>
              <a:t>Oba jazyky mají společný západoslovanský základ.</a:t>
            </a:r>
          </a:p>
          <a:p>
            <a:r>
              <a:rPr lang="cs-CZ" dirty="0" smtClean="0"/>
              <a:t>Češtině vzdálenější jsou slovanské jazyky východní a jižní.</a:t>
            </a:r>
          </a:p>
          <a:p>
            <a:r>
              <a:rPr lang="cs-CZ" dirty="0" smtClean="0"/>
              <a:t>Spisovná čeština prošla historickým vývojem, který trvá už déle než tisíc let.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701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81283" y="1775443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Tento soubor je volné dílo, protože doba ochrany majetkových autorských práv již vypršela.</a:t>
            </a:r>
          </a:p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To platí ve Spojených státech, Austrálii, státech Evropské unie a dalších zemích, jejichž právní řád chrání majetková autorská práva po dobu života autora a 70 let po jeho smrti.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81283" y="1593151"/>
            <a:ext cx="75433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http://cs.wikipedia.org/wiki/Soubor:Cyril_and_Methodius.jpg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22313" y="1399153"/>
            <a:ext cx="32998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Tento soubor pochází z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85622" y="1409001"/>
            <a:ext cx="13805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[cit. 2012-05-18]. 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6442" y="806997"/>
            <a:ext cx="69218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Obrázky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jsou použity z aplikace SMART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Notebook a Microsoft PowerPoint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9634" y="108399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v-SE" sz="1200" baseline="30000" dirty="0">
                <a:latin typeface="Arial" pitchFamily="34" charset="0"/>
                <a:cs typeface="Arial" pitchFamily="34" charset="0"/>
              </a:rPr>
              <a:t>1)</a:t>
            </a:r>
            <a:r>
              <a:rPr lang="sv-SE" sz="1200" dirty="0">
                <a:latin typeface="Arial" pitchFamily="34" charset="0"/>
                <a:cs typeface="Arial" pitchFamily="34" charset="0"/>
              </a:rPr>
              <a:t> vl. tvorba, nakresleno nástroji kreslení SMART Notebook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83" y="1426832"/>
            <a:ext cx="5899007" cy="336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409634" y="501817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u="sng" dirty="0" smtClean="0">
                <a:latin typeface="Arial" pitchFamily="34" charset="0"/>
                <a:cs typeface="Arial" pitchFamily="34" charset="0"/>
              </a:rPr>
              <a:t>ZDROJ:</a:t>
            </a:r>
            <a:endParaRPr lang="cs-CZ" sz="1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5622" y="2276872"/>
            <a:ext cx="78803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KRAUSOVÁ, Z., PAŠKOVÁ, M. </a:t>
            </a:r>
            <a:r>
              <a:rPr lang="cs-CZ" sz="1200" i="1" dirty="0">
                <a:latin typeface="Arial" pitchFamily="34" charset="0"/>
                <a:cs typeface="Arial" pitchFamily="34" charset="0"/>
              </a:rPr>
              <a:t>Český jazyk 8 učebnice pro základní školy a víceletá gymnázia.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 1. vyd. Plzeň: Fraus, 2005.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ISBN 80-7238-419-8</a:t>
            </a:r>
          </a:p>
        </p:txBody>
      </p:sp>
      <p:sp>
        <p:nvSpPr>
          <p:cNvPr id="8" name="Obdélník 7"/>
          <p:cNvSpPr/>
          <p:nvPr/>
        </p:nvSpPr>
        <p:spPr>
          <a:xfrm>
            <a:off x="409634" y="3260438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aseline="30000" dirty="0" smtClean="0">
                <a:latin typeface="Arial" pitchFamily="34" charset="0"/>
                <a:cs typeface="Arial" pitchFamily="34" charset="0"/>
              </a:rPr>
              <a:t>3)</a:t>
            </a:r>
            <a:r>
              <a:rPr lang="sv-SE" sz="1200" baseline="30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STYBLÍK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, V. </a:t>
            </a:r>
            <a:r>
              <a:rPr lang="cs-CZ" sz="1200" i="1" dirty="0">
                <a:latin typeface="Arial" pitchFamily="34" charset="0"/>
                <a:cs typeface="Arial" pitchFamily="34" charset="0"/>
              </a:rPr>
              <a:t>Český jazyk pro 8. ročník základní školy a pro odpovídající ročník víceletých gymnázií.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 2. vyd. Praha: SPN a. s., 2002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. str.14 a 15.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ISBN 80-7235-126-5</a:t>
            </a:r>
          </a:p>
        </p:txBody>
      </p:sp>
    </p:spTree>
    <p:extLst>
      <p:ext uri="{BB962C8B-B14F-4D97-AF65-F5344CB8AC3E}">
        <p14:creationId xmlns:p14="http://schemas.microsoft.com/office/powerpoint/2010/main" val="280056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647</Words>
  <Application>Microsoft Office PowerPoint</Application>
  <PresentationFormat>On-screen Show (4:3)</PresentationFormat>
  <Paragraphs>174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Motiv systému Office</vt:lpstr>
      <vt:lpstr>PowerPoint Presentation</vt:lpstr>
      <vt:lpstr>PowerPoint Presentation</vt:lpstr>
      <vt:lpstr>CYRIL A METODĚJ</vt:lpstr>
      <vt:lpstr>ROZDĚLENÍ SLOVANSKÝCH JAZYKŮ</vt:lpstr>
      <vt:lpstr>ŠKOLA</vt:lpstr>
      <vt:lpstr>SPOJTE ČESKÉ SLOVO SE SLOVENSKÝM</vt:lpstr>
      <vt:lpstr>ŘEŠENÍ</vt:lpstr>
      <vt:lpstr>POROVNEJ NÁZVY DNŮ</vt:lpstr>
      <vt:lpstr>POKUS SE VYTVOŘIT ČESKO-BULHARSKÝ SLOVNÍČEK</vt:lpstr>
      <vt:lpstr>BAJKA V CHORVATŠTINĚ</vt:lpstr>
      <vt:lpstr>BAJKA V CHORVATŠTINĚ - PŘEKLAD</vt:lpstr>
      <vt:lpstr>ODHADNEŠ, O JAKÝ JDE VÝROBEK?</vt:lpstr>
      <vt:lpstr>ŘEŠENÍ</vt:lpstr>
      <vt:lpstr>NA DOVOLENÉ …</vt:lpstr>
      <vt:lpstr>NA DOVOLENÉ … překlad</vt:lpstr>
      <vt:lpstr>ZÁVĚR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Finsterlová Jiřina</dc:creator>
  <cp:lastModifiedBy>Valued Acer Customer</cp:lastModifiedBy>
  <cp:revision>36</cp:revision>
  <dcterms:created xsi:type="dcterms:W3CDTF">2012-05-20T14:13:38Z</dcterms:created>
  <dcterms:modified xsi:type="dcterms:W3CDTF">2012-05-25T16:16:03Z</dcterms:modified>
</cp:coreProperties>
</file>