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56" r:id="rId3"/>
    <p:sldId id="258" r:id="rId4"/>
    <p:sldId id="257" r:id="rId5"/>
    <p:sldId id="261" r:id="rId6"/>
    <p:sldId id="259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432" autoAdjust="0"/>
    <p:restoredTop sz="94660"/>
  </p:normalViewPr>
  <p:slideViewPr>
    <p:cSldViewPr>
      <p:cViewPr>
        <p:scale>
          <a:sx n="75" d="100"/>
          <a:sy n="75" d="100"/>
        </p:scale>
        <p:origin x="-222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VY_52_INOVACE_18_Přírodopis 6. ročník_Měkkýši procvičování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Mgr. </a:t>
          </a:r>
          <a:r>
            <a:rPr lang="cs-CZ" dirty="0" err="1" smtClean="0"/>
            <a:t>Radoušová</a:t>
          </a:r>
          <a:r>
            <a:rPr lang="cs-CZ" dirty="0" smtClean="0"/>
            <a:t> Marcela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Měkkýši procvičování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901F0942-72D0-403C-B7BB-5EBA926F863B}">
      <dgm:prSet/>
      <dgm:spPr/>
      <dgm:t>
        <a:bodyPr/>
        <a:lstStyle/>
        <a:p>
          <a:pPr rtl="0"/>
          <a:r>
            <a:rPr lang="cs-CZ" smtClean="0"/>
            <a:t>Vytvořeno: prosinec 2011</a:t>
          </a:r>
          <a:endParaRPr lang="cs-CZ" dirty="0"/>
        </a:p>
      </dgm:t>
    </dgm:pt>
    <dgm:pt modelId="{E0086A7D-87D2-4FB9-B1C0-8C55B755EE53}" type="parTrans" cxnId="{26BB4735-9901-4EBC-9CBC-B91029F9AE0F}">
      <dgm:prSet/>
      <dgm:spPr/>
      <dgm:t>
        <a:bodyPr/>
        <a:lstStyle/>
        <a:p>
          <a:endParaRPr lang="cs-CZ"/>
        </a:p>
      </dgm:t>
    </dgm:pt>
    <dgm:pt modelId="{ACB5FCD4-80EB-4420-BFE2-A8D17E3BC735}" type="sibTrans" cxnId="{26BB4735-9901-4EBC-9CBC-B91029F9AE0F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77BF521B-A6C7-46A5-A689-3E2CCF1A1F67}" type="pres">
      <dgm:prSet presAssocID="{901F0942-72D0-403C-B7BB-5EBA926F863B}" presName="vertSpace6" presStyleLbl="node1" presStyleIdx="4" presStyleCnt="6"/>
      <dgm:spPr/>
      <dgm:t>
        <a:bodyPr/>
        <a:lstStyle/>
        <a:p>
          <a:endParaRPr lang="cs-CZ"/>
        </a:p>
      </dgm:t>
    </dgm:pt>
    <dgm:pt modelId="{7B3D9C95-ED85-4045-94A5-06F3C1844CEC}" type="pres">
      <dgm:prSet presAssocID="{901F0942-72D0-403C-B7BB-5EBA926F863B}" presName="circle6" presStyleLbl="node1" presStyleIdx="5" presStyleCnt="6"/>
      <dgm:spPr/>
      <dgm:t>
        <a:bodyPr/>
        <a:lstStyle/>
        <a:p>
          <a:endParaRPr lang="cs-CZ"/>
        </a:p>
      </dgm:t>
    </dgm:pt>
    <dgm:pt modelId="{F1E3C3E6-CF1E-4E09-B1B3-E8AA2D9F7538}" type="pres">
      <dgm:prSet presAssocID="{901F0942-72D0-403C-B7BB-5EBA926F863B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348972C-92B5-460C-A3A5-81CFA554A96F}" type="pres">
      <dgm:prSet presAssocID="{901F0942-72D0-403C-B7BB-5EBA926F863B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EA055E6-FFD9-4EB3-AC5A-2D1C910C0E51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85840D2-E6CA-4618-98E9-5A441D8F7D6E}" type="presOf" srcId="{901F0942-72D0-403C-B7BB-5EBA926F863B}" destId="{F1E3C3E6-CF1E-4E09-B1B3-E8AA2D9F7538}" srcOrd="0" destOrd="0" presId="urn:microsoft.com/office/officeart/2005/8/layout/target3"/>
    <dgm:cxn modelId="{87173C9A-8634-4F77-9A6B-17B9635C2C29}" type="presOf" srcId="{B651F6E3-6281-48DB-9319-2AEAFDAE7572}" destId="{6BB5E863-4638-4E1D-BFDE-399D028AC4ED}" srcOrd="1" destOrd="0" presId="urn:microsoft.com/office/officeart/2005/8/layout/target3"/>
    <dgm:cxn modelId="{518FDDF1-8113-43B2-9885-F485D2F1C5B8}" type="presOf" srcId="{D1D4F407-5343-4D3F-B5B9-D407B03CAEB4}" destId="{D005CE8C-CC26-4C3E-AC11-E15060ECD759}" srcOrd="0" destOrd="0" presId="urn:microsoft.com/office/officeart/2005/8/layout/target3"/>
    <dgm:cxn modelId="{26E0E5AB-514B-4055-82FB-D8B6D122F656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17F75F47-38D9-4129-B141-DD228AD09213}" type="presOf" srcId="{901F0942-72D0-403C-B7BB-5EBA926F863B}" destId="{0348972C-92B5-460C-A3A5-81CFA554A96F}" srcOrd="1" destOrd="0" presId="urn:microsoft.com/office/officeart/2005/8/layout/target3"/>
    <dgm:cxn modelId="{C8F4E4E8-FBC2-4B65-8DBE-9FC4F9E3A3C3}" type="presOf" srcId="{D1B46980-6531-4606-95E6-44980827E919}" destId="{2BE915AB-18AA-4053-B92C-3BFC9ED204BB}" srcOrd="1" destOrd="0" presId="urn:microsoft.com/office/officeart/2005/8/layout/target3"/>
    <dgm:cxn modelId="{F4F8393B-8CB9-4B75-BBF8-8EB8B538E73D}" type="presOf" srcId="{757F3AB3-0718-4624-B441-E567A8F0AB56}" destId="{333A1088-737F-45CB-B68E-254E46348037}" srcOrd="0" destOrd="0" presId="urn:microsoft.com/office/officeart/2005/8/layout/target3"/>
    <dgm:cxn modelId="{AC778C79-BD36-4B6A-807C-94412A120DBA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106BCE53-975C-4786-B561-D50BC3A0CF4E}" type="presOf" srcId="{D8197B8C-B260-4A16-BDF4-0947B075E274}" destId="{25B08C86-7E15-44DC-BE7F-FFB55DD49D12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26BB4735-9901-4EBC-9CBC-B91029F9AE0F}" srcId="{757F3AB3-0718-4624-B441-E567A8F0AB56}" destId="{901F0942-72D0-403C-B7BB-5EBA926F863B}" srcOrd="5" destOrd="0" parTransId="{E0086A7D-87D2-4FB9-B1C0-8C55B755EE53}" sibTransId="{ACB5FCD4-80EB-4420-BFE2-A8D17E3BC735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28D4B51-BE84-49C4-AD8D-CE0FC0A5D04E}" type="presOf" srcId="{4C35D32F-0EAB-4CD7-82EE-45574DC2A586}" destId="{890E4F0B-2866-4A3F-A3C7-2A14B1797930}" srcOrd="1" destOrd="0" presId="urn:microsoft.com/office/officeart/2005/8/layout/target3"/>
    <dgm:cxn modelId="{FE664D05-E86F-4132-83AC-DDA20238DDF4}" type="presOf" srcId="{D1B46980-6531-4606-95E6-44980827E919}" destId="{6140AFEC-043D-4C43-A2F9-D0F5331DF3A3}" srcOrd="0" destOrd="0" presId="urn:microsoft.com/office/officeart/2005/8/layout/target3"/>
    <dgm:cxn modelId="{D47B2275-780A-4901-ACC7-CE659613CBE8}" type="presOf" srcId="{4C35D32F-0EAB-4CD7-82EE-45574DC2A586}" destId="{8BEBB6EC-1DAA-4CAC-8A25-BC0FCBD5DBD5}" srcOrd="0" destOrd="0" presId="urn:microsoft.com/office/officeart/2005/8/layout/target3"/>
    <dgm:cxn modelId="{668D6776-5845-4CA9-A487-A5DED86A3B7D}" type="presParOf" srcId="{333A1088-737F-45CB-B68E-254E46348037}" destId="{F5ABB229-8D3B-4694-996A-96F23CF14429}" srcOrd="0" destOrd="0" presId="urn:microsoft.com/office/officeart/2005/8/layout/target3"/>
    <dgm:cxn modelId="{91BD8253-A548-4F3C-AC4D-89C8A4E0451A}" type="presParOf" srcId="{333A1088-737F-45CB-B68E-254E46348037}" destId="{F41139FD-01EE-4571-8B17-4FB00FC51163}" srcOrd="1" destOrd="0" presId="urn:microsoft.com/office/officeart/2005/8/layout/target3"/>
    <dgm:cxn modelId="{12744831-3077-42B1-BBB9-324E65B8A84F}" type="presParOf" srcId="{333A1088-737F-45CB-B68E-254E46348037}" destId="{D005CE8C-CC26-4C3E-AC11-E15060ECD759}" srcOrd="2" destOrd="0" presId="urn:microsoft.com/office/officeart/2005/8/layout/target3"/>
    <dgm:cxn modelId="{64F3B335-507F-40C1-AD4B-CE59211F384D}" type="presParOf" srcId="{333A1088-737F-45CB-B68E-254E46348037}" destId="{2C702D82-9B77-49B7-9568-BB8EB47C3372}" srcOrd="3" destOrd="0" presId="urn:microsoft.com/office/officeart/2005/8/layout/target3"/>
    <dgm:cxn modelId="{7B83174E-8216-40D8-9A7A-12C4372CCCA7}" type="presParOf" srcId="{333A1088-737F-45CB-B68E-254E46348037}" destId="{A52A0455-90FF-4808-ABD0-F02540D31D5A}" srcOrd="4" destOrd="0" presId="urn:microsoft.com/office/officeart/2005/8/layout/target3"/>
    <dgm:cxn modelId="{40DA2A20-FA48-4CBE-8C65-DF1D31744EF0}" type="presParOf" srcId="{333A1088-737F-45CB-B68E-254E46348037}" destId="{6140AFEC-043D-4C43-A2F9-D0F5331DF3A3}" srcOrd="5" destOrd="0" presId="urn:microsoft.com/office/officeart/2005/8/layout/target3"/>
    <dgm:cxn modelId="{24842589-4852-43BA-81DE-335EE91FA0F1}" type="presParOf" srcId="{333A1088-737F-45CB-B68E-254E46348037}" destId="{9358AC05-5D7D-4327-9F80-1AD486AEA664}" srcOrd="6" destOrd="0" presId="urn:microsoft.com/office/officeart/2005/8/layout/target3"/>
    <dgm:cxn modelId="{61E5E1B4-347B-47F0-978D-A45F3CDDE425}" type="presParOf" srcId="{333A1088-737F-45CB-B68E-254E46348037}" destId="{313FC574-E1CD-4FB4-B054-0B805CE0447D}" srcOrd="7" destOrd="0" presId="urn:microsoft.com/office/officeart/2005/8/layout/target3"/>
    <dgm:cxn modelId="{3E966C94-B81E-4ED5-AEA6-E4EE58DD1D21}" type="presParOf" srcId="{333A1088-737F-45CB-B68E-254E46348037}" destId="{619D679B-A015-4ECF-8348-D1034C574F40}" srcOrd="8" destOrd="0" presId="urn:microsoft.com/office/officeart/2005/8/layout/target3"/>
    <dgm:cxn modelId="{367FDEB1-CEE1-4BBB-AF95-D19B1606A499}" type="presParOf" srcId="{333A1088-737F-45CB-B68E-254E46348037}" destId="{322283A8-4A27-4CDA-BAE3-F381106A9174}" srcOrd="9" destOrd="0" presId="urn:microsoft.com/office/officeart/2005/8/layout/target3"/>
    <dgm:cxn modelId="{B4D7EE24-8744-4E91-993B-86A3D25A519A}" type="presParOf" srcId="{333A1088-737F-45CB-B68E-254E46348037}" destId="{FFC9F71D-1B4F-4AD9-A4A6-86ADEFC8AF5C}" srcOrd="10" destOrd="0" presId="urn:microsoft.com/office/officeart/2005/8/layout/target3"/>
    <dgm:cxn modelId="{66DC29CD-BFE0-4078-8BF3-0D828A1735AD}" type="presParOf" srcId="{333A1088-737F-45CB-B68E-254E46348037}" destId="{25B08C86-7E15-44DC-BE7F-FFB55DD49D12}" srcOrd="11" destOrd="0" presId="urn:microsoft.com/office/officeart/2005/8/layout/target3"/>
    <dgm:cxn modelId="{0C645B2D-5D95-4849-9151-16C5DDF5766A}" type="presParOf" srcId="{333A1088-737F-45CB-B68E-254E46348037}" destId="{76644BE8-9D7C-4C09-B250-3D10AF48CBB7}" srcOrd="12" destOrd="0" presId="urn:microsoft.com/office/officeart/2005/8/layout/target3"/>
    <dgm:cxn modelId="{28DD1274-F530-49FA-916B-5A6005AA0C5F}" type="presParOf" srcId="{333A1088-737F-45CB-B68E-254E46348037}" destId="{EE85B701-7295-41C0-BA7A-34D3756A2AE6}" srcOrd="13" destOrd="0" presId="urn:microsoft.com/office/officeart/2005/8/layout/target3"/>
    <dgm:cxn modelId="{0123C87F-7530-4B61-90D6-BE3F3FCC61A7}" type="presParOf" srcId="{333A1088-737F-45CB-B68E-254E46348037}" destId="{8BEBB6EC-1DAA-4CAC-8A25-BC0FCBD5DBD5}" srcOrd="14" destOrd="0" presId="urn:microsoft.com/office/officeart/2005/8/layout/target3"/>
    <dgm:cxn modelId="{ACC52E27-2563-441E-A055-A3EA9B28CEAB}" type="presParOf" srcId="{333A1088-737F-45CB-B68E-254E46348037}" destId="{77BF521B-A6C7-46A5-A689-3E2CCF1A1F67}" srcOrd="15" destOrd="0" presId="urn:microsoft.com/office/officeart/2005/8/layout/target3"/>
    <dgm:cxn modelId="{E87A18C4-1166-4E67-B4EC-F66B2A4C478D}" type="presParOf" srcId="{333A1088-737F-45CB-B68E-254E46348037}" destId="{7B3D9C95-ED85-4045-94A5-06F3C1844CEC}" srcOrd="16" destOrd="0" presId="urn:microsoft.com/office/officeart/2005/8/layout/target3"/>
    <dgm:cxn modelId="{6DEF07F0-28B9-4AF8-80BE-3368D763AE83}" type="presParOf" srcId="{333A1088-737F-45CB-B68E-254E46348037}" destId="{F1E3C3E6-CF1E-4E09-B1B3-E8AA2D9F7538}" srcOrd="17" destOrd="0" presId="urn:microsoft.com/office/officeart/2005/8/layout/target3"/>
    <dgm:cxn modelId="{A4909FF1-5436-4AFC-ACA3-C94172D00733}" type="presParOf" srcId="{333A1088-737F-45CB-B68E-254E46348037}" destId="{AED2198E-93D5-4001-81B4-73124B309672}" srcOrd="18" destOrd="0" presId="urn:microsoft.com/office/officeart/2005/8/layout/target3"/>
    <dgm:cxn modelId="{70396151-4EF7-45F7-A7E3-E1CC06F11B44}" type="presParOf" srcId="{333A1088-737F-45CB-B68E-254E46348037}" destId="{2BE915AB-18AA-4053-B92C-3BFC9ED204BB}" srcOrd="19" destOrd="0" presId="urn:microsoft.com/office/officeart/2005/8/layout/target3"/>
    <dgm:cxn modelId="{2939A530-03D2-42A2-A6FE-5BA0C5F9B22C}" type="presParOf" srcId="{333A1088-737F-45CB-B68E-254E46348037}" destId="{6BB5E863-4638-4E1D-BFDE-399D028AC4ED}" srcOrd="20" destOrd="0" presId="urn:microsoft.com/office/officeart/2005/8/layout/target3"/>
    <dgm:cxn modelId="{CE82F7DC-06D8-4E5D-8B5A-4769BAD9A457}" type="presParOf" srcId="{333A1088-737F-45CB-B68E-254E46348037}" destId="{5A5FFA88-C948-4069-8E93-59FA12366E83}" srcOrd="21" destOrd="0" presId="urn:microsoft.com/office/officeart/2005/8/layout/target3"/>
    <dgm:cxn modelId="{D10D88D3-237B-49A3-8711-3B8B80057B0B}" type="presParOf" srcId="{333A1088-737F-45CB-B68E-254E46348037}" destId="{890E4F0B-2866-4A3F-A3C7-2A14B1797930}" srcOrd="22" destOrd="0" presId="urn:microsoft.com/office/officeart/2005/8/layout/target3"/>
    <dgm:cxn modelId="{345C4D08-DFDA-4B33-B3BF-544AF8F2B317}" type="presParOf" srcId="{333A1088-737F-45CB-B68E-254E46348037}" destId="{0348972C-92B5-460C-A3A5-81CFA554A96F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18DF3F-1D2A-4502-977D-97748336EBF1}" type="datetimeFigureOut">
              <a:rPr lang="cs-CZ"/>
              <a:pPr>
                <a:defRPr/>
              </a:pPr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DA6AE0-6F4A-4B23-AD24-B0405B7331C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C0C657-4063-4F35-A058-6BC2B0050D1E}" type="datetimeFigureOut">
              <a:rPr lang="cs-CZ"/>
              <a:pPr>
                <a:defRPr/>
              </a:pPr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8B663B-7B37-42EC-89EA-8C71010946E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87099A-5603-4AAB-9774-ED2574D12A8D}" type="datetimeFigureOut">
              <a:rPr lang="cs-CZ"/>
              <a:pPr>
                <a:defRPr/>
              </a:pPr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7F3695-F44C-420A-9639-C46C896382F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41DE96-748E-4F65-8666-28DB86992150}" type="datetimeFigureOut">
              <a:rPr lang="cs-CZ"/>
              <a:pPr>
                <a:defRPr/>
              </a:pPr>
              <a:t>22.5.2012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3CF6E4-AABC-47E5-B003-F83D05A1A08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B3B056-1AF9-4211-B865-C44CD9B2563B}" type="datetimeFigureOut">
              <a:rPr lang="cs-CZ"/>
              <a:pPr>
                <a:defRPr/>
              </a:pPr>
              <a:t>22.5.2012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AFD296-FC7F-47A7-B2B9-F56519A2720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7782B3-21A3-4161-9038-55DFE7AAE20D}" type="datetimeFigureOut">
              <a:rPr lang="cs-CZ"/>
              <a:pPr>
                <a:defRPr/>
              </a:pPr>
              <a:t>22.5.2012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5BAEF0-E30C-42FC-A218-5DA51BC731A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CF16DA-CF64-47D3-952D-C4CFB706E62C}" type="datetimeFigureOut">
              <a:rPr lang="cs-CZ"/>
              <a:pPr>
                <a:defRPr/>
              </a:pPr>
              <a:t>22.5.2012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D842D9-00DA-49DF-A6F1-24F40C04F2A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0079D9-E4BF-4788-AD75-349C17279647}" type="datetimeFigureOut">
              <a:rPr lang="cs-CZ"/>
              <a:pPr>
                <a:defRPr/>
              </a:pPr>
              <a:t>22.5.2012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536357-16BC-4911-B016-08D6D368A99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2EB0D1-85F0-48E7-BA62-A8551FC75457}" type="datetimeFigureOut">
              <a:rPr lang="cs-CZ"/>
              <a:pPr>
                <a:defRPr/>
              </a:pPr>
              <a:t>22.5.2012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39037F-583F-494A-98CA-FC7CD2DEC9F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52B03E-4D26-4BBE-BB96-B74817396425}" type="datetimeFigureOut">
              <a:rPr lang="cs-CZ"/>
              <a:pPr>
                <a:defRPr/>
              </a:pPr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6367D7-7DCE-4A5F-8535-C4C59A01D46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1224ED-F946-40EE-BE91-B6F864E16B7A}" type="datetimeFigureOut">
              <a:rPr lang="cs-CZ"/>
              <a:pPr>
                <a:defRPr/>
              </a:pPr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E75D3A-A4BD-4268-B1B9-7D455FEC3FD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21E4208-F3D0-4D45-8481-E2C7B8126095}" type="datetimeFigureOut">
              <a:rPr lang="cs-CZ"/>
              <a:pPr>
                <a:defRPr/>
              </a:pPr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A30EF47-CABC-4DE7-B893-3605A5B934D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13315" name="Obrázek 4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6" name="Obrázek 1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468313" y="919163"/>
            <a:ext cx="1863725" cy="2592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u="sng" smtClean="0"/>
              <a:t>Měkkýši - procvičování</a:t>
            </a:r>
          </a:p>
        </p:txBody>
      </p:sp>
      <p:sp>
        <p:nvSpPr>
          <p:cNvPr id="14338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charset="0"/>
              <a:buNone/>
            </a:pPr>
            <a:r>
              <a:rPr lang="cs-CZ" b="1" smtClean="0"/>
              <a:t>Anotace</a:t>
            </a:r>
          </a:p>
          <a:p>
            <a:pPr>
              <a:buFont typeface="Arial" charset="0"/>
              <a:buNone/>
            </a:pPr>
            <a:r>
              <a:rPr lang="cs-CZ" smtClean="0"/>
              <a:t>	- procvičování pro přírodopis  6. ročník – 								měkkýši</a:t>
            </a:r>
          </a:p>
          <a:p>
            <a:pPr>
              <a:buFont typeface="Arial" charset="0"/>
              <a:buNone/>
            </a:pPr>
            <a:r>
              <a:rPr lang="cs-CZ" smtClean="0"/>
              <a:t>	- pro interaktivní tabuli</a:t>
            </a:r>
          </a:p>
          <a:p>
            <a:pPr>
              <a:buFont typeface="Arial" charset="0"/>
              <a:buNone/>
            </a:pPr>
            <a:r>
              <a:rPr lang="cs-CZ" smtClean="0"/>
              <a:t>	- pomůcky: schránky měkkýšů, ofocené 							pracovní listy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u="sng" smtClean="0"/>
              <a:t>Měkkýši – procvičování</a:t>
            </a:r>
            <a:br>
              <a:rPr lang="cs-CZ" sz="3200" b="1" u="sng" smtClean="0"/>
            </a:br>
            <a:r>
              <a:rPr lang="cs-CZ" sz="2400" b="1" u="sng" smtClean="0"/>
              <a:t>Přiřaď odpovídající barvou pojmy a obrázky ke skupině</a:t>
            </a:r>
            <a:endParaRPr lang="cs-CZ" sz="3200" smtClean="0"/>
          </a:p>
        </p:txBody>
      </p:sp>
      <p:sp>
        <p:nvSpPr>
          <p:cNvPr id="1536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charset="0"/>
              <a:buNone/>
            </a:pPr>
            <a:r>
              <a:rPr lang="cs-CZ" sz="2800" b="1" smtClean="0">
                <a:solidFill>
                  <a:srgbClr val="00B050"/>
                </a:solidFill>
              </a:rPr>
              <a:t>Plž	</a:t>
            </a:r>
            <a:r>
              <a:rPr lang="cs-CZ" sz="2800" smtClean="0">
                <a:solidFill>
                  <a:srgbClr val="00B050"/>
                </a:solidFill>
              </a:rPr>
              <a:t>		</a:t>
            </a:r>
            <a:r>
              <a:rPr lang="cs-CZ" sz="2800" b="1" smtClean="0">
                <a:solidFill>
                  <a:srgbClr val="FF0000"/>
                </a:solidFill>
              </a:rPr>
              <a:t>Mlž</a:t>
            </a:r>
            <a:r>
              <a:rPr lang="cs-CZ" sz="2800" smtClean="0">
                <a:solidFill>
                  <a:srgbClr val="FF0000"/>
                </a:solidFill>
              </a:rPr>
              <a:t>			</a:t>
            </a:r>
            <a:r>
              <a:rPr lang="cs-CZ" sz="2800" b="1" smtClean="0">
                <a:solidFill>
                  <a:srgbClr val="002060"/>
                </a:solidFill>
              </a:rPr>
              <a:t>Hlavonožec</a:t>
            </a:r>
          </a:p>
          <a:p>
            <a:pPr>
              <a:buFont typeface="Arial" charset="0"/>
              <a:buNone/>
            </a:pPr>
            <a:r>
              <a:rPr lang="cs-CZ" sz="2800" smtClean="0">
                <a:solidFill>
                  <a:srgbClr val="002060"/>
                </a:solidFill>
              </a:rPr>
              <a:t>	</a:t>
            </a:r>
          </a:p>
          <a:p>
            <a:pPr>
              <a:buFont typeface="Arial" charset="0"/>
              <a:buNone/>
            </a:pPr>
            <a:r>
              <a:rPr lang="cs-CZ" sz="2800" smtClean="0"/>
              <a:t>	lastura			chobotnice		hlemýžď</a:t>
            </a:r>
            <a:endParaRPr lang="cs-CZ" sz="2800" smtClean="0">
              <a:solidFill>
                <a:srgbClr val="002060"/>
              </a:solidFill>
            </a:endParaRPr>
          </a:p>
          <a:p>
            <a:pPr>
              <a:buFont typeface="Arial" charset="0"/>
              <a:buNone/>
            </a:pPr>
            <a:endParaRPr lang="cs-CZ" sz="2800" smtClean="0">
              <a:solidFill>
                <a:srgbClr val="002060"/>
              </a:solidFill>
            </a:endParaRPr>
          </a:p>
          <a:p>
            <a:pPr>
              <a:buFont typeface="Arial" charset="0"/>
              <a:buNone/>
            </a:pPr>
            <a:endParaRPr lang="cs-CZ" sz="2800" smtClean="0">
              <a:solidFill>
                <a:srgbClr val="002060"/>
              </a:solidFill>
            </a:endParaRPr>
          </a:p>
          <a:p>
            <a:pPr>
              <a:buFont typeface="Arial" charset="0"/>
              <a:buNone/>
            </a:pPr>
            <a:endParaRPr lang="cs-CZ" sz="2800" smtClean="0">
              <a:solidFill>
                <a:srgbClr val="002060"/>
              </a:solidFill>
            </a:endParaRPr>
          </a:p>
          <a:p>
            <a:pPr>
              <a:buFont typeface="Arial" charset="0"/>
              <a:buNone/>
            </a:pPr>
            <a:r>
              <a:rPr lang="cs-CZ" sz="2800" smtClean="0">
                <a:solidFill>
                  <a:srgbClr val="002060"/>
                </a:solidFill>
              </a:rPr>
              <a:t>			</a:t>
            </a:r>
            <a:endParaRPr lang="cs-CZ" sz="2800" smtClean="0">
              <a:solidFill>
                <a:srgbClr val="00B050"/>
              </a:solidFill>
            </a:endParaRPr>
          </a:p>
        </p:txBody>
      </p:sp>
      <p:pic>
        <p:nvPicPr>
          <p:cNvPr id="15363" name="Picture 3" descr="C:\Users\mradousova\AppData\Local\Microsoft\Windows\Temporary Internet Files\Content.IE5\ZLY3C7XA\MP900406501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067175" y="3284538"/>
            <a:ext cx="2736850" cy="180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4" name="Picture 2" descr="C:\Users\mradousova\AppData\Local\Microsoft\Windows\Temporary Internet Files\Content.IE5\ZLY2UDOE\MP900177937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991225" y="4941888"/>
            <a:ext cx="3152775" cy="191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5" name="Picture 5" descr="C:\Users\mradousova\AppData\Local\Microsoft\Windows\Temporary Internet Files\Content.IE5\1T6MO8M4\MP900423107[2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0" y="4365625"/>
            <a:ext cx="4276725" cy="2492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u="sng" smtClean="0"/>
              <a:t>Měkkýši – procvičování</a:t>
            </a:r>
            <a:br>
              <a:rPr lang="cs-CZ" sz="3200" b="1" u="sng" smtClean="0"/>
            </a:br>
            <a:r>
              <a:rPr lang="cs-CZ" sz="2400" b="1" u="sng" smtClean="0"/>
              <a:t>Přiřaď odpovídající barvou pojmy ke skupině</a:t>
            </a:r>
            <a:endParaRPr lang="cs-CZ" sz="3200" smtClean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 rtlCol="0">
            <a:normAutofit fontScale="625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u="sng" dirty="0" smtClean="0">
                <a:solidFill>
                  <a:srgbClr val="00B050"/>
                </a:solidFill>
              </a:rPr>
              <a:t>Plži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u="sng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u="sng" dirty="0">
              <a:solidFill>
                <a:srgbClr val="00B050"/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u="sng" dirty="0" smtClean="0">
              <a:solidFill>
                <a:srgbClr val="00B050"/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u="sng" dirty="0" smtClean="0">
              <a:solidFill>
                <a:srgbClr val="FF0000"/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u="sng" dirty="0" smtClean="0">
                <a:solidFill>
                  <a:srgbClr val="FF0000"/>
                </a:solidFill>
              </a:rPr>
              <a:t>Mlži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u="sng" dirty="0" smtClean="0">
              <a:solidFill>
                <a:srgbClr val="FF0000"/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u="sng" dirty="0">
              <a:solidFill>
                <a:srgbClr val="FF0000"/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u="sng" dirty="0" smtClean="0">
              <a:solidFill>
                <a:srgbClr val="FF0000"/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u="sng" dirty="0" smtClean="0">
              <a:solidFill>
                <a:srgbClr val="002060"/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u="sng" dirty="0" smtClean="0">
              <a:solidFill>
                <a:srgbClr val="002060"/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u="sng" dirty="0" smtClean="0">
                <a:solidFill>
                  <a:srgbClr val="002060"/>
                </a:solidFill>
              </a:rPr>
              <a:t>Hlavonožci</a:t>
            </a:r>
            <a:endParaRPr lang="cs-CZ" b="1" u="sng" dirty="0">
              <a:solidFill>
                <a:srgbClr val="00206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>
              <a:lnSpc>
                <a:spcPct val="80000"/>
              </a:lnSpc>
              <a:buFontTx/>
              <a:buChar char="-"/>
            </a:pPr>
            <a:r>
              <a:rPr lang="cs-CZ" sz="1500" smtClean="0"/>
              <a:t>tělo kryto lasturou</a:t>
            </a:r>
          </a:p>
          <a:p>
            <a:pPr>
              <a:lnSpc>
                <a:spcPct val="80000"/>
              </a:lnSpc>
              <a:buFontTx/>
              <a:buChar char="-"/>
            </a:pPr>
            <a:endParaRPr lang="cs-CZ" sz="1500" smtClean="0"/>
          </a:p>
          <a:p>
            <a:pPr>
              <a:lnSpc>
                <a:spcPct val="80000"/>
              </a:lnSpc>
              <a:buFontTx/>
              <a:buChar char="-"/>
            </a:pPr>
            <a:r>
              <a:rPr lang="cs-CZ" sz="1500" smtClean="0"/>
              <a:t>žijí v moř</a:t>
            </a:r>
            <a:r>
              <a:rPr lang="cs-CZ" sz="1500" smtClean="0">
                <a:latin typeface="Arial" charset="0"/>
              </a:rPr>
              <a:t>i</a:t>
            </a:r>
          </a:p>
          <a:p>
            <a:pPr>
              <a:lnSpc>
                <a:spcPct val="80000"/>
              </a:lnSpc>
              <a:buFontTx/>
              <a:buChar char="-"/>
            </a:pPr>
            <a:endParaRPr lang="cs-CZ" sz="1500" smtClean="0"/>
          </a:p>
          <a:p>
            <a:pPr>
              <a:lnSpc>
                <a:spcPct val="80000"/>
              </a:lnSpc>
              <a:buFontTx/>
              <a:buChar char="-"/>
            </a:pPr>
            <a:r>
              <a:rPr lang="cs-CZ" sz="1500" smtClean="0"/>
              <a:t>pohyb pomocí svalnaté nohy</a:t>
            </a:r>
          </a:p>
          <a:p>
            <a:pPr>
              <a:lnSpc>
                <a:spcPct val="80000"/>
              </a:lnSpc>
              <a:buFontTx/>
              <a:buChar char="-"/>
            </a:pPr>
            <a:endParaRPr lang="cs-CZ" sz="1500" smtClean="0"/>
          </a:p>
          <a:p>
            <a:pPr>
              <a:lnSpc>
                <a:spcPct val="80000"/>
              </a:lnSpc>
              <a:buFontTx/>
              <a:buChar char="-"/>
            </a:pPr>
            <a:r>
              <a:rPr lang="cs-CZ" sz="1500" smtClean="0"/>
              <a:t>oddělené pohlaví</a:t>
            </a:r>
          </a:p>
          <a:p>
            <a:pPr>
              <a:lnSpc>
                <a:spcPct val="80000"/>
              </a:lnSpc>
              <a:buFontTx/>
              <a:buChar char="-"/>
            </a:pPr>
            <a:endParaRPr lang="cs-CZ" sz="1500" smtClean="0"/>
          </a:p>
          <a:p>
            <a:pPr>
              <a:lnSpc>
                <a:spcPct val="80000"/>
              </a:lnSpc>
              <a:buFontTx/>
              <a:buChar char="-"/>
            </a:pPr>
            <a:r>
              <a:rPr lang="cs-CZ" sz="1500" smtClean="0"/>
              <a:t>mají nejlépe vyvinutou nervovou soustavu</a:t>
            </a:r>
          </a:p>
          <a:p>
            <a:pPr>
              <a:lnSpc>
                <a:spcPct val="80000"/>
              </a:lnSpc>
              <a:buFontTx/>
              <a:buChar char="-"/>
            </a:pPr>
            <a:endParaRPr lang="cs-CZ" sz="1500" smtClean="0"/>
          </a:p>
          <a:p>
            <a:pPr>
              <a:lnSpc>
                <a:spcPct val="80000"/>
              </a:lnSpc>
              <a:buFontTx/>
              <a:buChar char="-"/>
            </a:pPr>
            <a:r>
              <a:rPr lang="cs-CZ" sz="1500" smtClean="0"/>
              <a:t>svalnatá noha přeměněna v nálevku</a:t>
            </a:r>
          </a:p>
          <a:p>
            <a:pPr>
              <a:lnSpc>
                <a:spcPct val="80000"/>
              </a:lnSpc>
              <a:buFontTx/>
              <a:buChar char="-"/>
            </a:pPr>
            <a:endParaRPr lang="cs-CZ" sz="1500" smtClean="0"/>
          </a:p>
          <a:p>
            <a:pPr>
              <a:lnSpc>
                <a:spcPct val="80000"/>
              </a:lnSpc>
              <a:buFontTx/>
              <a:buChar char="-"/>
            </a:pPr>
            <a:r>
              <a:rPr lang="cs-CZ" sz="1500" smtClean="0"/>
              <a:t>mají ulitu </a:t>
            </a:r>
          </a:p>
          <a:p>
            <a:pPr>
              <a:lnSpc>
                <a:spcPct val="80000"/>
              </a:lnSpc>
              <a:buFontTx/>
              <a:buChar char="-"/>
            </a:pPr>
            <a:endParaRPr lang="cs-CZ" sz="1500" smtClean="0"/>
          </a:p>
          <a:p>
            <a:pPr>
              <a:lnSpc>
                <a:spcPct val="80000"/>
              </a:lnSpc>
              <a:buFontTx/>
              <a:buChar char="-"/>
            </a:pPr>
            <a:r>
              <a:rPr lang="cs-CZ" sz="1500" smtClean="0"/>
              <a:t>obojetníci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1500" smtClean="0"/>
              <a:t>			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1500" smtClean="0"/>
              <a:t>- 	vývin přímý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r>
              <a:rPr lang="cs-CZ" sz="3200" b="1" u="sng" smtClean="0"/>
              <a:t>Měkkýši – procvičování</a:t>
            </a:r>
            <a:br>
              <a:rPr lang="cs-CZ" sz="3200" b="1" u="sng" smtClean="0"/>
            </a:br>
            <a:r>
              <a:rPr lang="cs-CZ" sz="2400" b="1" u="sng" smtClean="0"/>
              <a:t>Přiřaď zástupce ke skupině</a:t>
            </a:r>
            <a:endParaRPr lang="cs-CZ" sz="3200" smtClean="0"/>
          </a:p>
        </p:txBody>
      </p:sp>
      <p:sp>
        <p:nvSpPr>
          <p:cNvPr id="17410" name="Zástupný symbol pro obsah 2"/>
          <p:cNvSpPr>
            <a:spLocks noGrp="1"/>
          </p:cNvSpPr>
          <p:nvPr>
            <p:ph sz="half" idx="4294967295"/>
          </p:nvPr>
        </p:nvSpPr>
        <p:spPr>
          <a:xfrm>
            <a:off x="179388" y="1628775"/>
            <a:ext cx="4038600" cy="4525963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b="1" u="sng" smtClean="0">
                <a:solidFill>
                  <a:srgbClr val="00B050"/>
                </a:solidFill>
              </a:rPr>
              <a:t>Plži</a:t>
            </a:r>
          </a:p>
          <a:p>
            <a:pPr>
              <a:buFont typeface="Arial" charset="0"/>
              <a:buNone/>
            </a:pPr>
            <a:endParaRPr lang="cs-CZ" b="1" u="sng" smtClean="0">
              <a:solidFill>
                <a:srgbClr val="00B050"/>
              </a:solidFill>
            </a:endParaRPr>
          </a:p>
          <a:p>
            <a:pPr>
              <a:buFont typeface="Arial" charset="0"/>
              <a:buNone/>
            </a:pPr>
            <a:endParaRPr lang="cs-CZ" b="1" u="sng" smtClean="0">
              <a:solidFill>
                <a:srgbClr val="00B050"/>
              </a:solidFill>
            </a:endParaRPr>
          </a:p>
          <a:p>
            <a:pPr>
              <a:buFont typeface="Arial" charset="0"/>
              <a:buNone/>
            </a:pPr>
            <a:r>
              <a:rPr lang="cs-CZ" b="1" u="sng" smtClean="0">
                <a:solidFill>
                  <a:srgbClr val="FF0000"/>
                </a:solidFill>
              </a:rPr>
              <a:t>Mlži</a:t>
            </a:r>
          </a:p>
          <a:p>
            <a:pPr>
              <a:buFont typeface="Arial" charset="0"/>
              <a:buNone/>
            </a:pPr>
            <a:endParaRPr lang="cs-CZ" b="1" u="sng" smtClean="0">
              <a:solidFill>
                <a:srgbClr val="FF0000"/>
              </a:solidFill>
            </a:endParaRPr>
          </a:p>
          <a:p>
            <a:pPr>
              <a:buFont typeface="Arial" charset="0"/>
              <a:buNone/>
            </a:pPr>
            <a:endParaRPr lang="cs-CZ" b="1" u="sng" smtClean="0">
              <a:solidFill>
                <a:srgbClr val="FF0000"/>
              </a:solidFill>
            </a:endParaRPr>
          </a:p>
          <a:p>
            <a:pPr>
              <a:buFont typeface="Arial" charset="0"/>
              <a:buNone/>
            </a:pPr>
            <a:r>
              <a:rPr lang="cs-CZ" b="1" u="sng" smtClean="0">
                <a:solidFill>
                  <a:srgbClr val="002060"/>
                </a:solidFill>
              </a:rPr>
              <a:t>Hlavonožci</a:t>
            </a:r>
          </a:p>
        </p:txBody>
      </p:sp>
      <p:sp>
        <p:nvSpPr>
          <p:cNvPr id="17411" name="TextovéPole 5"/>
          <p:cNvSpPr txBox="1">
            <a:spLocks noChangeArrowheads="1"/>
          </p:cNvSpPr>
          <p:nvPr/>
        </p:nvSpPr>
        <p:spPr bwMode="auto">
          <a:xfrm>
            <a:off x="5580063" y="1412875"/>
            <a:ext cx="25923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Okružák</a:t>
            </a:r>
          </a:p>
        </p:txBody>
      </p:sp>
      <p:sp>
        <p:nvSpPr>
          <p:cNvPr id="17412" name="TextovéPole 6"/>
          <p:cNvSpPr txBox="1">
            <a:spLocks noChangeArrowheads="1"/>
          </p:cNvSpPr>
          <p:nvPr/>
        </p:nvSpPr>
        <p:spPr bwMode="auto">
          <a:xfrm>
            <a:off x="5435600" y="2060575"/>
            <a:ext cx="266541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Ostranka</a:t>
            </a:r>
          </a:p>
        </p:txBody>
      </p:sp>
      <p:sp>
        <p:nvSpPr>
          <p:cNvPr id="17413" name="TextovéPole 7"/>
          <p:cNvSpPr txBox="1">
            <a:spLocks noChangeArrowheads="1"/>
          </p:cNvSpPr>
          <p:nvPr/>
        </p:nvSpPr>
        <p:spPr bwMode="auto">
          <a:xfrm>
            <a:off x="5580063" y="5805488"/>
            <a:ext cx="19446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Škeble</a:t>
            </a:r>
          </a:p>
        </p:txBody>
      </p:sp>
      <p:sp>
        <p:nvSpPr>
          <p:cNvPr id="17414" name="TextovéPole 8"/>
          <p:cNvSpPr txBox="1">
            <a:spLocks noChangeArrowheads="1"/>
          </p:cNvSpPr>
          <p:nvPr/>
        </p:nvSpPr>
        <p:spPr bwMode="auto">
          <a:xfrm>
            <a:off x="5435600" y="3357563"/>
            <a:ext cx="208915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Srdcovka</a:t>
            </a:r>
          </a:p>
        </p:txBody>
      </p:sp>
      <p:sp>
        <p:nvSpPr>
          <p:cNvPr id="17415" name="TextovéPole 9"/>
          <p:cNvSpPr txBox="1">
            <a:spLocks noChangeArrowheads="1"/>
          </p:cNvSpPr>
          <p:nvPr/>
        </p:nvSpPr>
        <p:spPr bwMode="auto">
          <a:xfrm>
            <a:off x="5508625" y="4005263"/>
            <a:ext cx="20161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Sépie</a:t>
            </a:r>
          </a:p>
        </p:txBody>
      </p:sp>
      <p:sp>
        <p:nvSpPr>
          <p:cNvPr id="17416" name="TextovéPole 10"/>
          <p:cNvSpPr txBox="1">
            <a:spLocks noChangeArrowheads="1"/>
          </p:cNvSpPr>
          <p:nvPr/>
        </p:nvSpPr>
        <p:spPr bwMode="auto">
          <a:xfrm>
            <a:off x="5435600" y="2636838"/>
            <a:ext cx="20161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Chobotnice</a:t>
            </a:r>
          </a:p>
        </p:txBody>
      </p:sp>
      <p:sp>
        <p:nvSpPr>
          <p:cNvPr id="17417" name="TextovéPole 11"/>
          <p:cNvSpPr txBox="1">
            <a:spLocks noChangeArrowheads="1"/>
          </p:cNvSpPr>
          <p:nvPr/>
        </p:nvSpPr>
        <p:spPr bwMode="auto">
          <a:xfrm>
            <a:off x="5435600" y="4652963"/>
            <a:ext cx="18732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Perlotvorka</a:t>
            </a:r>
          </a:p>
        </p:txBody>
      </p:sp>
      <p:sp>
        <p:nvSpPr>
          <p:cNvPr id="17418" name="TextovéPole 12"/>
          <p:cNvSpPr txBox="1">
            <a:spLocks noChangeArrowheads="1"/>
          </p:cNvSpPr>
          <p:nvPr/>
        </p:nvSpPr>
        <p:spPr bwMode="auto">
          <a:xfrm>
            <a:off x="5580063" y="5229225"/>
            <a:ext cx="187166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Plovatka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smtClean="0"/>
              <a:t>Použité zdroje</a:t>
            </a:r>
            <a:endParaRPr lang="cs-CZ" sz="3200" smtClean="0"/>
          </a:p>
        </p:txBody>
      </p:sp>
      <p:sp>
        <p:nvSpPr>
          <p:cNvPr id="18434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http://microsoft.com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41</TotalTime>
  <Words>93</Words>
  <Application>Microsoft Office PowerPoint</Application>
  <PresentationFormat>On-screen Show (4:3)</PresentationFormat>
  <Paragraphs>61</Paragraphs>
  <Slides>6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9" baseType="lpstr">
      <vt:lpstr>Calibri</vt:lpstr>
      <vt:lpstr>Arial</vt:lpstr>
      <vt:lpstr>Motiv sady Office</vt:lpstr>
      <vt:lpstr>Snímek 1</vt:lpstr>
      <vt:lpstr>Měkkýši - procvičování</vt:lpstr>
      <vt:lpstr>Měkkýši – procvičování Přiřaď odpovídající barvou pojmy a obrázky ke skupině</vt:lpstr>
      <vt:lpstr>Měkkýši – procvičování Přiřaď odpovídající barvou pojmy ke skupině</vt:lpstr>
      <vt:lpstr>Měkkýši – procvičování Přiřaď zástupce ke skupině</vt:lpstr>
      <vt:lpstr>Použité zdroje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Měkkýši - procvičování</dc:title>
  <dc:creator>Macík</dc:creator>
  <cp:lastModifiedBy>DUM</cp:lastModifiedBy>
  <cp:revision>12</cp:revision>
  <dcterms:created xsi:type="dcterms:W3CDTF">2012-04-16T15:00:14Z</dcterms:created>
  <dcterms:modified xsi:type="dcterms:W3CDTF">2012-05-22T12:31:06Z</dcterms:modified>
</cp:coreProperties>
</file>