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880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932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72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538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230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49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225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787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60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092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827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0E060-5CC1-47F1-9219-C12D02C228A8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DA970-B121-4F1A-A9A9-20811E6F8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164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Novorozenecké, kojenecké a batolecí </a:t>
            </a:r>
            <a:br>
              <a:rPr lang="cs-CZ" dirty="0" smtClean="0"/>
            </a:br>
            <a:r>
              <a:rPr lang="cs-CZ" dirty="0" smtClean="0"/>
              <a:t>období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2551837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VY_32_INOVACE_09_B_18_Novorozenecké, kojenecké a batolecí období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196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37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7197468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Novorozenecké,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kojenecké a batolecí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novorozenec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kojenec, batole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284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Novorozenecké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Doba trvání - od narození do </a:t>
            </a:r>
            <a:r>
              <a:rPr lang="cs-CZ" b="1" dirty="0" smtClean="0"/>
              <a:t>2. </a:t>
            </a:r>
            <a:r>
              <a:rPr lang="cs-CZ" b="1" dirty="0" smtClean="0"/>
              <a:t>měsíce</a:t>
            </a:r>
          </a:p>
          <a:p>
            <a:pPr marL="0" indent="0" algn="ctr">
              <a:buNone/>
            </a:pPr>
            <a:r>
              <a:rPr lang="cs-CZ" b="1" dirty="0" smtClean="0"/>
              <a:t>NOVOROZENEC</a:t>
            </a:r>
          </a:p>
          <a:p>
            <a:pPr>
              <a:buFontTx/>
              <a:buChar char="-"/>
            </a:pPr>
            <a:r>
              <a:rPr lang="cs-CZ" dirty="0" smtClean="0"/>
              <a:t>přechod z tekutého prostředí do plynného </a:t>
            </a:r>
          </a:p>
          <a:p>
            <a:pPr>
              <a:buFontTx/>
              <a:buChar char="-"/>
            </a:pPr>
            <a:r>
              <a:rPr lang="cs-CZ" dirty="0" smtClean="0"/>
              <a:t>přizpůsobuje se novým podmínkám</a:t>
            </a:r>
          </a:p>
          <a:p>
            <a:pPr>
              <a:buFontTx/>
              <a:buChar char="-"/>
            </a:pPr>
            <a:r>
              <a:rPr lang="cs-CZ" dirty="0" smtClean="0"/>
              <a:t>spí asi 20 hodin denně</a:t>
            </a:r>
          </a:p>
          <a:p>
            <a:pPr>
              <a:buFontTx/>
              <a:buChar char="-"/>
            </a:pPr>
            <a:r>
              <a:rPr lang="cs-CZ" dirty="0" smtClean="0"/>
              <a:t>saje mateřské mléko</a:t>
            </a:r>
          </a:p>
          <a:p>
            <a:pPr>
              <a:buFontTx/>
              <a:buChar char="-"/>
            </a:pPr>
            <a:r>
              <a:rPr lang="cs-CZ" dirty="0" smtClean="0"/>
              <a:t>hlásí se pláčem</a:t>
            </a:r>
          </a:p>
          <a:p>
            <a:pPr>
              <a:buFontTx/>
              <a:buChar char="-"/>
            </a:pPr>
            <a:r>
              <a:rPr lang="cs-CZ" dirty="0" smtClean="0"/>
              <a:t>budí se, když má hlad</a:t>
            </a:r>
          </a:p>
          <a:p>
            <a:pPr>
              <a:buFontTx/>
              <a:buChar char="-"/>
            </a:pPr>
            <a:r>
              <a:rPr lang="cs-CZ" dirty="0" smtClean="0"/>
              <a:t>reaguje na teplotní rozdíly</a:t>
            </a:r>
          </a:p>
          <a:p>
            <a:pPr>
              <a:buFontTx/>
              <a:buChar char="-"/>
            </a:pPr>
            <a:r>
              <a:rPr lang="cs-CZ" dirty="0" smtClean="0"/>
              <a:t>reaguje na hlas matky</a:t>
            </a:r>
          </a:p>
          <a:p>
            <a:pPr>
              <a:buFontTx/>
              <a:buChar char="-"/>
            </a:pPr>
            <a:r>
              <a:rPr lang="cs-CZ" dirty="0" smtClean="0"/>
              <a:t>svírá prsty do dlaně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91" t="44463" r="36691" b="34728"/>
          <a:stretch/>
        </p:blipFill>
        <p:spPr>
          <a:xfrm>
            <a:off x="5220072" y="3284984"/>
            <a:ext cx="2778950" cy="298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4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Péče o novorozence</a:t>
            </a:r>
          </a:p>
          <a:p>
            <a:r>
              <a:rPr lang="cs-CZ" dirty="0" smtClean="0"/>
              <a:t>koupání</a:t>
            </a:r>
          </a:p>
          <a:p>
            <a:r>
              <a:rPr lang="cs-CZ" dirty="0" smtClean="0"/>
              <a:t>přebalování</a:t>
            </a:r>
          </a:p>
          <a:p>
            <a:r>
              <a:rPr lang="cs-CZ" dirty="0" smtClean="0"/>
              <a:t>kojení</a:t>
            </a:r>
          </a:p>
          <a:p>
            <a:r>
              <a:rPr lang="cs-CZ" dirty="0" smtClean="0"/>
              <a:t>pobyt na čerstvém vzduchu </a:t>
            </a:r>
          </a:p>
          <a:p>
            <a:r>
              <a:rPr lang="cs-CZ" dirty="0" smtClean="0"/>
              <a:t>klidné prostředí</a:t>
            </a:r>
          </a:p>
          <a:p>
            <a:r>
              <a:rPr lang="cs-CZ" dirty="0" smtClean="0"/>
              <a:t>kontakt s matkou</a:t>
            </a:r>
          </a:p>
          <a:p>
            <a:r>
              <a:rPr lang="cs-CZ" dirty="0" smtClean="0"/>
              <a:t>prohlídky u dětského lékaře</a:t>
            </a:r>
          </a:p>
          <a:p>
            <a:r>
              <a:rPr lang="cs-CZ" dirty="0" smtClean="0"/>
              <a:t>kontrola váhy</a:t>
            </a:r>
          </a:p>
          <a:p>
            <a:r>
              <a:rPr lang="cs-CZ" dirty="0" smtClean="0"/>
              <a:t>kontrola teploty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Zdravotní problémy</a:t>
            </a:r>
          </a:p>
          <a:p>
            <a:r>
              <a:rPr lang="cs-CZ" dirty="0" smtClean="0"/>
              <a:t>rýma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vyrážka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škytavka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průjem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novorozenecká žloutenka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69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250"/>
                            </p:stCondLst>
                            <p:childTnLst>
                              <p:par>
                                <p:cTn id="32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2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2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2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2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2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2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2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2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500"/>
                            </p:stCondLst>
                            <p:childTnLst>
                              <p:par>
                                <p:cTn id="59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2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2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2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2250"/>
                            </p:stCondLst>
                            <p:childTnLst>
                              <p:par>
                                <p:cTn id="68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2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2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2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2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4000"/>
                            </p:stCondLst>
                            <p:childTnLst>
                              <p:par>
                                <p:cTn id="77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2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2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2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2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750"/>
                            </p:stCondLst>
                            <p:childTnLst>
                              <p:par>
                                <p:cTn id="86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200" decel="100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2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2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2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00" accel="10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7500"/>
                            </p:stCondLst>
                            <p:childTnLst>
                              <p:par>
                                <p:cTn id="95" presetID="26" presetClass="entr" presetSubtype="0" fill="hold" grpId="0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2750"/>
                            </p:stCondLst>
                            <p:childTnLst>
                              <p:par>
                                <p:cTn id="112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6250"/>
                            </p:stCondLst>
                            <p:childTnLst>
                              <p:par>
                                <p:cTn id="129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29750"/>
                            </p:stCondLst>
                            <p:childTnLst>
                              <p:par>
                                <p:cTn id="146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3250"/>
                            </p:stCondLst>
                            <p:childTnLst>
                              <p:par>
                                <p:cTn id="163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36750"/>
                            </p:stCondLst>
                            <p:childTnLst>
                              <p:par>
                                <p:cTn id="180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385"/>
            <a:ext cx="8229600" cy="1143000"/>
          </a:xfrm>
        </p:spPr>
        <p:txBody>
          <a:bodyPr/>
          <a:lstStyle/>
          <a:p>
            <a:r>
              <a:rPr lang="cs-CZ" dirty="0" smtClean="0"/>
              <a:t>Kojenecké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Doba trvání - od </a:t>
            </a:r>
            <a:r>
              <a:rPr lang="cs-CZ" b="1" dirty="0" smtClean="0"/>
              <a:t>3. </a:t>
            </a:r>
            <a:r>
              <a:rPr lang="cs-CZ" b="1" dirty="0" smtClean="0"/>
              <a:t>měsíce do 1 roku</a:t>
            </a:r>
          </a:p>
          <a:p>
            <a:pPr marL="0" indent="0" algn="ctr">
              <a:buNone/>
            </a:pPr>
            <a:r>
              <a:rPr lang="cs-CZ" sz="3800" b="1" dirty="0" smtClean="0"/>
              <a:t>KOJENEC</a:t>
            </a:r>
          </a:p>
          <a:p>
            <a:pPr>
              <a:buFontTx/>
              <a:buChar char="-"/>
            </a:pPr>
            <a:r>
              <a:rPr lang="cs-CZ" dirty="0" smtClean="0"/>
              <a:t>rychlý růst do délky</a:t>
            </a:r>
          </a:p>
          <a:p>
            <a:pPr>
              <a:buFontTx/>
              <a:buChar char="-"/>
            </a:pPr>
            <a:r>
              <a:rPr lang="cs-CZ" dirty="0" smtClean="0"/>
              <a:t>přibývání na váze</a:t>
            </a:r>
          </a:p>
          <a:p>
            <a:pPr>
              <a:buFontTx/>
              <a:buChar char="-"/>
            </a:pPr>
            <a:r>
              <a:rPr lang="cs-CZ" dirty="0" smtClean="0"/>
              <a:t>zvedá a otáčí hlavu</a:t>
            </a:r>
          </a:p>
          <a:p>
            <a:pPr>
              <a:buFontTx/>
              <a:buChar char="-"/>
            </a:pPr>
            <a:r>
              <a:rPr lang="cs-CZ" dirty="0" smtClean="0"/>
              <a:t>přetáčí se na bříško</a:t>
            </a:r>
          </a:p>
          <a:p>
            <a:pPr>
              <a:buFontTx/>
              <a:buChar char="-"/>
            </a:pPr>
            <a:r>
              <a:rPr lang="cs-CZ" dirty="0" smtClean="0"/>
              <a:t>začíná si sedat</a:t>
            </a:r>
          </a:p>
          <a:p>
            <a:pPr>
              <a:buFontTx/>
              <a:buChar char="-"/>
            </a:pPr>
            <a:r>
              <a:rPr lang="cs-CZ" dirty="0" smtClean="0"/>
              <a:t>leze po čtyřech</a:t>
            </a:r>
          </a:p>
          <a:p>
            <a:pPr>
              <a:buFontTx/>
              <a:buChar char="-"/>
            </a:pPr>
            <a:r>
              <a:rPr lang="cs-CZ" dirty="0" smtClean="0"/>
              <a:t>ke konci období chůze s přidržováním</a:t>
            </a:r>
          </a:p>
          <a:p>
            <a:pPr>
              <a:buFontTx/>
              <a:buChar char="-"/>
            </a:pPr>
            <a:r>
              <a:rPr lang="cs-CZ" dirty="0" smtClean="0"/>
              <a:t>růst mléčného chrupu</a:t>
            </a:r>
          </a:p>
          <a:p>
            <a:pPr>
              <a:buFontTx/>
              <a:buChar char="-"/>
            </a:pPr>
            <a:r>
              <a:rPr lang="cs-CZ" dirty="0" smtClean="0"/>
              <a:t>čas spánku se zkracuje</a:t>
            </a:r>
          </a:p>
          <a:p>
            <a:pPr>
              <a:buFontTx/>
              <a:buChar char="-"/>
            </a:pPr>
            <a:r>
              <a:rPr lang="cs-CZ" dirty="0" smtClean="0"/>
              <a:t>hraje si s vlastním tělem</a:t>
            </a:r>
          </a:p>
          <a:p>
            <a:pPr>
              <a:buFontTx/>
              <a:buChar char="-"/>
            </a:pPr>
            <a:r>
              <a:rPr lang="cs-CZ" dirty="0" smtClean="0"/>
              <a:t>hraje si s předměty v nejbližším okolí</a:t>
            </a:r>
          </a:p>
          <a:p>
            <a:pPr>
              <a:buFontTx/>
              <a:buChar char="-"/>
            </a:pPr>
            <a:r>
              <a:rPr lang="cs-CZ" dirty="0" smtClean="0"/>
              <a:t>vše strká do pusy</a:t>
            </a:r>
          </a:p>
          <a:p>
            <a:pPr>
              <a:buFontTx/>
              <a:buChar char="-"/>
            </a:pPr>
            <a:r>
              <a:rPr lang="cs-CZ" dirty="0" smtClean="0"/>
              <a:t>vše nové je pro něj zajímavé</a:t>
            </a:r>
          </a:p>
          <a:p>
            <a:pPr>
              <a:buFontTx/>
              <a:buChar char="-"/>
            </a:pPr>
            <a:r>
              <a:rPr lang="cs-CZ" dirty="0" smtClean="0"/>
              <a:t>sleduje pohybující se předmět</a:t>
            </a:r>
          </a:p>
          <a:p>
            <a:pPr>
              <a:buFontTx/>
              <a:buChar char="-"/>
            </a:pPr>
            <a:r>
              <a:rPr lang="cs-CZ" dirty="0" smtClean="0"/>
              <a:t>6. </a:t>
            </a:r>
            <a:r>
              <a:rPr lang="cs-CZ" dirty="0" smtClean="0"/>
              <a:t>měsíc - žvatlá</a:t>
            </a:r>
          </a:p>
          <a:p>
            <a:pPr>
              <a:buFontTx/>
              <a:buChar char="-"/>
            </a:pPr>
            <a:r>
              <a:rPr lang="cs-CZ" dirty="0" smtClean="0"/>
              <a:t>9. </a:t>
            </a:r>
            <a:r>
              <a:rPr lang="cs-CZ" dirty="0" smtClean="0"/>
              <a:t>měsíc - rozumí jednoduchým slovům</a:t>
            </a:r>
          </a:p>
          <a:p>
            <a:pPr marL="0" indent="0" algn="ctr">
              <a:buNone/>
            </a:pP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3" t="45656" r="15339" b="22425"/>
          <a:stretch/>
        </p:blipFill>
        <p:spPr>
          <a:xfrm>
            <a:off x="4860032" y="2636912"/>
            <a:ext cx="3616422" cy="2380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21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038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Péče o kojence</a:t>
            </a:r>
          </a:p>
          <a:p>
            <a:r>
              <a:rPr lang="cs-CZ" dirty="0" smtClean="0"/>
              <a:t>kontakt s matkou</a:t>
            </a:r>
          </a:p>
          <a:p>
            <a:r>
              <a:rPr lang="cs-CZ" dirty="0" smtClean="0"/>
              <a:t>mluvíme klidným hlasem</a:t>
            </a:r>
          </a:p>
          <a:p>
            <a:r>
              <a:rPr lang="cs-CZ" dirty="0" smtClean="0"/>
              <a:t>mluvíme srozumitelně</a:t>
            </a:r>
          </a:p>
          <a:p>
            <a:r>
              <a:rPr lang="cs-CZ" dirty="0" smtClean="0"/>
              <a:t>používáme zdrobněliny</a:t>
            </a:r>
          </a:p>
          <a:p>
            <a:r>
              <a:rPr lang="cs-CZ" dirty="0" smtClean="0"/>
              <a:t>pravidelná hygiena</a:t>
            </a:r>
          </a:p>
          <a:p>
            <a:r>
              <a:rPr lang="cs-CZ" dirty="0" smtClean="0"/>
              <a:t>mluvíme co nejvíce</a:t>
            </a:r>
          </a:p>
          <a:p>
            <a:r>
              <a:rPr lang="cs-CZ" dirty="0" smtClean="0"/>
              <a:t>přebalování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Zdravotní problémy</a:t>
            </a:r>
          </a:p>
          <a:p>
            <a:endParaRPr lang="cs-CZ" b="1" dirty="0"/>
          </a:p>
          <a:p>
            <a:r>
              <a:rPr lang="cs-CZ" dirty="0" smtClean="0"/>
              <a:t>teplota</a:t>
            </a:r>
          </a:p>
          <a:p>
            <a:endParaRPr lang="cs-CZ" dirty="0"/>
          </a:p>
          <a:p>
            <a:r>
              <a:rPr lang="cs-CZ" dirty="0" smtClean="0"/>
              <a:t>zácpa</a:t>
            </a:r>
          </a:p>
          <a:p>
            <a:endParaRPr lang="cs-CZ" dirty="0"/>
          </a:p>
          <a:p>
            <a:r>
              <a:rPr lang="cs-CZ" dirty="0" smtClean="0"/>
              <a:t>bolestí bříška  = kolika kojenců</a:t>
            </a:r>
          </a:p>
        </p:txBody>
      </p:sp>
    </p:spTree>
    <p:extLst>
      <p:ext uri="{BB962C8B-B14F-4D97-AF65-F5344CB8AC3E}">
        <p14:creationId xmlns:p14="http://schemas.microsoft.com/office/powerpoint/2010/main" val="4003802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6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6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600" decel="100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6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600" decel="100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600" decel="100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6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600" decel="100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6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0"/>
                            </p:stCondLst>
                            <p:childTnLst>
                              <p:par>
                                <p:cTn id="59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600" decel="100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6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7500"/>
                            </p:stCondLst>
                            <p:childTnLst>
                              <p:par>
                                <p:cTn id="68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600" decel="100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600" decel="100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00" decel="100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00" decel="100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0"/>
                            </p:stCondLst>
                            <p:childTnLst>
                              <p:par>
                                <p:cTn id="77" presetID="26" presetClass="entr" presetSubtype="0" fill="hold" grpId="0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5250"/>
                            </p:stCondLst>
                            <p:childTnLst>
                              <p:par>
                                <p:cTn id="94" presetID="26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8500"/>
                            </p:stCondLst>
                            <p:childTnLst>
                              <p:par>
                                <p:cTn id="111" presetID="26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1750"/>
                            </p:stCondLst>
                            <p:childTnLst>
                              <p:par>
                                <p:cTn id="128" presetID="26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Batolecí období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Doba trvání - od 1 roku do 3 let</a:t>
            </a:r>
          </a:p>
          <a:p>
            <a:pPr marL="0" indent="0" algn="ctr">
              <a:buNone/>
            </a:pPr>
            <a:r>
              <a:rPr lang="cs-CZ" b="1" dirty="0" smtClean="0"/>
              <a:t>BATOLE</a:t>
            </a:r>
          </a:p>
          <a:p>
            <a:pPr>
              <a:buFontTx/>
              <a:buChar char="-"/>
            </a:pPr>
            <a:r>
              <a:rPr lang="cs-CZ" dirty="0" smtClean="0"/>
              <a:t>manipuluje s předměty</a:t>
            </a:r>
          </a:p>
          <a:p>
            <a:pPr>
              <a:buFontTx/>
              <a:buChar char="-"/>
            </a:pPr>
            <a:r>
              <a:rPr lang="cs-CZ" dirty="0" smtClean="0"/>
              <a:t>poznává účel předmětu</a:t>
            </a:r>
          </a:p>
          <a:p>
            <a:pPr>
              <a:buFontTx/>
              <a:buChar char="-"/>
            </a:pPr>
            <a:r>
              <a:rPr lang="cs-CZ" dirty="0" smtClean="0"/>
              <a:t>napodobuje činnosti dospělého</a:t>
            </a:r>
          </a:p>
          <a:p>
            <a:pPr>
              <a:buFontTx/>
              <a:buChar char="-"/>
            </a:pPr>
            <a:r>
              <a:rPr lang="cs-CZ" dirty="0" smtClean="0"/>
              <a:t>učí se základním hygienickým návykům</a:t>
            </a:r>
          </a:p>
          <a:p>
            <a:pPr>
              <a:buFontTx/>
              <a:buChar char="-"/>
            </a:pPr>
            <a:r>
              <a:rPr lang="cs-CZ" dirty="0" smtClean="0"/>
              <a:t>poznává blízké osoby - máma, táta, sourozenci</a:t>
            </a:r>
          </a:p>
          <a:p>
            <a:pPr>
              <a:buFontTx/>
              <a:buChar char="-"/>
            </a:pPr>
            <a:r>
              <a:rPr lang="cs-CZ" dirty="0" smtClean="0"/>
              <a:t>seznamuje se se lžící, pije z hrníčku</a:t>
            </a:r>
          </a:p>
          <a:p>
            <a:pPr>
              <a:buFontTx/>
              <a:buChar char="-"/>
            </a:pPr>
            <a:r>
              <a:rPr lang="cs-CZ" dirty="0" smtClean="0"/>
              <a:t>učí se základní barvy</a:t>
            </a:r>
          </a:p>
          <a:p>
            <a:pPr>
              <a:buFontTx/>
              <a:buChar char="-"/>
            </a:pPr>
            <a:r>
              <a:rPr lang="cs-CZ" dirty="0" smtClean="0"/>
              <a:t>učí se tvary předmětů</a:t>
            </a:r>
          </a:p>
          <a:p>
            <a:pPr>
              <a:buFontTx/>
              <a:buChar char="-"/>
            </a:pPr>
            <a:r>
              <a:rPr lang="cs-CZ" dirty="0" smtClean="0"/>
              <a:t>poznává zvířata</a:t>
            </a:r>
          </a:p>
          <a:p>
            <a:pPr>
              <a:buFontTx/>
              <a:buChar char="-"/>
            </a:pPr>
            <a:r>
              <a:rPr lang="cs-CZ" dirty="0" smtClean="0"/>
              <a:t>rozvíjí se jeho řeč</a:t>
            </a:r>
          </a:p>
          <a:p>
            <a:pPr>
              <a:buFontTx/>
              <a:buChar char="-"/>
            </a:pPr>
            <a:r>
              <a:rPr lang="cs-CZ" dirty="0" smtClean="0"/>
              <a:t>zpočátku nosí pleny, ale učí se chodit na nočník</a:t>
            </a:r>
          </a:p>
          <a:p>
            <a:pPr>
              <a:buFontTx/>
              <a:buChar char="-"/>
            </a:pPr>
            <a:r>
              <a:rPr lang="cs-CZ" dirty="0" smtClean="0"/>
              <a:t>přechází z mateřského mléka na stravu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7" t="47677" r="36690" b="30303"/>
          <a:stretch/>
        </p:blipFill>
        <p:spPr>
          <a:xfrm>
            <a:off x="6228184" y="1196752"/>
            <a:ext cx="2232248" cy="2385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25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Citlivé na pochvalu a pokárání.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Převažuje otázka : </a:t>
            </a:r>
            <a:r>
              <a:rPr lang="cs-CZ" sz="3600" b="1" dirty="0" smtClean="0"/>
              <a:t>,, Co je to?“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Začíná období ,, vzdoru“ </a:t>
            </a:r>
            <a:r>
              <a:rPr lang="cs-CZ" sz="3600" b="1" dirty="0" smtClean="0"/>
              <a:t>chci </a:t>
            </a:r>
            <a:r>
              <a:rPr lang="cs-CZ" sz="3600" b="1" dirty="0" smtClean="0"/>
              <a:t>– nechci.</a:t>
            </a:r>
            <a:endParaRPr lang="cs-CZ" sz="36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Prodlužuje se doba trvání hraní.</a:t>
            </a:r>
          </a:p>
        </p:txBody>
      </p:sp>
    </p:spTree>
    <p:extLst>
      <p:ext uri="{BB962C8B-B14F-4D97-AF65-F5344CB8AC3E}">
        <p14:creationId xmlns:p14="http://schemas.microsoft.com/office/powerpoint/2010/main" val="73027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Do jakého věkového období zařadíme batole?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Jak nazýváme narozené dítě?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Jaká je jeho strava?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V jakém období začíná růst mléčný chrup?</a:t>
            </a:r>
          </a:p>
          <a:p>
            <a:pPr marL="0" indent="0">
              <a:buNone/>
            </a:pPr>
            <a:r>
              <a:rPr lang="cs-CZ" smtClean="0"/>
              <a:t>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38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5) Jak nazýváme období dítěte od </a:t>
            </a:r>
            <a:r>
              <a:rPr lang="cs-CZ" dirty="0" smtClean="0"/>
              <a:t>3. </a:t>
            </a:r>
            <a:r>
              <a:rPr lang="cs-CZ" dirty="0" smtClean="0"/>
              <a:t>měsíce do 1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roku?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6) Jak dlouho trvá novorozenecké období?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Co batole zajímá?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Jak nazýváme dítě, které leze po čtyřech,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přetáčí se na bříško a začíná sedět?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030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20996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 žáci seznámí se 3 obdobími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lidského života. 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232713"/>
              </p:ext>
            </p:extLst>
          </p:nvPr>
        </p:nvGraphicFramePr>
        <p:xfrm>
          <a:off x="827584" y="4365104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Fotografie</a:t>
                      </a:r>
                    </a:p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-vlastní zdroje</a:t>
                      </a:r>
                      <a:endParaRPr lang="cs-CZ" sz="1800" dirty="0" smtClean="0"/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58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552</Words>
  <Application>Microsoft Office PowerPoint</Application>
  <PresentationFormat>Předvádění na obrazovce (4:3)</PresentationFormat>
  <Paragraphs>146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Novorozenecké, kojenecké a batolecí  období</vt:lpstr>
      <vt:lpstr>Prezentace aplikace PowerPoint</vt:lpstr>
      <vt:lpstr>Novorozenecké období</vt:lpstr>
      <vt:lpstr>Prezentace aplikace PowerPoint</vt:lpstr>
      <vt:lpstr>Kojenecké období</vt:lpstr>
      <vt:lpstr>Prezentace aplikace PowerPoint</vt:lpstr>
      <vt:lpstr>Batolecí období</vt:lpstr>
      <vt:lpstr>Prezentace aplikace PowerPoint</vt:lpstr>
      <vt:lpstr>Dopiš správné odpovědi</vt:lpstr>
      <vt:lpstr>Dopiš správné odpovědi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Novorozenecké, kojenecké a batolecí  období</dc:title>
  <dc:creator>Simona</dc:creator>
  <cp:lastModifiedBy>Učitel</cp:lastModifiedBy>
  <cp:revision>37</cp:revision>
  <dcterms:created xsi:type="dcterms:W3CDTF">2012-02-04T14:39:16Z</dcterms:created>
  <dcterms:modified xsi:type="dcterms:W3CDTF">2012-03-02T15:18:56Z</dcterms:modified>
</cp:coreProperties>
</file>