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70" r:id="rId13"/>
    <p:sldId id="266" r:id="rId14"/>
    <p:sldId id="267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F970A-9085-42DF-80A8-0F5DF47615B4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19C2B-5352-4E5D-8944-D0759AEE3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8877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F970A-9085-42DF-80A8-0F5DF47615B4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19C2B-5352-4E5D-8944-D0759AEE3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43326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F970A-9085-42DF-80A8-0F5DF47615B4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19C2B-5352-4E5D-8944-D0759AEE3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79979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F970A-9085-42DF-80A8-0F5DF47615B4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19C2B-5352-4E5D-8944-D0759AEE3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26140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F970A-9085-42DF-80A8-0F5DF47615B4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19C2B-5352-4E5D-8944-D0759AEE3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35579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F970A-9085-42DF-80A8-0F5DF47615B4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19C2B-5352-4E5D-8944-D0759AEE3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13306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F970A-9085-42DF-80A8-0F5DF47615B4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19C2B-5352-4E5D-8944-D0759AEE3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88928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F970A-9085-42DF-80A8-0F5DF47615B4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19C2B-5352-4E5D-8944-D0759AEE3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33705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F970A-9085-42DF-80A8-0F5DF47615B4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19C2B-5352-4E5D-8944-D0759AEE3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2563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F970A-9085-42DF-80A8-0F5DF47615B4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19C2B-5352-4E5D-8944-D0759AEE3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07666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2F970A-9085-42DF-80A8-0F5DF47615B4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19C2B-5352-4E5D-8944-D0759AEE3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3862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3">
                <a:lumMod val="75000"/>
              </a:schemeClr>
            </a:gs>
            <a:gs pos="100000">
              <a:schemeClr val="accent2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2F970A-9085-42DF-80A8-0F5DF47615B4}" type="datetimeFigureOut">
              <a:rPr lang="cs-CZ" smtClean="0"/>
              <a:t>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D19C2B-5352-4E5D-8944-D0759AEE3FD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951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Předškolní, školní období a dospívání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0688" y="4653136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827584" y="2274838"/>
            <a:ext cx="720080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Název školy:  Základní škola Karla Klíče Hostinné</a:t>
            </a:r>
          </a:p>
          <a:p>
            <a:r>
              <a:rPr lang="cs-CZ" dirty="0" smtClean="0"/>
              <a:t>Autor:  Mgr. Simona Stránská</a:t>
            </a:r>
          </a:p>
          <a:p>
            <a:r>
              <a:rPr lang="cs-CZ" dirty="0" smtClean="0"/>
              <a:t>Název:  VY_32_INOVACE_09_B_19_Předškolní, školní období a dospívání</a:t>
            </a:r>
          </a:p>
          <a:p>
            <a:r>
              <a:rPr lang="cs-CZ" dirty="0" smtClean="0"/>
              <a:t>Téma:   Přírodověda - Člověk</a:t>
            </a:r>
          </a:p>
          <a:p>
            <a:r>
              <a:rPr lang="cs-CZ" dirty="0" smtClean="0"/>
              <a:t>Číslo projektu: CZ.1.07/1.4.00/21.2131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3132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1108075"/>
              </p:ext>
            </p:extLst>
          </p:nvPr>
        </p:nvGraphicFramePr>
        <p:xfrm>
          <a:off x="1187624" y="1916832"/>
          <a:ext cx="6834212" cy="36457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Simona Stránská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11. 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16. února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 jeho svět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Předškolní,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školní období a dospívání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mateřská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škola, základní škola, puberta, charakter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2672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Předškolní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Doba trvání - od 3 let do 6 let</a:t>
            </a:r>
          </a:p>
          <a:p>
            <a:pPr marL="0" indent="0">
              <a:buNone/>
            </a:pPr>
            <a:r>
              <a:rPr lang="cs-CZ" b="1" dirty="0" smtClean="0"/>
              <a:t>Věk mateřské školy, otázek a her</a:t>
            </a:r>
          </a:p>
          <a:p>
            <a:pPr>
              <a:buFontTx/>
              <a:buChar char="-"/>
            </a:pPr>
            <a:r>
              <a:rPr lang="cs-CZ" dirty="0" smtClean="0"/>
              <a:t>pohyb dokonalejší</a:t>
            </a:r>
          </a:p>
          <a:p>
            <a:pPr>
              <a:buFontTx/>
              <a:buChar char="-"/>
            </a:pPr>
            <a:r>
              <a:rPr lang="cs-CZ" dirty="0" smtClean="0"/>
              <a:t>individuální styl chůze</a:t>
            </a:r>
          </a:p>
          <a:p>
            <a:pPr>
              <a:buFontTx/>
              <a:buChar char="-"/>
            </a:pPr>
            <a:r>
              <a:rPr lang="cs-CZ" dirty="0" smtClean="0"/>
              <a:t>na konci období dokáže zvládnout základy : </a:t>
            </a:r>
          </a:p>
          <a:p>
            <a:pPr marL="0" indent="0">
              <a:buNone/>
            </a:pPr>
            <a:r>
              <a:rPr lang="cs-CZ" dirty="0" smtClean="0"/>
              <a:t>                                   a) bruslení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b) plavání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c) lyžování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d) jízdy na kole</a:t>
            </a:r>
          </a:p>
          <a:p>
            <a:pPr>
              <a:buFontTx/>
              <a:buChar char="-"/>
            </a:pPr>
            <a:r>
              <a:rPr lang="cs-CZ" dirty="0" smtClean="0"/>
              <a:t>samostatnost a obratnost</a:t>
            </a:r>
          </a:p>
          <a:p>
            <a:pPr>
              <a:buFontTx/>
              <a:buChar char="-"/>
            </a:pPr>
            <a:r>
              <a:rPr lang="cs-CZ" dirty="0" smtClean="0"/>
              <a:t>učí se zacházet s nůžkami, tužkou a jíst příborem</a:t>
            </a:r>
          </a:p>
          <a:p>
            <a:pPr>
              <a:buFontTx/>
              <a:buChar char="-"/>
            </a:pPr>
            <a:r>
              <a:rPr lang="cs-CZ" dirty="0" smtClean="0"/>
              <a:t>samo se obléká</a:t>
            </a:r>
          </a:p>
          <a:p>
            <a:pPr>
              <a:buFontTx/>
              <a:buChar char="-"/>
            </a:pPr>
            <a:r>
              <a:rPr lang="cs-CZ" dirty="0" smtClean="0"/>
              <a:t>samo provádí denní hygienu</a:t>
            </a:r>
          </a:p>
          <a:p>
            <a:pPr>
              <a:buFontTx/>
              <a:buChar char="-"/>
            </a:pPr>
            <a:r>
              <a:rPr lang="cs-CZ" dirty="0" smtClean="0"/>
              <a:t>učí se plnit povinnosti</a:t>
            </a:r>
          </a:p>
          <a:p>
            <a:pPr>
              <a:buFontTx/>
              <a:buChar char="-"/>
            </a:pPr>
            <a:r>
              <a:rPr lang="cs-CZ" dirty="0" smtClean="0"/>
              <a:t>napodobuje různá povolání</a:t>
            </a:r>
          </a:p>
          <a:p>
            <a:pPr>
              <a:buFontTx/>
              <a:buChar char="-"/>
            </a:pPr>
            <a:r>
              <a:rPr lang="cs-CZ" dirty="0" smtClean="0"/>
              <a:t>rozvíjí se fantazie a představivost</a:t>
            </a:r>
          </a:p>
          <a:p>
            <a:pPr>
              <a:buFontTx/>
              <a:buChar char="-"/>
            </a:pPr>
            <a:r>
              <a:rPr lang="cs-CZ" dirty="0" smtClean="0"/>
              <a:t>hraje si samo i v kolektivu</a:t>
            </a:r>
          </a:p>
          <a:p>
            <a:pPr>
              <a:buFontTx/>
              <a:buChar char="-"/>
            </a:pPr>
            <a:r>
              <a:rPr lang="cs-CZ" dirty="0" smtClean="0"/>
              <a:t>poslouchá pohádky</a:t>
            </a:r>
          </a:p>
          <a:p>
            <a:pPr>
              <a:buFontTx/>
              <a:buChar char="-"/>
            </a:pPr>
            <a:r>
              <a:rPr lang="cs-CZ" dirty="0" smtClean="0"/>
              <a:t>začíná dětská kresba</a:t>
            </a:r>
          </a:p>
          <a:p>
            <a:pPr>
              <a:buFontTx/>
              <a:buChar char="-"/>
            </a:pPr>
            <a:r>
              <a:rPr lang="cs-CZ" dirty="0" smtClean="0"/>
              <a:t>orientuje se v denním čase, ročním období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Simona\Downloads\doc 002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214" t="40406" r="33917" b="16565"/>
          <a:stretch/>
        </p:blipFill>
        <p:spPr bwMode="auto">
          <a:xfrm>
            <a:off x="5543982" y="1916832"/>
            <a:ext cx="2705541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5657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accel="50000" fill="hold">
                                          <p:stCondLst>
                                            <p:cond delay="10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M</a:t>
            </a:r>
            <a:r>
              <a:rPr lang="cs-CZ" dirty="0" smtClean="0"/>
              <a:t>yšlení a řeč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Char char="-"/>
            </a:pPr>
            <a:r>
              <a:rPr lang="cs-CZ" dirty="0" smtClean="0"/>
              <a:t>časté otázky </a:t>
            </a:r>
            <a:r>
              <a:rPr lang="cs-CZ" b="1" dirty="0" smtClean="0"/>
              <a:t>,, proč?, na co?, jak“</a:t>
            </a:r>
          </a:p>
          <a:p>
            <a:pPr>
              <a:buFontTx/>
              <a:buChar char="-"/>
            </a:pPr>
            <a:r>
              <a:rPr lang="cs-CZ" dirty="0" smtClean="0"/>
              <a:t>obohacuje se slovní zásoba</a:t>
            </a:r>
          </a:p>
          <a:p>
            <a:pPr>
              <a:buFontTx/>
              <a:buChar char="-"/>
            </a:pPr>
            <a:r>
              <a:rPr lang="cs-CZ" dirty="0" smtClean="0"/>
              <a:t>na konci období asi 3000 slov</a:t>
            </a:r>
          </a:p>
          <a:p>
            <a:pPr marL="0" indent="0" algn="ctr">
              <a:buNone/>
            </a:pPr>
            <a:r>
              <a:rPr lang="cs-CZ" b="1" dirty="0" smtClean="0"/>
              <a:t>CITY</a:t>
            </a:r>
          </a:p>
          <a:p>
            <a:pPr>
              <a:buFontTx/>
              <a:buChar char="-"/>
            </a:pPr>
            <a:r>
              <a:rPr lang="cs-CZ" dirty="0" smtClean="0"/>
              <a:t>v chování se projevuje - strach, hněv, radost, smích, žárlivost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5988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Školní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Rozdělujeme na: </a:t>
            </a:r>
            <a:r>
              <a:rPr lang="cs-CZ" dirty="0" smtClean="0"/>
              <a:t>a) mladší školní věk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b) starší školní věk</a:t>
            </a:r>
          </a:p>
          <a:p>
            <a:pPr marL="0" indent="0" algn="ctr">
              <a:buNone/>
            </a:pPr>
            <a:r>
              <a:rPr lang="cs-CZ" b="1" dirty="0" smtClean="0"/>
              <a:t>MLADŠÍ ŠKOLNÍ VĚK</a:t>
            </a: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Doba trvání - od 6 let do 10 let</a:t>
            </a:r>
          </a:p>
          <a:p>
            <a:pPr marL="0" indent="0">
              <a:buNone/>
            </a:pPr>
            <a:r>
              <a:rPr lang="cs-CZ" dirty="0" smtClean="0"/>
              <a:t>Vstupem do školy se mění celkový způsob života dítěte.</a:t>
            </a:r>
          </a:p>
          <a:p>
            <a:pPr marL="0" indent="0">
              <a:buNone/>
            </a:pPr>
            <a:r>
              <a:rPr lang="cs-CZ" b="1" dirty="0" smtClean="0"/>
              <a:t>Hlavní činnost - učení</a:t>
            </a:r>
          </a:p>
          <a:p>
            <a:pPr>
              <a:buFontTx/>
              <a:buChar char="-"/>
            </a:pPr>
            <a:r>
              <a:rPr lang="cs-CZ" dirty="0" smtClean="0"/>
              <a:t>podřizování se požadavkům školy</a:t>
            </a:r>
          </a:p>
          <a:p>
            <a:pPr>
              <a:buFontTx/>
              <a:buChar char="-"/>
            </a:pPr>
            <a:r>
              <a:rPr lang="cs-CZ" dirty="0" smtClean="0"/>
              <a:t>plnění povinností</a:t>
            </a:r>
          </a:p>
          <a:p>
            <a:pPr>
              <a:buFontTx/>
              <a:buChar char="-"/>
            </a:pPr>
            <a:r>
              <a:rPr lang="cs-CZ" dirty="0" smtClean="0"/>
              <a:t>rozšiřování vědomostí</a:t>
            </a:r>
          </a:p>
          <a:p>
            <a:pPr>
              <a:buFontTx/>
              <a:buChar char="-"/>
            </a:pPr>
            <a:r>
              <a:rPr lang="cs-CZ" dirty="0" smtClean="0"/>
              <a:t>učí se jednání a chování v kolektivu</a:t>
            </a:r>
          </a:p>
          <a:p>
            <a:pPr>
              <a:buFontTx/>
              <a:buChar char="-"/>
            </a:pPr>
            <a:r>
              <a:rPr lang="cs-CZ" dirty="0" smtClean="0"/>
              <a:t>rozšiřuje se slovní zásoba</a:t>
            </a:r>
          </a:p>
          <a:p>
            <a:pPr>
              <a:buFontTx/>
              <a:buChar char="-"/>
            </a:pPr>
            <a:r>
              <a:rPr lang="cs-CZ" dirty="0" smtClean="0"/>
              <a:t>zlepšuje se samostatnost</a:t>
            </a:r>
          </a:p>
          <a:p>
            <a:pPr>
              <a:buFontTx/>
              <a:buChar char="-"/>
            </a:pPr>
            <a:r>
              <a:rPr lang="cs-CZ" dirty="0" smtClean="0"/>
              <a:t>zlepšuje se paměť</a:t>
            </a:r>
          </a:p>
          <a:p>
            <a:pPr>
              <a:buFontTx/>
              <a:buChar char="-"/>
            </a:pPr>
            <a:r>
              <a:rPr lang="cs-CZ" dirty="0" smtClean="0"/>
              <a:t>navštěvuje kroužky</a:t>
            </a:r>
          </a:p>
          <a:p>
            <a:pPr>
              <a:buFontTx/>
              <a:buChar char="-"/>
            </a:pPr>
            <a:r>
              <a:rPr lang="cs-CZ" dirty="0" smtClean="0"/>
              <a:t>začíná růst trvalý chrup</a:t>
            </a:r>
          </a:p>
          <a:p>
            <a:pPr>
              <a:buFontTx/>
              <a:buChar char="-"/>
            </a:pPr>
            <a:r>
              <a:rPr lang="cs-CZ" dirty="0" smtClean="0"/>
              <a:t>rozvíjí se rychlost a postřeh</a:t>
            </a:r>
          </a:p>
          <a:p>
            <a:pPr>
              <a:buFontTx/>
              <a:buChar char="-"/>
            </a:pPr>
            <a:endParaRPr lang="cs-CZ" dirty="0"/>
          </a:p>
        </p:txBody>
      </p:sp>
      <p:pic>
        <p:nvPicPr>
          <p:cNvPr id="5" name="Picture 2" descr="C:\Users\Simona\Pictures\2012-02-18 1\1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860" t="7579" b="73114"/>
          <a:stretch/>
        </p:blipFill>
        <p:spPr bwMode="auto">
          <a:xfrm>
            <a:off x="6372200" y="2921654"/>
            <a:ext cx="2088232" cy="1722175"/>
          </a:xfrm>
          <a:prstGeom prst="rect">
            <a:avLst/>
          </a:prstGeom>
          <a:solidFill>
            <a:schemeClr val="accent1"/>
          </a:solidFill>
        </p:spPr>
      </p:pic>
      <p:pic>
        <p:nvPicPr>
          <p:cNvPr id="6" name="Picture 3" descr="C:\Users\Simona\Pictures\2012-02-18 4\4 001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374" t="9011" r="4506" b="65416"/>
          <a:stretch/>
        </p:blipFill>
        <p:spPr bwMode="auto">
          <a:xfrm rot="5400000">
            <a:off x="4275739" y="4640537"/>
            <a:ext cx="2032682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13165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3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3" fill="hold" nodeType="after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3)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5527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Dbáme na správné </a:t>
            </a:r>
            <a:r>
              <a:rPr lang="cs-CZ" dirty="0" smtClean="0"/>
              <a:t>- držení těla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- sezení ve školní lavici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- nošení školní tašky</a:t>
            </a:r>
          </a:p>
          <a:p>
            <a:pPr marL="0" indent="0">
              <a:buNone/>
            </a:pPr>
            <a:r>
              <a:rPr lang="cs-CZ" b="1" dirty="0" smtClean="0"/>
              <a:t>Správný vzor a vedení rodičů a učitelů.</a:t>
            </a:r>
          </a:p>
          <a:p>
            <a:pPr>
              <a:buFontTx/>
              <a:buChar char="-"/>
            </a:pPr>
            <a:r>
              <a:rPr lang="cs-CZ" dirty="0" smtClean="0"/>
              <a:t>zkouší sílu zákazu dospělých</a:t>
            </a:r>
          </a:p>
          <a:p>
            <a:pPr>
              <a:buFontTx/>
              <a:buChar char="-"/>
            </a:pPr>
            <a:r>
              <a:rPr lang="cs-CZ" dirty="0" smtClean="0"/>
              <a:t>dělá co mu bylo dosud zakázáno</a:t>
            </a:r>
          </a:p>
          <a:p>
            <a:pPr>
              <a:buFontTx/>
              <a:buChar char="-"/>
            </a:pPr>
            <a:r>
              <a:rPr lang="cs-CZ" dirty="0" smtClean="0"/>
              <a:t>prosazuje vlastní vůli</a:t>
            </a:r>
          </a:p>
          <a:p>
            <a:pPr>
              <a:buFontTx/>
              <a:buChar char="-"/>
            </a:pPr>
            <a:r>
              <a:rPr lang="cs-CZ" dirty="0" smtClean="0"/>
              <a:t>mění se postoj k vrstevníkům,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k dospělým</a:t>
            </a:r>
          </a:p>
          <a:p>
            <a:pPr>
              <a:buFontTx/>
              <a:buChar char="-"/>
            </a:pPr>
            <a:r>
              <a:rPr lang="cs-CZ" dirty="0" smtClean="0"/>
              <a:t>svou pozornost zaměřuje na sebe</a:t>
            </a:r>
          </a:p>
          <a:p>
            <a:pPr>
              <a:buFontTx/>
              <a:buChar char="-"/>
            </a:pPr>
            <a:r>
              <a:rPr lang="cs-CZ" dirty="0" smtClean="0"/>
              <a:t>začíná kritizovat a samostatně hodnotit</a:t>
            </a:r>
          </a:p>
        </p:txBody>
      </p:sp>
      <p:pic>
        <p:nvPicPr>
          <p:cNvPr id="2050" name="Picture 2" descr="C:\Users\Simona\Downloads\doc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432" t="31919" r="29203" b="22020"/>
          <a:stretch/>
        </p:blipFill>
        <p:spPr bwMode="auto">
          <a:xfrm>
            <a:off x="6684136" y="2636912"/>
            <a:ext cx="2216727" cy="3158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76583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tarší školní věk - puberta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Doba trvání - od 10 let do 15 let</a:t>
            </a:r>
          </a:p>
          <a:p>
            <a:pPr marL="0" indent="0">
              <a:buNone/>
            </a:pPr>
            <a:r>
              <a:rPr lang="cs-CZ" b="1" dirty="0" smtClean="0"/>
              <a:t>Tělesný vývoj</a:t>
            </a:r>
          </a:p>
          <a:p>
            <a:pPr>
              <a:buFontTx/>
              <a:buChar char="-"/>
            </a:pPr>
            <a:r>
              <a:rPr lang="cs-CZ" dirty="0" smtClean="0"/>
              <a:t>pohlavní dozrávání</a:t>
            </a:r>
          </a:p>
          <a:p>
            <a:pPr>
              <a:buFontTx/>
              <a:buChar char="-"/>
            </a:pPr>
            <a:r>
              <a:rPr lang="cs-CZ" dirty="0" smtClean="0"/>
              <a:t>pohlavní rozdíly mezi dívkou a chlapcem</a:t>
            </a:r>
          </a:p>
          <a:p>
            <a:pPr>
              <a:buFontTx/>
              <a:buChar char="-"/>
            </a:pPr>
            <a:r>
              <a:rPr lang="cs-CZ" dirty="0" smtClean="0"/>
              <a:t>růst a vývin pohlavních orgánů</a:t>
            </a:r>
          </a:p>
          <a:p>
            <a:pPr>
              <a:buFontTx/>
              <a:buChar char="-"/>
            </a:pPr>
            <a:r>
              <a:rPr lang="cs-CZ" dirty="0" smtClean="0"/>
              <a:t>urychluje se růst </a:t>
            </a:r>
          </a:p>
          <a:p>
            <a:pPr>
              <a:buFontTx/>
              <a:buChar char="-"/>
            </a:pPr>
            <a:r>
              <a:rPr lang="cs-CZ" dirty="0" smtClean="0"/>
              <a:t>dívky dospívají dříve než chlapci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5394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uševní oblast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5050904" cy="2664296"/>
          </a:xfrm>
        </p:spPr>
        <p:txBody>
          <a:bodyPr>
            <a:normAutofit fontScale="70000" lnSpcReduction="20000"/>
          </a:bodyPr>
          <a:lstStyle/>
          <a:p>
            <a:pPr>
              <a:buFontTx/>
              <a:buChar char="-"/>
            </a:pPr>
            <a:r>
              <a:rPr lang="cs-CZ" sz="3400" dirty="0" smtClean="0"/>
              <a:t>nevyrovnanost</a:t>
            </a:r>
          </a:p>
          <a:p>
            <a:pPr>
              <a:buFontTx/>
              <a:buChar char="-"/>
            </a:pPr>
            <a:r>
              <a:rPr lang="cs-CZ" sz="3400" dirty="0" smtClean="0"/>
              <a:t>přeceňování vlastních sil</a:t>
            </a:r>
          </a:p>
          <a:p>
            <a:pPr>
              <a:buFontTx/>
              <a:buChar char="-"/>
            </a:pPr>
            <a:r>
              <a:rPr lang="cs-CZ" sz="3400" dirty="0" smtClean="0"/>
              <a:t>vzdorovitost</a:t>
            </a:r>
          </a:p>
          <a:p>
            <a:pPr>
              <a:buFontTx/>
              <a:buChar char="-"/>
            </a:pPr>
            <a:r>
              <a:rPr lang="cs-CZ" sz="3400" dirty="0" smtClean="0"/>
              <a:t>zvýšená citlivost</a:t>
            </a:r>
          </a:p>
          <a:p>
            <a:pPr>
              <a:buFontTx/>
              <a:buChar char="-"/>
            </a:pPr>
            <a:r>
              <a:rPr lang="cs-CZ" sz="3400" dirty="0" smtClean="0"/>
              <a:t>zaměření na společenský život</a:t>
            </a:r>
          </a:p>
          <a:p>
            <a:pPr>
              <a:buFontTx/>
              <a:buChar char="-"/>
            </a:pPr>
            <a:r>
              <a:rPr lang="cs-CZ" sz="3400" dirty="0" smtClean="0"/>
              <a:t>snaha být samostatný</a:t>
            </a:r>
          </a:p>
          <a:p>
            <a:pPr>
              <a:buFontTx/>
              <a:buChar char="-"/>
            </a:pPr>
            <a:r>
              <a:rPr lang="cs-CZ" sz="3400" dirty="0" smtClean="0"/>
              <a:t>vznikají krize</a:t>
            </a:r>
          </a:p>
          <a:p>
            <a:pPr>
              <a:buFontTx/>
              <a:buChar char="-"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419872" y="3811012"/>
            <a:ext cx="5472608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- přemýšlí </a:t>
            </a:r>
            <a:r>
              <a:rPr lang="cs-CZ" sz="2400" dirty="0"/>
              <a:t>o svém budoucím povolání</a:t>
            </a:r>
          </a:p>
          <a:p>
            <a:r>
              <a:rPr lang="cs-CZ" sz="2400" dirty="0" smtClean="0"/>
              <a:t>- vyvíjí </a:t>
            </a:r>
            <a:r>
              <a:rPr lang="cs-CZ" sz="2400" dirty="0"/>
              <a:t>se a zkvalitňuje paměť</a:t>
            </a:r>
          </a:p>
          <a:p>
            <a:r>
              <a:rPr lang="cs-CZ" sz="2400" dirty="0" smtClean="0"/>
              <a:t>- převládá </a:t>
            </a:r>
            <a:r>
              <a:rPr lang="cs-CZ" sz="2400" dirty="0"/>
              <a:t>samostatné a logické myšlení</a:t>
            </a:r>
          </a:p>
          <a:p>
            <a:r>
              <a:rPr lang="cs-CZ" sz="2400" dirty="0" smtClean="0"/>
              <a:t>- neschopnost </a:t>
            </a:r>
            <a:r>
              <a:rPr lang="cs-CZ" sz="2400" dirty="0"/>
              <a:t>ovládat a kontrolovat </a:t>
            </a:r>
            <a:r>
              <a:rPr lang="cs-CZ" sz="2400" dirty="0" smtClean="0"/>
              <a:t>své   chování</a:t>
            </a:r>
            <a:endParaRPr lang="cs-CZ" sz="2400" dirty="0"/>
          </a:p>
          <a:p>
            <a:r>
              <a:rPr lang="cs-CZ" sz="2400" dirty="0" smtClean="0"/>
              <a:t>- rozvoj </a:t>
            </a:r>
            <a:r>
              <a:rPr lang="cs-CZ" sz="2400" dirty="0"/>
              <a:t>přátelství, lásky</a:t>
            </a:r>
          </a:p>
          <a:p>
            <a:r>
              <a:rPr lang="cs-CZ" sz="2400" dirty="0" smtClean="0"/>
              <a:t>- odpoutávání </a:t>
            </a:r>
            <a:r>
              <a:rPr lang="cs-CZ" sz="2400" dirty="0"/>
              <a:t>se od rodiny</a:t>
            </a:r>
          </a:p>
          <a:p>
            <a:r>
              <a:rPr lang="cs-CZ" sz="2400" dirty="0" smtClean="0"/>
              <a:t>- zájem </a:t>
            </a:r>
            <a:r>
              <a:rPr lang="cs-CZ" sz="2400" dirty="0"/>
              <a:t>o druhé pohlaví</a:t>
            </a:r>
          </a:p>
        </p:txBody>
      </p:sp>
    </p:spTree>
    <p:extLst>
      <p:ext uri="{BB962C8B-B14F-4D97-AF65-F5344CB8AC3E}">
        <p14:creationId xmlns:p14="http://schemas.microsoft.com/office/powerpoint/2010/main" val="31118316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" presetClass="entr" presetSubtype="10" fill="hold" grpId="0" nodeType="after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Dospívání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80728"/>
            <a:ext cx="8229600" cy="576064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Doba trvání - od 15 let do 21 let</a:t>
            </a:r>
          </a:p>
          <a:p>
            <a:pPr marL="0" indent="0">
              <a:buNone/>
            </a:pPr>
            <a:r>
              <a:rPr lang="cs-CZ" b="1" dirty="0" smtClean="0"/>
              <a:t>Poslední vývojové období na cestě k dospělosti.</a:t>
            </a:r>
          </a:p>
          <a:p>
            <a:pPr>
              <a:buFontTx/>
              <a:buChar char="-"/>
            </a:pPr>
            <a:r>
              <a:rPr lang="cs-CZ" dirty="0" smtClean="0"/>
              <a:t>zařazuje se mezi dospělé</a:t>
            </a:r>
          </a:p>
          <a:p>
            <a:pPr>
              <a:buFontTx/>
              <a:buChar char="-"/>
            </a:pPr>
            <a:r>
              <a:rPr lang="cs-CZ" dirty="0" smtClean="0"/>
              <a:t>pohlavně dozrává</a:t>
            </a:r>
          </a:p>
          <a:p>
            <a:pPr>
              <a:buFontTx/>
              <a:buChar char="-"/>
            </a:pPr>
            <a:r>
              <a:rPr lang="cs-CZ" dirty="0" smtClean="0"/>
              <a:t>vytýčení životních cílů</a:t>
            </a:r>
          </a:p>
          <a:p>
            <a:pPr>
              <a:buFontTx/>
              <a:buChar char="-"/>
            </a:pPr>
            <a:r>
              <a:rPr lang="cs-CZ" dirty="0" smtClean="0"/>
              <a:t>vytýčení cílů na budoucí povolání</a:t>
            </a:r>
          </a:p>
          <a:p>
            <a:pPr>
              <a:buFontTx/>
              <a:buChar char="-"/>
            </a:pPr>
            <a:r>
              <a:rPr lang="cs-CZ" dirty="0" smtClean="0"/>
              <a:t>většinou studuje</a:t>
            </a:r>
          </a:p>
          <a:p>
            <a:pPr>
              <a:buFontTx/>
              <a:buChar char="-"/>
            </a:pPr>
            <a:r>
              <a:rPr lang="cs-CZ" dirty="0" smtClean="0"/>
              <a:t>maturita</a:t>
            </a:r>
          </a:p>
          <a:p>
            <a:pPr>
              <a:buFontTx/>
              <a:buChar char="-"/>
            </a:pPr>
            <a:r>
              <a:rPr lang="cs-CZ" dirty="0" smtClean="0"/>
              <a:t>rozhodování o dalším studiu</a:t>
            </a:r>
          </a:p>
          <a:p>
            <a:pPr>
              <a:buFontTx/>
              <a:buChar char="-"/>
            </a:pPr>
            <a:r>
              <a:rPr lang="cs-CZ" dirty="0" smtClean="0"/>
              <a:t>překonávání potíži při sebevýchově</a:t>
            </a:r>
          </a:p>
          <a:p>
            <a:pPr>
              <a:buFontTx/>
              <a:buChar char="-"/>
            </a:pPr>
            <a:r>
              <a:rPr lang="cs-CZ" dirty="0" smtClean="0"/>
              <a:t>dozrávání společenské</a:t>
            </a:r>
          </a:p>
          <a:p>
            <a:pPr>
              <a:buFontTx/>
              <a:buChar char="-"/>
            </a:pPr>
            <a:r>
              <a:rPr lang="cs-CZ" dirty="0" smtClean="0"/>
              <a:t>dosažení sexuální zralosti</a:t>
            </a:r>
          </a:p>
          <a:p>
            <a:pPr>
              <a:buFontTx/>
              <a:buChar char="-"/>
            </a:pPr>
            <a:r>
              <a:rPr lang="cs-CZ" dirty="0" smtClean="0"/>
              <a:t>využívání volného času</a:t>
            </a:r>
          </a:p>
          <a:p>
            <a:pPr>
              <a:buFontTx/>
              <a:buChar char="-"/>
            </a:pPr>
            <a:r>
              <a:rPr lang="cs-CZ" dirty="0" smtClean="0"/>
              <a:t>končí tělesný vývoj</a:t>
            </a:r>
          </a:p>
          <a:p>
            <a:pPr>
              <a:buFontTx/>
              <a:buChar char="-"/>
            </a:pPr>
            <a:r>
              <a:rPr lang="cs-CZ" dirty="0" smtClean="0"/>
              <a:t>zvětšuje se svalová síla</a:t>
            </a:r>
          </a:p>
          <a:p>
            <a:pPr>
              <a:buFontTx/>
              <a:buChar char="-"/>
            </a:pPr>
            <a:endParaRPr lang="cs-CZ" dirty="0"/>
          </a:p>
        </p:txBody>
      </p:sp>
      <p:pic>
        <p:nvPicPr>
          <p:cNvPr id="4" name="Picture 2" descr="C:\Users\Simona\Pictures\2012-02-18 4\4 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04" t="352" r="56082" b="63727"/>
          <a:stretch/>
        </p:blipFill>
        <p:spPr bwMode="auto">
          <a:xfrm rot="5400000">
            <a:off x="6141662" y="1816497"/>
            <a:ext cx="1973242" cy="2520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78091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</a:t>
            </a:r>
            <a:r>
              <a:rPr lang="cs-CZ" dirty="0" smtClean="0"/>
              <a:t>uševní rovnováha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dirty="0" smtClean="0"/>
              <a:t>uvážlivost</a:t>
            </a:r>
          </a:p>
          <a:p>
            <a:pPr>
              <a:buFontTx/>
              <a:buChar char="-"/>
            </a:pPr>
            <a:r>
              <a:rPr lang="cs-CZ" dirty="0" smtClean="0"/>
              <a:t>příklon k reálnému životu, k problémům</a:t>
            </a:r>
          </a:p>
          <a:p>
            <a:pPr>
              <a:buFontTx/>
              <a:buChar char="-"/>
            </a:pPr>
            <a:r>
              <a:rPr lang="cs-CZ" dirty="0" smtClean="0"/>
              <a:t>sebehodnocení</a:t>
            </a:r>
          </a:p>
          <a:p>
            <a:pPr>
              <a:buFontTx/>
              <a:buChar char="-"/>
            </a:pPr>
            <a:r>
              <a:rPr lang="cs-CZ" dirty="0" smtClean="0"/>
              <a:t>myšlení na vysokém stupni</a:t>
            </a:r>
          </a:p>
          <a:p>
            <a:pPr>
              <a:buFontTx/>
              <a:buChar char="-"/>
            </a:pPr>
            <a:r>
              <a:rPr lang="cs-CZ" dirty="0" smtClean="0"/>
              <a:t>svou řeč kontroluje a přizpůsobuje ji okolnostem</a:t>
            </a:r>
          </a:p>
          <a:p>
            <a:pPr>
              <a:buFontTx/>
              <a:buChar char="-"/>
            </a:pPr>
            <a:r>
              <a:rPr lang="cs-CZ" dirty="0" smtClean="0"/>
              <a:t>zájem o kulturní život - kina, divadla a výstavy</a:t>
            </a:r>
          </a:p>
          <a:p>
            <a:pPr>
              <a:buFontTx/>
              <a:buChar char="-"/>
            </a:pPr>
            <a:r>
              <a:rPr lang="cs-CZ" dirty="0" smtClean="0"/>
              <a:t>zájem o pobyt v přírodě</a:t>
            </a:r>
          </a:p>
          <a:p>
            <a:pPr>
              <a:buFontTx/>
              <a:buChar char="-"/>
            </a:pPr>
            <a:r>
              <a:rPr lang="cs-CZ" dirty="0" smtClean="0"/>
              <a:t>vztah k práci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8119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0"/>
                            </p:stCondLst>
                            <p:childTnLst>
                              <p:par>
                                <p:cTn id="40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2000"/>
                            </p:stCondLst>
                            <p:childTnLst>
                              <p:par>
                                <p:cTn id="47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4000"/>
                            </p:stCondLst>
                            <p:childTnLst>
                              <p:par>
                                <p:cTn id="54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U přátel si </a:t>
            </a:r>
            <a:r>
              <a:rPr lang="cs-CZ" dirty="0" smtClean="0"/>
              <a:t>váží: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186808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upřímnosti</a:t>
            </a:r>
          </a:p>
          <a:p>
            <a:pPr marL="0" indent="0">
              <a:buNone/>
            </a:pPr>
            <a:r>
              <a:rPr lang="cs-CZ" dirty="0" smtClean="0"/>
              <a:t>otevřenosti</a:t>
            </a:r>
          </a:p>
          <a:p>
            <a:pPr marL="0" indent="0">
              <a:buNone/>
            </a:pPr>
            <a:r>
              <a:rPr lang="cs-CZ" dirty="0" smtClean="0"/>
              <a:t>důvěry</a:t>
            </a:r>
          </a:p>
          <a:p>
            <a:pPr marL="0" indent="0">
              <a:buNone/>
            </a:pPr>
            <a:r>
              <a:rPr lang="cs-CZ" dirty="0" smtClean="0"/>
              <a:t>pravdomluvnosti</a:t>
            </a:r>
          </a:p>
          <a:p>
            <a:pPr marL="0" indent="0">
              <a:buNone/>
            </a:pPr>
            <a:r>
              <a:rPr lang="cs-CZ" dirty="0" smtClean="0"/>
              <a:t>ochoty pomoci</a:t>
            </a:r>
          </a:p>
          <a:p>
            <a:pPr marL="0" indent="0">
              <a:buNone/>
            </a:pPr>
            <a:r>
              <a:rPr lang="cs-CZ" dirty="0" smtClean="0"/>
              <a:t>kolektivnosti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000" b="1" dirty="0" smtClean="0"/>
              <a:t>Začínají studentské lásky.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skromnosti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veselé </a:t>
            </a:r>
            <a:r>
              <a:rPr lang="cs-CZ" dirty="0" smtClean="0"/>
              <a:t>povahy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obětavosti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statečnosti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vytrvalosti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úcty ke </a:t>
            </a:r>
            <a:r>
              <a:rPr lang="cs-CZ" dirty="0" smtClean="0"/>
              <a:t>starším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2247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000"/>
                            </p:stCondLst>
                            <p:childTnLst>
                              <p:par>
                                <p:cTn id="56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8000"/>
                            </p:stCondLst>
                            <p:childTnLst>
                              <p:par>
                                <p:cTn id="73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9" fill="hold">
                            <p:stCondLst>
                              <p:cond delay="10000"/>
                            </p:stCondLst>
                            <p:childTnLst>
                              <p:par>
                                <p:cTn id="90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12000"/>
                            </p:stCondLst>
                            <p:childTnLst>
                              <p:par>
                                <p:cTn id="107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14000"/>
                            </p:stCondLst>
                            <p:childTnLst>
                              <p:par>
                                <p:cTn id="124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16000"/>
                            </p:stCondLst>
                            <p:childTnLst>
                              <p:par>
                                <p:cTn id="14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7" fill="hold">
                            <p:stCondLst>
                              <p:cond delay="18000"/>
                            </p:stCondLst>
                            <p:childTnLst>
                              <p:par>
                                <p:cTn id="158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20000"/>
                            </p:stCondLst>
                            <p:childTnLst>
                              <p:par>
                                <p:cTn id="17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1" fill="hold">
                            <p:stCondLst>
                              <p:cond delay="22000"/>
                            </p:stCondLst>
                            <p:childTnLst>
                              <p:par>
                                <p:cTn id="19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CHARAKTER</a:t>
            </a:r>
            <a:r>
              <a:rPr lang="cs-CZ" dirty="0"/>
              <a:t> - vlastnosti, které ovlivňují chování, cítění a myšlení člověka</a:t>
            </a:r>
          </a:p>
          <a:p>
            <a:pPr>
              <a:buFontTx/>
              <a:buChar char="-"/>
            </a:pPr>
            <a:r>
              <a:rPr lang="cs-CZ" dirty="0"/>
              <a:t>každý člověk má jiné charakterové vlastnosti</a:t>
            </a:r>
          </a:p>
          <a:p>
            <a:pPr marL="0" indent="0">
              <a:buNone/>
            </a:pPr>
            <a:r>
              <a:rPr lang="cs-CZ" b="1" dirty="0"/>
              <a:t>PLATONICKÁ LÁSKA </a:t>
            </a:r>
            <a:r>
              <a:rPr lang="cs-CZ" dirty="0"/>
              <a:t>- jednostranná láska bez sexuální styku</a:t>
            </a:r>
          </a:p>
          <a:p>
            <a:pPr marL="0" indent="0">
              <a:buNone/>
            </a:pPr>
            <a:r>
              <a:rPr lang="cs-CZ" b="1" dirty="0"/>
              <a:t>GENTLEMAN</a:t>
            </a:r>
            <a:r>
              <a:rPr lang="cs-CZ" dirty="0"/>
              <a:t> - muž, který má zdvořilé a čestné chování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1597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49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49" presetClass="entr" presetSubtype="0" decel="10000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8500"/>
                            </p:stCondLst>
                            <p:childTnLst>
                              <p:par>
                                <p:cTn id="26" presetID="49" presetClass="entr" presetSubtype="0" decel="100000" fill="hold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Napiš 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10000"/>
          </a:bodyPr>
          <a:lstStyle/>
          <a:p>
            <a:pPr marL="514350" indent="-514350">
              <a:buAutoNum type="arabicParenR"/>
            </a:pPr>
            <a:r>
              <a:rPr lang="cs-CZ" dirty="0" smtClean="0"/>
              <a:t>V kolika letech se u dítěte začne objevovat puberta?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2) Jak se nazývá období od 3 do 6 let?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3) Jakou činnost dítě vykonává v mladším školním věku?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………………………………………………………………………..</a:t>
            </a:r>
          </a:p>
          <a:p>
            <a:pPr marL="0" indent="0">
              <a:buNone/>
            </a:pPr>
            <a:r>
              <a:rPr lang="cs-CZ" dirty="0" smtClean="0"/>
              <a:t>4) Jak se puberta projevuje?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0867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5) Čím se změní způsob života dítěte od 6 do 10 let?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6) Čím se každý den zabývá dítě předškolního věku?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………………………………………………………………………….</a:t>
            </a:r>
          </a:p>
          <a:p>
            <a:pPr marL="0" indent="0">
              <a:buNone/>
            </a:pPr>
            <a:r>
              <a:rPr lang="cs-CZ" dirty="0" smtClean="0"/>
              <a:t>7) Co zajímá člověka v období dospívání?</a:t>
            </a:r>
          </a:p>
          <a:p>
            <a:pPr marL="0" indent="0">
              <a:buNone/>
            </a:pPr>
            <a:r>
              <a:rPr lang="cs-CZ" dirty="0" smtClean="0"/>
              <a:t>…………………………………………………………………………</a:t>
            </a:r>
          </a:p>
          <a:p>
            <a:pPr marL="0" indent="0">
              <a:buNone/>
            </a:pPr>
            <a:r>
              <a:rPr lang="cs-CZ" dirty="0" smtClean="0"/>
              <a:t>8) Kdo je to gentleman?</a:t>
            </a:r>
          </a:p>
          <a:p>
            <a:pPr marL="0" indent="0">
              <a:buNone/>
            </a:pPr>
            <a:r>
              <a:rPr lang="cs-CZ" smtClean="0"/>
              <a:t>………………………………………………………………………….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0435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1337499"/>
              </p:ext>
            </p:extLst>
          </p:nvPr>
        </p:nvGraphicFramePr>
        <p:xfrm>
          <a:off x="683568" y="260648"/>
          <a:ext cx="7358114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329179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/>
                </a:tc>
              </a:tr>
              <a:tr h="2551141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Prezentací se žáci seznámí se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3 obdobími </a:t>
                      </a:r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lidského života.</a:t>
                      </a: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1) Výkladový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materiál doplňující k učebnicím </a:t>
                      </a:r>
                    </a:p>
                    <a:p>
                      <a:pPr marL="0" indent="0">
                        <a:buNone/>
                      </a:pPr>
                      <a:r>
                        <a:rPr lang="cs-CZ" u="sng" baseline="0" dirty="0" smtClean="0">
                          <a:solidFill>
                            <a:schemeClr val="tx1"/>
                          </a:solidFill>
                        </a:rPr>
                        <a:t>Člověk a jeho zdraví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Učebnice pro 4. a 5. ročník základní školy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Mgr. Michaela Jančová, Mgr. Marta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Grigárková</a:t>
                      </a:r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Vydal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spol. s. r. o., pedagogické nakladatelství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Výroba: </a:t>
                      </a:r>
                      <a:r>
                        <a:rPr lang="cs-CZ" baseline="0" dirty="0" err="1" smtClean="0">
                          <a:solidFill>
                            <a:schemeClr val="tx1"/>
                          </a:solidFill>
                        </a:rPr>
                        <a:t>Prodos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2008</a:t>
                      </a:r>
                    </a:p>
                    <a:p>
                      <a:pPr marL="0" indent="0">
                        <a:buNone/>
                      </a:pP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ISBN 978-80-7230-229-1</a:t>
                      </a:r>
                    </a:p>
                    <a:p>
                      <a:pPr marL="0" indent="0">
                        <a:buNone/>
                      </a:pPr>
                      <a:endParaRPr lang="cs-CZ" dirty="0" smtClean="0">
                        <a:solidFill>
                          <a:schemeClr val="tx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2) Procvičování -  otázky</a:t>
                      </a:r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90123350"/>
              </p:ext>
            </p:extLst>
          </p:nvPr>
        </p:nvGraphicFramePr>
        <p:xfrm>
          <a:off x="683568" y="4259240"/>
          <a:ext cx="7358114" cy="2103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52453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/>
                </a:tc>
              </a:tr>
              <a:tr h="1672795">
                <a:tc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Obrázky - vlastní zdroje</a:t>
                      </a:r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Fotografie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-</a:t>
                      </a:r>
                      <a:r>
                        <a:rPr lang="cs-CZ" baseline="0" dirty="0" smtClean="0"/>
                        <a:t> vlastní zdroje</a:t>
                      </a:r>
                    </a:p>
                    <a:p>
                      <a:r>
                        <a:rPr lang="cs-CZ" baseline="0" dirty="0" smtClean="0"/>
                        <a:t>Prezentace obsahuje animace.</a:t>
                      </a:r>
                      <a:endParaRPr lang="cs-CZ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  <a:p>
                      <a:endParaRPr lang="cs-CZ" baseline="0" dirty="0" smtClean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4179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788</Words>
  <Application>Microsoft Office PowerPoint</Application>
  <PresentationFormat>Předvádění na obrazovce (4:3)</PresentationFormat>
  <Paragraphs>180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Předškolní, školní období a dospívání</vt:lpstr>
      <vt:lpstr>Prezentace aplikace PowerPoint</vt:lpstr>
      <vt:lpstr>Předškolní období</vt:lpstr>
      <vt:lpstr>Myšlení a řeč</vt:lpstr>
      <vt:lpstr>Školní období</vt:lpstr>
      <vt:lpstr>Prezentace aplikace PowerPoint</vt:lpstr>
      <vt:lpstr>Starší školní věk - puberta</vt:lpstr>
      <vt:lpstr>Duševní oblast</vt:lpstr>
      <vt:lpstr>Dospívání</vt:lpstr>
      <vt:lpstr>Duševní rovnováha</vt:lpstr>
      <vt:lpstr>U přátel si váží: </vt:lpstr>
      <vt:lpstr>Prezentace aplikace PowerPoint</vt:lpstr>
      <vt:lpstr>Napiš správné odpovědi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Předškolní, školní období a dospívání</dc:title>
  <dc:creator>Simona</dc:creator>
  <cp:lastModifiedBy>Učitel</cp:lastModifiedBy>
  <cp:revision>43</cp:revision>
  <dcterms:created xsi:type="dcterms:W3CDTF">2012-02-04T15:27:22Z</dcterms:created>
  <dcterms:modified xsi:type="dcterms:W3CDTF">2012-03-02T15:24:53Z</dcterms:modified>
</cp:coreProperties>
</file>