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82" r:id="rId2"/>
    <p:sldId id="256" r:id="rId3"/>
    <p:sldId id="257" r:id="rId4"/>
    <p:sldId id="268" r:id="rId5"/>
    <p:sldId id="276" r:id="rId6"/>
    <p:sldId id="259" r:id="rId7"/>
    <p:sldId id="277" r:id="rId8"/>
    <p:sldId id="272" r:id="rId9"/>
    <p:sldId id="278" r:id="rId10"/>
    <p:sldId id="279" r:id="rId11"/>
    <p:sldId id="280" r:id="rId12"/>
    <p:sldId id="281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77" autoAdjust="0"/>
    <p:restoredTop sz="94660"/>
  </p:normalViewPr>
  <p:slideViewPr>
    <p:cSldViewPr>
      <p:cViewPr varScale="1">
        <p:scale>
          <a:sx n="66" d="100"/>
          <a:sy n="66" d="100"/>
        </p:scale>
        <p:origin x="-6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2137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0"/>
            <a:ext cx="8022336" cy="5013176"/>
          </a:xfrm>
        </p:spPr>
        <p:txBody>
          <a:bodyPr>
            <a:normAutofit/>
          </a:bodyPr>
          <a:lstStyle/>
          <a:p>
            <a:endParaRPr lang="cs-CZ" sz="2200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</a:t>
            </a:r>
          </a:p>
          <a:p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Děčín, příspěvková organizace</a:t>
            </a:r>
          </a:p>
          <a:p>
            <a:r>
              <a:rPr lang="cs-CZ" sz="22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Nejvýznamnější předložky v časových údajích</a:t>
            </a:r>
          </a:p>
          <a:p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solidFill>
                <a:schemeClr val="tx1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VY_22_INOVACE_12/III.SADA</a:t>
            </a: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b="1" spc="50" err="1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b="1" spc="50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Prezentace </a:t>
            </a:r>
            <a:r>
              <a:rPr lang="cs-CZ" sz="2200" b="1" spc="50" dirty="0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určena žákům 2. stupně a slouží </a:t>
            </a:r>
          </a:p>
          <a:p>
            <a:r>
              <a:rPr lang="cs-CZ" sz="2200" b="1" spc="50" dirty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spc="50" dirty="0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k výkladu nejvýznamnějších</a:t>
            </a:r>
            <a:r>
              <a:rPr lang="cs-CZ" sz="2200" spc="50" dirty="0" smtClean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spc="50" dirty="0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předložek v </a:t>
            </a:r>
          </a:p>
          <a:p>
            <a:r>
              <a:rPr lang="cs-CZ" sz="2200" b="1" spc="50" dirty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spc="50" dirty="0" smtClean="0">
                <a:ln w="11430"/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časových údajích</a:t>
            </a:r>
          </a:p>
          <a:p>
            <a:r>
              <a:rPr lang="cs-CZ" sz="2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Období: leden – květen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9715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/>
            </a:r>
            <a:br>
              <a:rPr lang="cs-CZ" sz="7200" dirty="0" smtClean="0"/>
            </a:b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14290"/>
            <a:ext cx="9144000" cy="4798886"/>
          </a:xfrm>
        </p:spPr>
        <p:txBody>
          <a:bodyPr>
            <a:noAutofit/>
          </a:bodyPr>
          <a:lstStyle/>
          <a:p>
            <a:pPr algn="ctr"/>
            <a:r>
              <a:rPr lang="cs-CZ" sz="8000" b="1" cap="small" dirty="0" smtClean="0"/>
              <a:t>NEJVÝZNAMNĚJŠÍ </a:t>
            </a:r>
            <a:r>
              <a:rPr lang="cs-CZ" sz="8000" b="1" dirty="0" smtClean="0"/>
              <a:t>PŘEDLOŽKY </a:t>
            </a:r>
          </a:p>
          <a:p>
            <a:pPr algn="ctr"/>
            <a:r>
              <a:rPr lang="cs-CZ" sz="8000" b="1" dirty="0" smtClean="0"/>
              <a:t>V ČASOVÝCH ÚDAJÍCH</a:t>
            </a:r>
            <a:endParaRPr lang="cs-CZ" sz="8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897288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AM (</a:t>
            </a:r>
            <a:r>
              <a:rPr lang="cs-CZ" sz="6000" dirty="0" smtClean="0">
                <a:solidFill>
                  <a:schemeClr val="bg1"/>
                </a:solidFill>
              </a:rPr>
              <a:t>AN</a:t>
            </a:r>
            <a:r>
              <a:rPr lang="cs-CZ" sz="5400" dirty="0" smtClean="0">
                <a:solidFill>
                  <a:schemeClr val="bg1"/>
                </a:solidFill>
              </a:rPr>
              <a:t> + DEM) 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02" y="1214422"/>
            <a:ext cx="8643998" cy="595899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sz="1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800" b="1" dirty="0" smtClean="0"/>
              <a:t>Použití:</a:t>
            </a:r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denní doba 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	  </a:t>
            </a:r>
            <a:r>
              <a:rPr lang="cs-CZ" sz="4800" b="1" dirty="0" smtClean="0"/>
              <a:t>- </a:t>
            </a:r>
            <a:r>
              <a:rPr lang="cs-CZ" sz="4800" b="1" dirty="0" err="1" smtClean="0"/>
              <a:t>am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Morgen</a:t>
            </a:r>
            <a:r>
              <a:rPr lang="cs-CZ" sz="4800" b="1" dirty="0" smtClean="0"/>
              <a:t>, </a:t>
            </a:r>
            <a:r>
              <a:rPr lang="cs-CZ" sz="4800" b="1" dirty="0" err="1" smtClean="0"/>
              <a:t>am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Abend</a:t>
            </a:r>
            <a:endParaRPr lang="cs-CZ" sz="4800" b="1" dirty="0" smtClean="0"/>
          </a:p>
          <a:p>
            <a:pPr>
              <a:buNone/>
            </a:pPr>
            <a:endParaRPr lang="cs-CZ" sz="500" b="1" dirty="0" smtClean="0"/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dny v týdnu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    </a:t>
            </a:r>
            <a:r>
              <a:rPr lang="cs-CZ" sz="4800" b="1" dirty="0" smtClean="0"/>
              <a:t>- </a:t>
            </a:r>
            <a:r>
              <a:rPr lang="cs-CZ" sz="4800" b="1" dirty="0" err="1" smtClean="0"/>
              <a:t>am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Montag</a:t>
            </a:r>
            <a:r>
              <a:rPr lang="cs-CZ" sz="4800" b="1" dirty="0" smtClean="0"/>
              <a:t>, </a:t>
            </a:r>
            <a:r>
              <a:rPr lang="cs-CZ" sz="4800" b="1" dirty="0" err="1" smtClean="0"/>
              <a:t>am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Mittwoch</a:t>
            </a:r>
            <a:endParaRPr lang="cs-CZ" sz="4800" b="1" dirty="0" smtClean="0"/>
          </a:p>
          <a:p>
            <a:pPr>
              <a:buNone/>
            </a:pPr>
            <a:endParaRPr lang="cs-CZ" sz="5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datum</a:t>
            </a:r>
          </a:p>
          <a:p>
            <a:pPr>
              <a:buNone/>
            </a:pPr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    </a:t>
            </a:r>
            <a:r>
              <a:rPr lang="cs-CZ" sz="4800" b="1" dirty="0" smtClean="0"/>
              <a:t>- </a:t>
            </a:r>
            <a:r>
              <a:rPr lang="cs-CZ" sz="4800" b="1" dirty="0" err="1" smtClean="0"/>
              <a:t>am</a:t>
            </a:r>
            <a:r>
              <a:rPr lang="cs-CZ" sz="4800" b="1" dirty="0" smtClean="0"/>
              <a:t> 24. </a:t>
            </a:r>
            <a:r>
              <a:rPr lang="cs-CZ" sz="4800" b="1" dirty="0" err="1" smtClean="0"/>
              <a:t>Dezember</a:t>
            </a:r>
            <a:endParaRPr lang="cs-CZ" sz="4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252728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0"/>
            <a:ext cx="8183880" cy="6429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solidFill>
                  <a:schemeClr val="bg1"/>
                </a:solidFill>
              </a:rPr>
              <a:t>IM (IN + DEM)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4800" b="1" dirty="0" smtClean="0"/>
              <a:t>Použití:</a:t>
            </a:r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rgbClr val="C00000"/>
                </a:solidFill>
              </a:rPr>
              <a:t> měsíce</a:t>
            </a:r>
          </a:p>
          <a:p>
            <a:pPr>
              <a:buNone/>
            </a:pPr>
            <a:r>
              <a:rPr lang="cs-CZ" sz="4800" b="1" dirty="0" smtClean="0"/>
              <a:t>     - </a:t>
            </a:r>
            <a:r>
              <a:rPr lang="cs-CZ" sz="4800" b="1" dirty="0" err="1" smtClean="0"/>
              <a:t>im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Januar</a:t>
            </a:r>
            <a:r>
              <a:rPr lang="cs-CZ" sz="4800" b="1" dirty="0" smtClean="0"/>
              <a:t>, </a:t>
            </a:r>
            <a:r>
              <a:rPr lang="cs-CZ" sz="4800" b="1" dirty="0" err="1" smtClean="0"/>
              <a:t>im</a:t>
            </a:r>
            <a:r>
              <a:rPr lang="cs-CZ" sz="4800" b="1" dirty="0" smtClean="0"/>
              <a:t> August</a:t>
            </a:r>
          </a:p>
          <a:p>
            <a:pPr>
              <a:buNone/>
            </a:pPr>
            <a:endParaRPr lang="cs-CZ" sz="4800" b="1" dirty="0" smtClean="0"/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rgbClr val="C00000"/>
                </a:solidFill>
              </a:rPr>
              <a:t> roční období</a:t>
            </a:r>
          </a:p>
          <a:p>
            <a:pPr>
              <a:buNone/>
            </a:pPr>
            <a:r>
              <a:rPr lang="cs-CZ" sz="4800" b="1" dirty="0" smtClean="0"/>
              <a:t>     - </a:t>
            </a:r>
            <a:r>
              <a:rPr lang="cs-CZ" sz="4800" b="1" dirty="0" err="1" smtClean="0"/>
              <a:t>im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Frühling</a:t>
            </a:r>
            <a:r>
              <a:rPr lang="cs-CZ" sz="4800" b="1" dirty="0" smtClean="0"/>
              <a:t>, </a:t>
            </a:r>
            <a:r>
              <a:rPr lang="cs-CZ" sz="4800" b="1" dirty="0" err="1" smtClean="0"/>
              <a:t>im</a:t>
            </a:r>
            <a:r>
              <a:rPr lang="cs-CZ" sz="4800" b="1" dirty="0" smtClean="0"/>
              <a:t> Winter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UM - V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10497144" cy="65091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/>
              <a:t>Použití:</a:t>
            </a:r>
          </a:p>
          <a:p>
            <a:pPr>
              <a:buFont typeface="Wingdings" pitchFamily="2" charset="2"/>
              <a:buChar char="q"/>
            </a:pPr>
            <a:r>
              <a:rPr lang="cs-CZ" sz="4800" b="1" dirty="0" smtClean="0">
                <a:solidFill>
                  <a:srgbClr val="C00000"/>
                </a:solidFill>
              </a:rPr>
              <a:t> hodiny</a:t>
            </a:r>
          </a:p>
          <a:p>
            <a:pPr>
              <a:buNone/>
            </a:pPr>
            <a:r>
              <a:rPr lang="cs-CZ" sz="4800" b="1" dirty="0" smtClean="0"/>
              <a:t>     - um 4 </a:t>
            </a:r>
            <a:r>
              <a:rPr lang="cs-CZ" sz="4800" b="1" dirty="0" err="1" smtClean="0"/>
              <a:t>Uhr</a:t>
            </a:r>
            <a:endParaRPr lang="cs-CZ" sz="4800" b="1" dirty="0"/>
          </a:p>
        </p:txBody>
      </p:sp>
      <p:pic>
        <p:nvPicPr>
          <p:cNvPr id="1026" name="Picture 2" descr="C:\Users\Alena\AppData\Local\Microsoft\Windows\Temporary Internet Files\Content.IE5\3SS2OEEU\MC9004414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429000"/>
            <a:ext cx="3860254" cy="38602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6000" dirty="0" smtClean="0">
                <a:solidFill>
                  <a:schemeClr val="bg1"/>
                </a:solidFill>
              </a:rPr>
              <a:t>Další předložky: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48979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IN – V, ZA</a:t>
            </a:r>
          </a:p>
          <a:p>
            <a:pPr>
              <a:buFontTx/>
              <a:buChar char="-"/>
            </a:pPr>
            <a:r>
              <a:rPr lang="cs-CZ" sz="4800" b="1" dirty="0" smtClean="0"/>
              <a:t>In der </a:t>
            </a:r>
            <a:r>
              <a:rPr lang="cs-CZ" sz="4800" b="1" dirty="0" err="1" smtClean="0"/>
              <a:t>nächsten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Woche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In </a:t>
            </a:r>
            <a:r>
              <a:rPr lang="cs-CZ" sz="4800" b="1" dirty="0" err="1" smtClean="0"/>
              <a:t>drei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Stunden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In </a:t>
            </a:r>
            <a:r>
              <a:rPr lang="cs-CZ" sz="4800" b="1" dirty="0" err="1" smtClean="0"/>
              <a:t>einer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Woche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ZU - K</a:t>
            </a:r>
          </a:p>
          <a:p>
            <a:pPr>
              <a:buFontTx/>
              <a:buChar char="-"/>
            </a:pPr>
            <a:r>
              <a:rPr lang="cs-CZ" sz="4800" b="1" dirty="0" err="1" smtClean="0"/>
              <a:t>Zu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Weihnachten</a:t>
            </a:r>
            <a:endParaRPr lang="cs-CZ" sz="4800" b="1" dirty="0"/>
          </a:p>
          <a:p>
            <a:pPr>
              <a:buFontTx/>
              <a:buChar char="-"/>
            </a:pPr>
            <a:r>
              <a:rPr lang="cs-CZ" sz="4800" b="1" dirty="0" err="1" smtClean="0"/>
              <a:t>Zu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Ostern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err="1" smtClean="0"/>
              <a:t>Zur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Zeit</a:t>
            </a:r>
            <a:endParaRPr lang="cs-CZ" sz="4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VOR - PŘED</a:t>
            </a:r>
          </a:p>
          <a:p>
            <a:pPr>
              <a:buFontTx/>
              <a:buChar char="-"/>
            </a:pPr>
            <a:r>
              <a:rPr lang="cs-CZ" sz="4800" b="1" dirty="0" smtClean="0"/>
              <a:t>Vor </a:t>
            </a:r>
            <a:r>
              <a:rPr lang="cs-CZ" sz="4800" b="1" dirty="0" err="1" smtClean="0"/>
              <a:t>einer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Stunde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Vor </a:t>
            </a:r>
            <a:r>
              <a:rPr lang="cs-CZ" sz="4800" b="1" dirty="0" err="1" smtClean="0"/>
              <a:t>einem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Monat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Vor 3 </a:t>
            </a:r>
            <a:r>
              <a:rPr lang="cs-CZ" sz="4800" b="1" dirty="0" err="1" smtClean="0"/>
              <a:t>Uhr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b="1" dirty="0" smtClean="0">
                <a:solidFill>
                  <a:srgbClr val="C00000"/>
                </a:solidFill>
              </a:rPr>
              <a:t>ZWISCHEN - MEZI</a:t>
            </a:r>
          </a:p>
          <a:p>
            <a:pPr>
              <a:buFontTx/>
              <a:buChar char="-"/>
            </a:pPr>
            <a:r>
              <a:rPr lang="cs-CZ" sz="4800" b="1" dirty="0" err="1" smtClean="0"/>
              <a:t>Zwischen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dem</a:t>
            </a:r>
            <a:r>
              <a:rPr lang="cs-CZ" sz="4800" b="1" dirty="0" smtClean="0"/>
              <a:t> 24. </a:t>
            </a:r>
            <a:r>
              <a:rPr lang="cs-CZ" sz="4800" b="1" dirty="0" err="1" smtClean="0"/>
              <a:t>und</a:t>
            </a:r>
            <a:r>
              <a:rPr lang="cs-CZ" sz="4800" b="1" dirty="0" smtClean="0"/>
              <a:t> 31. </a:t>
            </a:r>
            <a:r>
              <a:rPr lang="cs-CZ" sz="4800" b="1" dirty="0" err="1" smtClean="0"/>
              <a:t>Dezember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err="1" smtClean="0"/>
              <a:t>Zwischen</a:t>
            </a:r>
            <a:r>
              <a:rPr lang="cs-CZ" sz="4800" b="1" dirty="0" smtClean="0"/>
              <a:t> 1 </a:t>
            </a:r>
            <a:r>
              <a:rPr lang="cs-CZ" sz="4800" b="1" dirty="0" err="1" smtClean="0"/>
              <a:t>und</a:t>
            </a:r>
            <a:r>
              <a:rPr lang="cs-CZ" sz="4800" b="1" dirty="0" smtClean="0"/>
              <a:t> 2</a:t>
            </a:r>
          </a:p>
          <a:p>
            <a:pPr>
              <a:buFontTx/>
              <a:buChar char="-"/>
            </a:pPr>
            <a:r>
              <a:rPr lang="cs-CZ" sz="4800" b="1" dirty="0" err="1" smtClean="0"/>
              <a:t>Zwischen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Montag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und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Freitag</a:t>
            </a:r>
            <a:endParaRPr lang="cs-CZ" sz="4800" b="1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VON–BIS – OD-DO</a:t>
            </a:r>
          </a:p>
          <a:p>
            <a:pPr>
              <a:buFontTx/>
              <a:buChar char="-"/>
            </a:pPr>
            <a:r>
              <a:rPr lang="cs-CZ" sz="4800" b="1" dirty="0" err="1" smtClean="0"/>
              <a:t>Von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Montag</a:t>
            </a:r>
            <a:r>
              <a:rPr lang="cs-CZ" sz="4800" b="1" dirty="0" smtClean="0"/>
              <a:t> bis </a:t>
            </a:r>
            <a:r>
              <a:rPr lang="cs-CZ" sz="4800" b="1" dirty="0" err="1" smtClean="0"/>
              <a:t>Freitag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</a:t>
            </a:r>
            <a:r>
              <a:rPr lang="cs-CZ" sz="4800" b="1" dirty="0" err="1" smtClean="0"/>
              <a:t>von</a:t>
            </a:r>
            <a:r>
              <a:rPr lang="cs-CZ" sz="4800" b="1" dirty="0" smtClean="0"/>
              <a:t> 1 </a:t>
            </a:r>
            <a:r>
              <a:rPr lang="cs-CZ" sz="4800" b="1" dirty="0" err="1" smtClean="0"/>
              <a:t>und</a:t>
            </a:r>
            <a:r>
              <a:rPr lang="cs-CZ" sz="4800" b="1" dirty="0" smtClean="0"/>
              <a:t> 2</a:t>
            </a:r>
          </a:p>
          <a:p>
            <a:pPr>
              <a:buFontTx/>
              <a:buChar char="-"/>
            </a:pP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bis </a:t>
            </a:r>
            <a:r>
              <a:rPr lang="cs-CZ" sz="4800" b="1" dirty="0" err="1" smtClean="0"/>
              <a:t>abend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bis </a:t>
            </a:r>
            <a:r>
              <a:rPr lang="cs-CZ" sz="4800" b="1" dirty="0" err="1" smtClean="0"/>
              <a:t>morgen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SEIT – OD, UŽ</a:t>
            </a:r>
          </a:p>
          <a:p>
            <a:pPr>
              <a:buFontTx/>
              <a:buChar char="-"/>
            </a:pPr>
            <a:r>
              <a:rPr lang="cs-CZ" sz="4800" b="1" dirty="0" err="1" smtClean="0"/>
              <a:t>Seit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gestern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</a:t>
            </a:r>
            <a:r>
              <a:rPr lang="cs-CZ" sz="4800" b="1" dirty="0" err="1" smtClean="0"/>
              <a:t>Seit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letztem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Dienstag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</a:t>
            </a:r>
            <a:r>
              <a:rPr lang="cs-CZ" sz="4800" b="1" dirty="0" err="1" smtClean="0"/>
              <a:t>Seit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einer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Monat</a:t>
            </a:r>
            <a:endParaRPr lang="cs-CZ" sz="4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AB – OD</a:t>
            </a:r>
          </a:p>
          <a:p>
            <a:pPr>
              <a:buFontTx/>
              <a:buChar char="-"/>
            </a:pPr>
            <a:r>
              <a:rPr lang="cs-CZ" sz="4800" b="1" dirty="0" smtClean="0"/>
              <a:t>Ab </a:t>
            </a:r>
            <a:r>
              <a:rPr lang="cs-CZ" sz="4800" b="1" dirty="0" err="1" smtClean="0"/>
              <a:t>heute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Ab </a:t>
            </a:r>
            <a:r>
              <a:rPr lang="cs-CZ" sz="4800" b="1" dirty="0" err="1" smtClean="0"/>
              <a:t>Montag</a:t>
            </a:r>
            <a:endParaRPr lang="cs-CZ" sz="4800" b="1" dirty="0" smtClean="0"/>
          </a:p>
          <a:p>
            <a:pPr>
              <a:buFontTx/>
              <a:buChar char="-"/>
            </a:pPr>
            <a:r>
              <a:rPr lang="cs-CZ" sz="4800" b="1" dirty="0" smtClean="0"/>
              <a:t> Ab </a:t>
            </a:r>
            <a:r>
              <a:rPr lang="cs-CZ" sz="4800" b="1" dirty="0" err="1" smtClean="0"/>
              <a:t>morgen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85860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/>
              <a:t>Použité zdroje: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579296" cy="462560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vlastní práce autora</a:t>
            </a:r>
          </a:p>
          <a:p>
            <a:r>
              <a:rPr lang="cs-CZ" sz="2800" dirty="0"/>
              <a:t>RADĚVOVÁ, Zuzana. Cvičebnice německé gramatiky: </a:t>
            </a:r>
            <a:r>
              <a:rPr lang="cs-CZ" sz="2800" dirty="0" err="1"/>
              <a:t>Übungsbuch</a:t>
            </a:r>
            <a:r>
              <a:rPr lang="cs-CZ" sz="2800" dirty="0"/>
              <a:t> der </a:t>
            </a:r>
            <a:r>
              <a:rPr lang="cs-CZ" sz="2800" dirty="0" err="1"/>
              <a:t>deutschen</a:t>
            </a:r>
            <a:r>
              <a:rPr lang="cs-CZ" sz="2800" dirty="0"/>
              <a:t> </a:t>
            </a:r>
            <a:r>
              <a:rPr lang="cs-CZ" sz="2800" dirty="0" err="1"/>
              <a:t>Grammatik</a:t>
            </a:r>
            <a:r>
              <a:rPr lang="cs-CZ" sz="2800" dirty="0"/>
              <a:t> : pro začátečníky až mírně pokročilé. Vyd. 1. Brno: </a:t>
            </a:r>
            <a:r>
              <a:rPr lang="cs-CZ" sz="2800" dirty="0" err="1"/>
              <a:t>Didaktis</a:t>
            </a:r>
            <a:r>
              <a:rPr lang="cs-CZ" sz="2800" dirty="0"/>
              <a:t>, 2003, 118s. ISBN </a:t>
            </a:r>
            <a:r>
              <a:rPr lang="cs-CZ" sz="2800" dirty="0" smtClean="0"/>
              <a:t>97880735809953</a:t>
            </a:r>
          </a:p>
          <a:p>
            <a:r>
              <a:rPr lang="cs-CZ" sz="2800" dirty="0" smtClean="0"/>
              <a:t> obrázek hodin použit z www.office.microsoft.com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453</TotalTime>
  <Words>263</Words>
  <Application>Microsoft Office PowerPoint</Application>
  <PresentationFormat>Předvádění na obrazovce (4:3)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</vt:lpstr>
      <vt:lpstr>Snímek 1</vt:lpstr>
      <vt:lpstr> </vt:lpstr>
      <vt:lpstr>AM (AN + DEM) </vt:lpstr>
      <vt:lpstr>Snímek 4</vt:lpstr>
      <vt:lpstr>UM - V</vt:lpstr>
      <vt:lpstr>Další předložky:</vt:lpstr>
      <vt:lpstr>Snímek 7</vt:lpstr>
      <vt:lpstr>Snímek 8</vt:lpstr>
      <vt:lpstr>Snímek 9</vt:lpstr>
      <vt:lpstr>Snímek 10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Rumcajs</cp:lastModifiedBy>
  <cp:revision>47</cp:revision>
  <dcterms:created xsi:type="dcterms:W3CDTF">2012-03-11T19:51:34Z</dcterms:created>
  <dcterms:modified xsi:type="dcterms:W3CDTF">2012-05-22T14:15:29Z</dcterms:modified>
</cp:coreProperties>
</file>