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66" r:id="rId6"/>
    <p:sldId id="261" r:id="rId7"/>
    <p:sldId id="262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8757" autoAdjust="0"/>
  </p:normalViewPr>
  <p:slideViewPr>
    <p:cSldViewPr>
      <p:cViewPr varScale="1">
        <p:scale>
          <a:sx n="73" d="100"/>
          <a:sy n="73" d="100"/>
        </p:scale>
        <p:origin x="-13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063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139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565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327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108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984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676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075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462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274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367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7C6D5-E6E4-4F17-875C-59251079CF0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4EBFF-DFBA-4B50-AA27-735C96307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740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ohan_Sebastian_Bach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Wolfgang_Amadeus_Mozar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Prvn%C3%AD_v%C3%ADde%C5%88sk%C3%A1_%C5%A1kola&amp;action=edit&amp;redlink=1" TargetMode="External"/><Relationship Id="rId2" Type="http://schemas.openxmlformats.org/officeDocument/2006/relationships/hyperlink" Target="http://cs.wikipedia.org/wiki/Ludwig_van_Beethov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Romantismus_(hudba)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dirty="0" smtClean="0"/>
              <a:t>Světoví hudební skladatelé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8136904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VY_32_INOVACE_09_C_01_SVĚTOVÍ HUDEBNÍ SKLADATELÉ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HUDEBNÍ NAUKA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550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6903180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Světoví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hudební skladatelé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J. S. Bach. W. A. Mozart, L.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van Beethoven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352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 fontScale="55000" lnSpcReduction="20000"/>
          </a:bodyPr>
          <a:lstStyle/>
          <a:p>
            <a:pPr marL="0" lvl="0" indent="0">
              <a:buNone/>
            </a:pPr>
            <a:r>
              <a:rPr lang="cs-CZ" sz="4200" b="1" u="sng" dirty="0" smtClean="0">
                <a:solidFill>
                  <a:prstClr val="black"/>
                </a:solidFill>
                <a:hlinkClick r:id="rId2"/>
              </a:rPr>
              <a:t>Johann Sebastian Bach  </a:t>
            </a:r>
            <a:r>
              <a:rPr lang="cs-CZ" sz="4200" b="1" dirty="0" smtClean="0">
                <a:solidFill>
                  <a:prstClr val="black"/>
                </a:solidFill>
              </a:rPr>
              <a:t>(21. 3. 1685 </a:t>
            </a:r>
            <a:r>
              <a:rPr lang="cs-CZ" sz="4200" b="1" dirty="0" err="1" smtClean="0">
                <a:solidFill>
                  <a:prstClr val="black"/>
                </a:solidFill>
              </a:rPr>
              <a:t>Eisenach</a:t>
            </a:r>
            <a:r>
              <a:rPr lang="cs-CZ" sz="4200" b="1" dirty="0" smtClean="0">
                <a:solidFill>
                  <a:prstClr val="black"/>
                </a:solidFill>
              </a:rPr>
              <a:t> </a:t>
            </a:r>
            <a:r>
              <a:rPr lang="cs-CZ" sz="4200" b="1" dirty="0">
                <a:solidFill>
                  <a:prstClr val="black"/>
                </a:solidFill>
              </a:rPr>
              <a:t>– </a:t>
            </a:r>
            <a:r>
              <a:rPr lang="cs-CZ" sz="4200" b="1" dirty="0" smtClean="0">
                <a:solidFill>
                  <a:prstClr val="black"/>
                </a:solidFill>
              </a:rPr>
              <a:t>28. 7. 1750 Lipsko)</a:t>
            </a:r>
            <a:endParaRPr lang="cs-CZ" sz="4200" b="1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4200" dirty="0" smtClean="0">
                <a:solidFill>
                  <a:prstClr val="black"/>
                </a:solidFill>
              </a:rPr>
              <a:t>Pocházel z hudebního rodu, narodil se v rodině městského hudebníka, rodiče mu však brzy zemřeli a vychoval ho starší bratr</a:t>
            </a:r>
            <a:endParaRPr lang="cs-CZ" sz="42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4200" dirty="0" smtClean="0">
                <a:solidFill>
                  <a:prstClr val="black"/>
                </a:solidFill>
              </a:rPr>
              <a:t>Vystudoval gymnázium, získal i hudební vzdělání (hudební teorie, hra na </a:t>
            </a:r>
            <a:r>
              <a:rPr lang="cs-CZ" sz="4200" dirty="0" err="1" smtClean="0">
                <a:solidFill>
                  <a:prstClr val="black"/>
                </a:solidFill>
              </a:rPr>
              <a:t>cemballo</a:t>
            </a:r>
            <a:r>
              <a:rPr lang="cs-CZ" sz="4200" dirty="0" smtClean="0">
                <a:solidFill>
                  <a:prstClr val="black"/>
                </a:solidFill>
              </a:rPr>
              <a:t>, housle, varhany)</a:t>
            </a:r>
            <a:endParaRPr lang="cs-CZ" sz="42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4200" dirty="0">
                <a:solidFill>
                  <a:prstClr val="black"/>
                </a:solidFill>
              </a:rPr>
              <a:t>V </a:t>
            </a:r>
            <a:r>
              <a:rPr lang="cs-CZ" sz="4200" dirty="0" smtClean="0">
                <a:solidFill>
                  <a:prstClr val="black"/>
                </a:solidFill>
              </a:rPr>
              <a:t>15 letech se stal sopranistou v klášterní škole</a:t>
            </a:r>
          </a:p>
          <a:p>
            <a:pPr lvl="0">
              <a:buFontTx/>
              <a:buChar char="-"/>
            </a:pPr>
            <a:r>
              <a:rPr lang="cs-CZ" sz="4200" dirty="0" smtClean="0">
                <a:solidFill>
                  <a:prstClr val="black"/>
                </a:solidFill>
              </a:rPr>
              <a:t>27 let poté strávil s rodinou v Lipsku, zde byl v kostele zaměstnán jako kapelník a kantor – učitel</a:t>
            </a:r>
          </a:p>
          <a:p>
            <a:pPr lvl="0">
              <a:buFontTx/>
              <a:buChar char="-"/>
            </a:pPr>
            <a:r>
              <a:rPr lang="cs-CZ" sz="4200" dirty="0" smtClean="0">
                <a:solidFill>
                  <a:prstClr val="black"/>
                </a:solidFill>
              </a:rPr>
              <a:t>Byl dvakrát ženatý, celkem měl 20 dětí (čtyři synové též vynikli) jako hudební skladatelé</a:t>
            </a:r>
          </a:p>
          <a:p>
            <a:pPr lvl="0">
              <a:buFontTx/>
              <a:buChar char="-"/>
            </a:pPr>
            <a:r>
              <a:rPr lang="cs-CZ" sz="4200" dirty="0" smtClean="0">
                <a:solidFill>
                  <a:prstClr val="black"/>
                </a:solidFill>
              </a:rPr>
              <a:t>Byl vynikající varhaník a improvizátor, jeho dílo však doceněno až dlouho po jeho smrti (v 19.století)</a:t>
            </a:r>
            <a:endParaRPr lang="cs-CZ" sz="42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4200" dirty="0">
                <a:solidFill>
                  <a:prstClr val="black"/>
                </a:solidFill>
              </a:rPr>
              <a:t>Dílo: </a:t>
            </a:r>
            <a:r>
              <a:rPr lang="cs-CZ" sz="4200" dirty="0" smtClean="0">
                <a:solidFill>
                  <a:prstClr val="black"/>
                </a:solidFill>
              </a:rPr>
              <a:t>-</a:t>
            </a:r>
            <a:r>
              <a:rPr lang="cs-CZ" sz="4200" dirty="0">
                <a:solidFill>
                  <a:prstClr val="black"/>
                </a:solidFill>
              </a:rPr>
              <a:t> </a:t>
            </a:r>
            <a:r>
              <a:rPr lang="cs-CZ" sz="4200" i="1" dirty="0" smtClean="0">
                <a:solidFill>
                  <a:prstClr val="black"/>
                </a:solidFill>
              </a:rPr>
              <a:t>Braniborské koncerty </a:t>
            </a:r>
            <a:r>
              <a:rPr lang="cs-CZ" sz="4200" dirty="0" smtClean="0">
                <a:solidFill>
                  <a:prstClr val="black"/>
                </a:solidFill>
              </a:rPr>
              <a:t>(orchestrální dílo)</a:t>
            </a:r>
            <a:endParaRPr lang="cs-CZ" sz="4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200" dirty="0">
                <a:solidFill>
                  <a:prstClr val="black"/>
                </a:solidFill>
              </a:rPr>
              <a:t>             </a:t>
            </a:r>
            <a:r>
              <a:rPr lang="cs-CZ" sz="4200" dirty="0" smtClean="0">
                <a:solidFill>
                  <a:prstClr val="black"/>
                </a:solidFill>
              </a:rPr>
              <a:t>  - </a:t>
            </a:r>
            <a:r>
              <a:rPr lang="cs-CZ" sz="4200" i="1" dirty="0" smtClean="0">
                <a:solidFill>
                  <a:prstClr val="black"/>
                </a:solidFill>
              </a:rPr>
              <a:t>Temperovaný klavír </a:t>
            </a:r>
            <a:r>
              <a:rPr lang="cs-CZ" sz="4200" dirty="0" smtClean="0">
                <a:solidFill>
                  <a:prstClr val="black"/>
                </a:solidFill>
              </a:rPr>
              <a:t>(sbírka 24 preludií a fug pro klavír)</a:t>
            </a:r>
            <a:endParaRPr lang="cs-CZ" sz="4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200" dirty="0">
                <a:solidFill>
                  <a:prstClr val="black"/>
                </a:solidFill>
              </a:rPr>
              <a:t>               </a:t>
            </a:r>
            <a:r>
              <a:rPr lang="cs-CZ" sz="4200" dirty="0" smtClean="0">
                <a:solidFill>
                  <a:prstClr val="black"/>
                </a:solidFill>
              </a:rPr>
              <a:t>- </a:t>
            </a:r>
            <a:r>
              <a:rPr lang="cs-CZ" sz="4200" i="1" dirty="0" smtClean="0">
                <a:solidFill>
                  <a:prstClr val="black"/>
                </a:solidFill>
              </a:rPr>
              <a:t>Umění fugy </a:t>
            </a:r>
            <a:r>
              <a:rPr lang="cs-CZ" sz="4200" dirty="0" smtClean="0">
                <a:solidFill>
                  <a:prstClr val="black"/>
                </a:solidFill>
              </a:rPr>
              <a:t>(vrcholné dílo pro varhany)</a:t>
            </a:r>
            <a:endParaRPr lang="cs-CZ" sz="4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4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Světoví hudební skladatelé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4227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184576"/>
          </a:xfrm>
          <a:solidFill>
            <a:schemeClr val="accent3">
              <a:lumMod val="40000"/>
              <a:lumOff val="6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2500" b="1" u="sng" dirty="0" smtClean="0">
                <a:solidFill>
                  <a:prstClr val="black"/>
                </a:solidFill>
                <a:hlinkClick r:id="rId2"/>
              </a:rPr>
              <a:t>Wolfgang Amadeus Mozart </a:t>
            </a:r>
            <a:r>
              <a:rPr lang="cs-CZ" sz="2500" b="1" dirty="0" smtClean="0">
                <a:solidFill>
                  <a:prstClr val="black"/>
                </a:solidFill>
              </a:rPr>
              <a:t>(27. 1. 1756 Salcburk </a:t>
            </a:r>
            <a:r>
              <a:rPr lang="cs-CZ" sz="2500" b="1" dirty="0">
                <a:solidFill>
                  <a:prstClr val="black"/>
                </a:solidFill>
              </a:rPr>
              <a:t>– </a:t>
            </a:r>
            <a:r>
              <a:rPr lang="cs-CZ" sz="2500" b="1" dirty="0" smtClean="0">
                <a:solidFill>
                  <a:prstClr val="black"/>
                </a:solidFill>
              </a:rPr>
              <a:t>5. 12. 1791 Vídeň)</a:t>
            </a:r>
            <a:endParaRPr lang="cs-CZ" sz="2500" b="1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500" dirty="0">
                <a:solidFill>
                  <a:prstClr val="black"/>
                </a:solidFill>
              </a:rPr>
              <a:t>Narodil se do </a:t>
            </a:r>
            <a:r>
              <a:rPr lang="cs-CZ" sz="2500" dirty="0" smtClean="0">
                <a:solidFill>
                  <a:prstClr val="black"/>
                </a:solidFill>
              </a:rPr>
              <a:t>rodiny salcburského kapelníka jako zázračné dítě, </a:t>
            </a:r>
          </a:p>
          <a:p>
            <a:pPr marL="0" lvl="0" indent="0">
              <a:buNone/>
            </a:pPr>
            <a:r>
              <a:rPr lang="cs-CZ" sz="2500" dirty="0">
                <a:solidFill>
                  <a:prstClr val="black"/>
                </a:solidFill>
              </a:rPr>
              <a:t> </a:t>
            </a:r>
            <a:r>
              <a:rPr lang="cs-CZ" sz="2500" dirty="0" smtClean="0">
                <a:solidFill>
                  <a:prstClr val="black"/>
                </a:solidFill>
              </a:rPr>
              <a:t>     ve 4 letech již hrál na klavír, v 6 letech komponoval první skladby</a:t>
            </a:r>
          </a:p>
          <a:p>
            <a:pPr lvl="0">
              <a:buFontTx/>
              <a:buChar char="-"/>
            </a:pPr>
            <a:r>
              <a:rPr lang="cs-CZ" sz="2500" dirty="0" smtClean="0">
                <a:solidFill>
                  <a:prstClr val="black"/>
                </a:solidFill>
              </a:rPr>
              <a:t>Otec s ním a jeho sestrou Nanynkou cestoval po Evropě a ukazoval je jako zázračné děti i u královských dvorů</a:t>
            </a:r>
            <a:endParaRPr lang="cs-CZ" sz="25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500" dirty="0" smtClean="0">
                <a:solidFill>
                  <a:prstClr val="black"/>
                </a:solidFill>
              </a:rPr>
              <a:t>Často pobýval v Praze, jeho hudba zde byla velmi oblíbená</a:t>
            </a:r>
            <a:endParaRPr lang="cs-CZ" sz="25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500" dirty="0" smtClean="0">
                <a:solidFill>
                  <a:prstClr val="black"/>
                </a:solidFill>
              </a:rPr>
              <a:t>Zemřel brzy, již v 36 letech</a:t>
            </a:r>
            <a:endParaRPr lang="cs-CZ" sz="25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500" dirty="0">
                <a:solidFill>
                  <a:prstClr val="black"/>
                </a:solidFill>
              </a:rPr>
              <a:t>Dílo: </a:t>
            </a:r>
            <a:r>
              <a:rPr lang="cs-CZ" sz="2500" dirty="0" smtClean="0">
                <a:solidFill>
                  <a:prstClr val="black"/>
                </a:solidFill>
              </a:rPr>
              <a:t>- opery (</a:t>
            </a:r>
            <a:r>
              <a:rPr lang="cs-CZ" sz="2500" i="1" dirty="0" err="1" smtClean="0">
                <a:solidFill>
                  <a:prstClr val="black"/>
                </a:solidFill>
              </a:rPr>
              <a:t>Figarova</a:t>
            </a:r>
            <a:r>
              <a:rPr lang="cs-CZ" sz="2500" i="1" dirty="0" smtClean="0">
                <a:solidFill>
                  <a:prstClr val="black"/>
                </a:solidFill>
              </a:rPr>
              <a:t> svatba </a:t>
            </a:r>
            <a:r>
              <a:rPr lang="cs-CZ" sz="2500" dirty="0" smtClean="0">
                <a:solidFill>
                  <a:prstClr val="black"/>
                </a:solidFill>
              </a:rPr>
              <a:t>– velmi oblíbená v Praze,</a:t>
            </a:r>
          </a:p>
          <a:p>
            <a:pPr marL="0" lvl="0" indent="0">
              <a:buNone/>
            </a:pPr>
            <a:r>
              <a:rPr lang="cs-CZ" sz="2500" dirty="0">
                <a:solidFill>
                  <a:prstClr val="black"/>
                </a:solidFill>
              </a:rPr>
              <a:t> </a:t>
            </a:r>
            <a:r>
              <a:rPr lang="cs-CZ" sz="2500" dirty="0" smtClean="0">
                <a:solidFill>
                  <a:prstClr val="black"/>
                </a:solidFill>
              </a:rPr>
              <a:t>                             </a:t>
            </a:r>
            <a:r>
              <a:rPr lang="cs-CZ" sz="2500" i="1" dirty="0" smtClean="0">
                <a:solidFill>
                  <a:prstClr val="black"/>
                </a:solidFill>
              </a:rPr>
              <a:t>Don Giovanni </a:t>
            </a:r>
            <a:r>
              <a:rPr lang="cs-CZ" sz="2500" dirty="0" smtClean="0">
                <a:solidFill>
                  <a:prstClr val="black"/>
                </a:solidFill>
              </a:rPr>
              <a:t>– složil přímo pro Prahu a zde také</a:t>
            </a:r>
          </a:p>
          <a:p>
            <a:pPr marL="0" lvl="0" indent="0">
              <a:buNone/>
            </a:pPr>
            <a:r>
              <a:rPr lang="cs-CZ" sz="2500" dirty="0">
                <a:solidFill>
                  <a:prstClr val="black"/>
                </a:solidFill>
              </a:rPr>
              <a:t> </a:t>
            </a:r>
            <a:r>
              <a:rPr lang="cs-CZ" sz="2500" dirty="0" smtClean="0">
                <a:solidFill>
                  <a:prstClr val="black"/>
                </a:solidFill>
              </a:rPr>
              <a:t>                                  proběhla její premiéra ve Stavovském divadle,</a:t>
            </a:r>
          </a:p>
          <a:p>
            <a:pPr marL="0" lvl="0" indent="0">
              <a:buNone/>
            </a:pPr>
            <a:r>
              <a:rPr lang="cs-CZ" sz="2500" dirty="0">
                <a:solidFill>
                  <a:prstClr val="black"/>
                </a:solidFill>
              </a:rPr>
              <a:t> </a:t>
            </a:r>
            <a:r>
              <a:rPr lang="cs-CZ" sz="2500" dirty="0" smtClean="0">
                <a:solidFill>
                  <a:prstClr val="black"/>
                </a:solidFill>
              </a:rPr>
              <a:t>                             </a:t>
            </a:r>
            <a:r>
              <a:rPr lang="cs-CZ" sz="2500" i="1" dirty="0" smtClean="0">
                <a:solidFill>
                  <a:prstClr val="black"/>
                </a:solidFill>
              </a:rPr>
              <a:t>Kouzelná flétna </a:t>
            </a:r>
            <a:r>
              <a:rPr lang="cs-CZ" sz="2500" dirty="0" smtClean="0">
                <a:solidFill>
                  <a:prstClr val="black"/>
                </a:solidFill>
              </a:rPr>
              <a:t>– jeho nejznámější opera)</a:t>
            </a:r>
            <a:endParaRPr lang="cs-CZ" sz="2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500" dirty="0">
                <a:solidFill>
                  <a:prstClr val="black"/>
                </a:solidFill>
              </a:rPr>
              <a:t>             </a:t>
            </a:r>
            <a:r>
              <a:rPr lang="cs-CZ" sz="2500" dirty="0" smtClean="0">
                <a:solidFill>
                  <a:prstClr val="black"/>
                </a:solidFill>
              </a:rPr>
              <a:t>  </a:t>
            </a:r>
            <a:r>
              <a:rPr lang="cs-CZ" sz="2500" dirty="0">
                <a:solidFill>
                  <a:prstClr val="black"/>
                </a:solidFill>
              </a:rPr>
              <a:t>- </a:t>
            </a:r>
            <a:r>
              <a:rPr lang="cs-CZ" sz="2500" dirty="0" smtClean="0">
                <a:solidFill>
                  <a:prstClr val="black"/>
                </a:solidFill>
              </a:rPr>
              <a:t>serenáda </a:t>
            </a:r>
            <a:r>
              <a:rPr lang="cs-CZ" sz="2500" i="1" dirty="0" smtClean="0">
                <a:solidFill>
                  <a:prstClr val="black"/>
                </a:solidFill>
              </a:rPr>
              <a:t>Malá noční hudba</a:t>
            </a:r>
            <a:r>
              <a:rPr lang="cs-CZ" sz="2500" dirty="0" smtClean="0">
                <a:solidFill>
                  <a:prstClr val="black"/>
                </a:solidFill>
              </a:rPr>
              <a:t>, </a:t>
            </a:r>
            <a:r>
              <a:rPr lang="cs-CZ" sz="2500" i="1" dirty="0" smtClean="0">
                <a:solidFill>
                  <a:prstClr val="black"/>
                </a:solidFill>
              </a:rPr>
              <a:t>Pražská symfonie</a:t>
            </a:r>
          </a:p>
          <a:p>
            <a:pPr marL="0" lvl="0" indent="0">
              <a:buNone/>
            </a:pPr>
            <a:r>
              <a:rPr lang="cs-CZ" sz="2500" dirty="0">
                <a:solidFill>
                  <a:prstClr val="black"/>
                </a:solidFill>
              </a:rPr>
              <a:t> </a:t>
            </a:r>
            <a:r>
              <a:rPr lang="cs-CZ" sz="2500" dirty="0" smtClean="0">
                <a:solidFill>
                  <a:prstClr val="black"/>
                </a:solidFill>
              </a:rPr>
              <a:t>              - </a:t>
            </a:r>
            <a:r>
              <a:rPr lang="cs-CZ" sz="2500" i="1" dirty="0" smtClean="0">
                <a:solidFill>
                  <a:prstClr val="black"/>
                </a:solidFill>
              </a:rPr>
              <a:t>Rekviem</a:t>
            </a:r>
            <a:r>
              <a:rPr lang="cs-CZ" sz="2500" dirty="0" smtClean="0">
                <a:solidFill>
                  <a:prstClr val="black"/>
                </a:solidFill>
              </a:rPr>
              <a:t> (mše za zemřelé, dokončil ji jeho žák)</a:t>
            </a:r>
            <a:endParaRPr lang="cs-CZ" sz="25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68952" cy="1143000"/>
          </a:xfr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Světoví hudební skladatelé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1710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424936" cy="5256584"/>
          </a:xfrm>
          <a:solidFill>
            <a:schemeClr val="accent6">
              <a:lumMod val="20000"/>
              <a:lumOff val="8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Ludwig van Beethoven</a:t>
            </a:r>
            <a:r>
              <a:rPr lang="cs-CZ" sz="2300" b="1" u="sng" dirty="0" smtClean="0"/>
              <a:t> </a:t>
            </a:r>
            <a:r>
              <a:rPr lang="cs-CZ" sz="2300" b="1" dirty="0" smtClean="0"/>
              <a:t>(asi 16. 12. 1770 Bonn – 26. 3. 1827 Vídeň)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/>
              <a:t>N</a:t>
            </a:r>
            <a:r>
              <a:rPr lang="cs-CZ" sz="2300" dirty="0" smtClean="0"/>
              <a:t>arodil se do hudební rodiny</a:t>
            </a:r>
          </a:p>
          <a:p>
            <a:pPr>
              <a:buFontTx/>
              <a:buChar char="-"/>
            </a:pPr>
            <a:r>
              <a:rPr lang="cs-CZ" sz="2300" dirty="0"/>
              <a:t>J</a:t>
            </a:r>
            <a:r>
              <a:rPr lang="cs-CZ" sz="2300" dirty="0" smtClean="0"/>
              <a:t>eho prvním učitelem hudby byl otec (propadl však alkoholu a uplatňoval poté na malého Ludviga despotickou výchovu)</a:t>
            </a:r>
          </a:p>
          <a:p>
            <a:pPr>
              <a:buFontTx/>
              <a:buChar char="-"/>
            </a:pPr>
            <a:r>
              <a:rPr lang="cs-CZ" sz="2300" dirty="0"/>
              <a:t>P</a:t>
            </a:r>
            <a:r>
              <a:rPr lang="cs-CZ" sz="2300" dirty="0" smtClean="0"/>
              <a:t>o smrti matky v jeho 17 letech se musel sám starat o své dva mladší bratry</a:t>
            </a:r>
          </a:p>
          <a:p>
            <a:pPr>
              <a:buFontTx/>
              <a:buChar char="-"/>
            </a:pPr>
            <a:r>
              <a:rPr lang="cs-CZ" sz="2300" dirty="0" smtClean="0"/>
              <a:t>Přibližně </a:t>
            </a:r>
            <a:r>
              <a:rPr lang="cs-CZ" sz="2300" dirty="0"/>
              <a:t>od roku 1795 se začínaly projevovat jeho problémy se </a:t>
            </a:r>
            <a:r>
              <a:rPr lang="cs-CZ" sz="2300" dirty="0" smtClean="0"/>
              <a:t>sluchem</a:t>
            </a:r>
            <a:r>
              <a:rPr lang="cs-CZ" sz="2300" dirty="0"/>
              <a:t> </a:t>
            </a:r>
            <a:r>
              <a:rPr lang="cs-CZ" sz="2300" dirty="0" smtClean="0"/>
              <a:t>(ušní šelest)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/>
              <a:t>D</a:t>
            </a:r>
            <a:r>
              <a:rPr lang="cs-CZ" sz="2300" dirty="0" smtClean="0"/>
              <a:t>ospěl od </a:t>
            </a:r>
            <a:r>
              <a:rPr lang="cs-CZ" sz="2300" dirty="0" smtClean="0">
                <a:hlinkClick r:id="rId3" tooltip="První vídeňská škola (stránka neexistuje)"/>
              </a:rPr>
              <a:t>vídeňského klasicismu</a:t>
            </a:r>
            <a:r>
              <a:rPr lang="cs-CZ" sz="2300" dirty="0" smtClean="0"/>
              <a:t> k nové </a:t>
            </a:r>
            <a:r>
              <a:rPr lang="cs-CZ" sz="2300" dirty="0"/>
              <a:t>hudební epoše – </a:t>
            </a:r>
            <a:r>
              <a:rPr lang="cs-CZ" sz="2300" dirty="0" smtClean="0">
                <a:hlinkClick r:id="rId4" tooltip="Romantismus (hudba)"/>
              </a:rPr>
              <a:t>romantismu</a:t>
            </a:r>
            <a:endParaRPr lang="cs-CZ" sz="2300" dirty="0" smtClean="0"/>
          </a:p>
          <a:p>
            <a:pPr>
              <a:buFontTx/>
              <a:buChar char="-"/>
            </a:pPr>
            <a:r>
              <a:rPr lang="cs-CZ" sz="2300" dirty="0"/>
              <a:t>D</a:t>
            </a:r>
            <a:r>
              <a:rPr lang="cs-CZ" sz="2300" dirty="0" smtClean="0"/>
              <a:t>ílo: - symfonie (9, nejslavnější je jeho 9. – hymna EU)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- opera </a:t>
            </a:r>
            <a:r>
              <a:rPr lang="cs-CZ" sz="2300" i="1" dirty="0" err="1" smtClean="0"/>
              <a:t>Fidelio</a:t>
            </a:r>
            <a:r>
              <a:rPr lang="cs-CZ" sz="2300" dirty="0" smtClean="0"/>
              <a:t>, mše </a:t>
            </a:r>
            <a:r>
              <a:rPr lang="cs-CZ" sz="2300" i="1" dirty="0" err="1" smtClean="0"/>
              <a:t>Missa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solemnis</a:t>
            </a:r>
            <a:endParaRPr lang="cs-CZ" sz="2300" i="1" dirty="0" smtClean="0"/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- klavírní sonáty (</a:t>
            </a:r>
            <a:r>
              <a:rPr lang="cs-CZ" sz="2300" i="1" dirty="0" smtClean="0"/>
              <a:t>Měsíční svit</a:t>
            </a:r>
            <a:r>
              <a:rPr lang="cs-CZ" sz="2300" dirty="0" smtClean="0"/>
              <a:t>, </a:t>
            </a:r>
            <a:r>
              <a:rPr lang="cs-CZ" sz="2300" i="1" dirty="0" smtClean="0"/>
              <a:t>Patetická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</a:t>
            </a:r>
            <a:endParaRPr lang="cs-CZ" sz="23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24936" cy="1143000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Světoví hudební skladatelé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0177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2300" dirty="0" smtClean="0"/>
              <a:t>Přiřaď šipkami správná hudební díla ke skladatelům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12568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  </a:t>
            </a:r>
            <a:r>
              <a:rPr lang="cs-CZ" sz="2300" i="1" dirty="0" smtClean="0"/>
              <a:t>Braniborské koncerty</a:t>
            </a:r>
            <a:endParaRPr lang="cs-CZ" sz="2300" i="1" dirty="0"/>
          </a:p>
          <a:p>
            <a:pPr marL="0" indent="0">
              <a:buNone/>
            </a:pPr>
            <a:r>
              <a:rPr lang="cs-CZ" sz="2300" dirty="0" smtClean="0"/>
              <a:t>                                                                     </a:t>
            </a:r>
            <a:r>
              <a:rPr lang="cs-CZ" sz="2300" i="1" dirty="0" smtClean="0"/>
              <a:t>Měsíční svit</a:t>
            </a:r>
          </a:p>
          <a:p>
            <a:pPr marL="0" indent="0">
              <a:buNone/>
            </a:pPr>
            <a:r>
              <a:rPr lang="cs-CZ" sz="2300" dirty="0" smtClean="0"/>
              <a:t> J. S. Bach                                                    </a:t>
            </a:r>
            <a:r>
              <a:rPr lang="cs-CZ" sz="2300" i="1" dirty="0" smtClean="0"/>
              <a:t>Pražská symfonie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  </a:t>
            </a:r>
            <a:r>
              <a:rPr lang="cs-CZ" sz="2300" i="1" dirty="0" err="1" smtClean="0"/>
              <a:t>Fidelio</a:t>
            </a:r>
            <a:endParaRPr lang="cs-CZ" sz="2300" i="1" dirty="0" smtClean="0"/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Malá noční hudba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Don Giovanni</a:t>
            </a:r>
          </a:p>
          <a:p>
            <a:pPr marL="0" indent="0">
              <a:buNone/>
            </a:pPr>
            <a:r>
              <a:rPr lang="cs-CZ" sz="2300" dirty="0" smtClean="0"/>
              <a:t>W. A. Mozart                                              </a:t>
            </a:r>
            <a:r>
              <a:rPr lang="cs-CZ" sz="2300" i="1" dirty="0" smtClean="0"/>
              <a:t>Patetická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</a:t>
            </a:r>
            <a:r>
              <a:rPr lang="cs-CZ" sz="2300" i="1" dirty="0" err="1" smtClean="0"/>
              <a:t>Missa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solemnis</a:t>
            </a:r>
            <a:endParaRPr lang="cs-CZ" sz="2300" i="1" dirty="0" smtClean="0"/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Kouzelná flétna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Rekviem</a:t>
            </a:r>
            <a:endParaRPr lang="cs-CZ" sz="2300" i="1" dirty="0"/>
          </a:p>
          <a:p>
            <a:pPr marL="0" indent="0">
              <a:buNone/>
            </a:pPr>
            <a:r>
              <a:rPr lang="cs-CZ" sz="2300" dirty="0" smtClean="0"/>
              <a:t>L. van Beethoven                                      </a:t>
            </a:r>
            <a:r>
              <a:rPr lang="cs-CZ" sz="2300" i="1" dirty="0" smtClean="0"/>
              <a:t>Temperovaný klavír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Umění fugy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</a:t>
            </a:r>
            <a:r>
              <a:rPr lang="cs-CZ" sz="2300" i="1" dirty="0" err="1" smtClean="0"/>
              <a:t>Figarova</a:t>
            </a:r>
            <a:r>
              <a:rPr lang="cs-CZ" sz="2300" i="1" dirty="0" smtClean="0"/>
              <a:t> svatba</a:t>
            </a:r>
            <a:endParaRPr lang="cs-CZ" sz="2300" i="1" dirty="0"/>
          </a:p>
        </p:txBody>
      </p:sp>
    </p:spTree>
    <p:extLst>
      <p:ext uri="{BB962C8B-B14F-4D97-AF65-F5344CB8AC3E}">
        <p14:creationId xmlns:p14="http://schemas.microsoft.com/office/powerpoint/2010/main" val="18977642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15. ledna 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4.- 6.ročník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s životy a díly </a:t>
            </a:r>
            <a:r>
              <a:rPr lang="cs-CZ" sz="2300" dirty="0" smtClean="0">
                <a:solidFill>
                  <a:prstClr val="black"/>
                </a:solidFill>
              </a:rPr>
              <a:t>tří </a:t>
            </a:r>
            <a:r>
              <a:rPr lang="cs-CZ" sz="2300" dirty="0">
                <a:solidFill>
                  <a:prstClr val="black"/>
                </a:solidFill>
              </a:rPr>
              <a:t>významných </a:t>
            </a:r>
            <a:r>
              <a:rPr lang="cs-CZ" sz="2300" dirty="0" smtClean="0">
                <a:solidFill>
                  <a:prstClr val="black"/>
                </a:solidFill>
              </a:rPr>
              <a:t>světových </a:t>
            </a:r>
            <a:r>
              <a:rPr lang="cs-CZ" sz="2300" dirty="0">
                <a:solidFill>
                  <a:prstClr val="black"/>
                </a:solidFill>
              </a:rPr>
              <a:t>hudebních </a:t>
            </a:r>
            <a:r>
              <a:rPr lang="cs-CZ" sz="2300" dirty="0" smtClean="0">
                <a:solidFill>
                  <a:prstClr val="black"/>
                </a:solidFill>
              </a:rPr>
              <a:t>skladatelů (J. S. Bach, W. A. Mozart, L. van Beethoven)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i s jejich </a:t>
            </a:r>
            <a:r>
              <a:rPr lang="cs-CZ" sz="2300" dirty="0" smtClean="0">
                <a:solidFill>
                  <a:prstClr val="black"/>
                </a:solidFill>
              </a:rPr>
              <a:t>podobiznami na hypertextových odkazech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Praktické činnosti </a:t>
            </a:r>
            <a:r>
              <a:rPr lang="cs-CZ" sz="2300" dirty="0">
                <a:solidFill>
                  <a:prstClr val="black"/>
                </a:solidFill>
              </a:rPr>
              <a:t>– přiřazování názvů hudebních děl šipkami </a:t>
            </a:r>
            <a:r>
              <a:rPr lang="cs-CZ" sz="2300" dirty="0" smtClean="0">
                <a:solidFill>
                  <a:prstClr val="black"/>
                </a:solidFill>
              </a:rPr>
              <a:t>ke</a:t>
            </a:r>
          </a:p>
          <a:p>
            <a:pPr marL="0" lvl="0" indent="0">
              <a:buNone/>
            </a:pPr>
            <a:r>
              <a:rPr lang="cs-CZ" sz="2300">
                <a:solidFill>
                  <a:prstClr val="black"/>
                </a:solidFill>
              </a:rPr>
              <a:t> </a:t>
            </a:r>
            <a:r>
              <a:rPr lang="cs-CZ" sz="2300" smtClean="0">
                <a:solidFill>
                  <a:prstClr val="black"/>
                </a:solidFill>
              </a:rPr>
              <a:t>                                   </a:t>
            </a:r>
            <a:r>
              <a:rPr lang="cs-CZ" sz="2300" dirty="0">
                <a:solidFill>
                  <a:prstClr val="black"/>
                </a:solidFill>
              </a:rPr>
              <a:t>správným autorům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07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01695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644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Světoví hudební skladatelé</vt:lpstr>
      <vt:lpstr>Prezentace aplikace PowerPoint</vt:lpstr>
      <vt:lpstr>Světoví hudební skladatelé</vt:lpstr>
      <vt:lpstr>Světoví hudební skladatelé</vt:lpstr>
      <vt:lpstr>Světoví hudební skladatelé</vt:lpstr>
      <vt:lpstr>Přiřaď šipkami správná hudební díla ke skladatelům</vt:lpstr>
      <vt:lpstr>Mgr. Renáta Jehličková 15.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Další hudební skladatelé</dc:title>
  <dc:creator>Renata Jehličková</dc:creator>
  <cp:lastModifiedBy>Renata Jehličková</cp:lastModifiedBy>
  <cp:revision>78</cp:revision>
  <dcterms:created xsi:type="dcterms:W3CDTF">2012-02-09T16:50:17Z</dcterms:created>
  <dcterms:modified xsi:type="dcterms:W3CDTF">2012-02-27T23:14:29Z</dcterms:modified>
</cp:coreProperties>
</file>