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0"/>
  </p:notesMasterIdLst>
  <p:sldIdLst>
    <p:sldId id="282" r:id="rId2"/>
    <p:sldId id="256" r:id="rId3"/>
    <p:sldId id="257" r:id="rId4"/>
    <p:sldId id="268" r:id="rId5"/>
    <p:sldId id="278" r:id="rId6"/>
    <p:sldId id="281" r:id="rId7"/>
    <p:sldId id="259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  <a:srgbClr val="669900"/>
    <a:srgbClr val="66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77" autoAdjust="0"/>
    <p:restoredTop sz="94660"/>
  </p:normalViewPr>
  <p:slideViewPr>
    <p:cSldViewPr>
      <p:cViewPr>
        <p:scale>
          <a:sx n="100" d="100"/>
          <a:sy n="100" d="100"/>
        </p:scale>
        <p:origin x="-492" y="6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3E68DC-95D8-4198-945C-A4CFC888F2B8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974991-13F1-4DE9-8FD5-F18F528BE2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32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974991-13F1-4DE9-8FD5-F18F528BE2F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7308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EFA53E4-6A91-489F-BC3D-C27EECB3B0AE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0B50256-0A0E-47DE-B07C-716F8E0E3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56895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Varnsdorf, Edisonova 2821, okres</a:t>
            </a: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Děčín, příspěvková organizace</a:t>
            </a:r>
          </a:p>
          <a:p>
            <a:pPr>
              <a:buNone/>
            </a:pPr>
            <a:r>
              <a:rPr lang="cs-CZ" sz="2200" spc="50" dirty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Osobní zájmena</a:t>
            </a: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endParaRPr lang="cs-CZ" sz="2200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VY_22_INOVACE_15/III.SADA</a:t>
            </a:r>
          </a:p>
          <a:p>
            <a:endParaRPr lang="cs-CZ" sz="2200" b="1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je určena žákům 2. stupně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výkladu učiva </a:t>
            </a:r>
            <a:endParaRPr lang="cs-CZ" sz="2200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 osobních zájmenech</a:t>
            </a:r>
            <a:endParaRPr lang="cs-CZ" sz="2200" spc="50" dirty="0" smtClean="0">
              <a:ln w="11430"/>
              <a:solidFill>
                <a:schemeClr val="accent4">
                  <a:lumMod val="40000"/>
                  <a:lumOff val="6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200" spc="50" dirty="0" smtClean="0">
                <a:ln w="11430"/>
                <a:solidFill>
                  <a:schemeClr val="accent4">
                    <a:lumMod val="40000"/>
                    <a:lumOff val="6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  <a:endParaRPr lang="cs-CZ" sz="2200" dirty="0" smtClean="0">
              <a:solidFill>
                <a:schemeClr val="accent4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41719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14356"/>
            <a:ext cx="8077200" cy="5643602"/>
          </a:xfrm>
        </p:spPr>
        <p:txBody>
          <a:bodyPr>
            <a:noAutofit/>
          </a:bodyPr>
          <a:lstStyle/>
          <a:p>
            <a:pPr algn="ctr"/>
            <a:r>
              <a:rPr lang="cs-CZ" sz="9600" dirty="0" smtClean="0"/>
              <a:t>osobní ZÁJMENA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14290"/>
            <a:ext cx="8077200" cy="357190"/>
          </a:xfrm>
        </p:spPr>
        <p:txBody>
          <a:bodyPr>
            <a:noAutofit/>
          </a:bodyPr>
          <a:lstStyle/>
          <a:p>
            <a:endParaRPr lang="cs-CZ" sz="5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155448"/>
            <a:ext cx="8929718" cy="773222"/>
          </a:xfrm>
        </p:spPr>
        <p:txBody>
          <a:bodyPr>
            <a:noAutofit/>
          </a:bodyPr>
          <a:lstStyle/>
          <a:p>
            <a:endParaRPr lang="cs-CZ" sz="4400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4290"/>
            <a:ext cx="8892480" cy="64008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b="1" dirty="0" smtClean="0">
                <a:solidFill>
                  <a:srgbClr val="00B050"/>
                </a:solidFill>
              </a:rPr>
              <a:t>1.p	  2.p		3.p	4.p</a:t>
            </a:r>
          </a:p>
          <a:p>
            <a:pPr>
              <a:buNone/>
            </a:pPr>
            <a:endParaRPr lang="cs-CZ" sz="800" b="1" dirty="0" smtClean="0"/>
          </a:p>
          <a:p>
            <a:pPr>
              <a:buNone/>
            </a:pPr>
            <a:r>
              <a:rPr lang="cs-CZ" sz="5400" b="1" dirty="0" err="1" smtClean="0"/>
              <a:t>ich</a:t>
            </a:r>
            <a:r>
              <a:rPr lang="cs-CZ" sz="5400" b="1" dirty="0" smtClean="0"/>
              <a:t>	</a:t>
            </a:r>
            <a:r>
              <a:rPr lang="cs-CZ" sz="5400" b="1" dirty="0" err="1" smtClean="0"/>
              <a:t>meiner</a:t>
            </a:r>
            <a:r>
              <a:rPr lang="cs-CZ" sz="5400" b="1" dirty="0" smtClean="0"/>
              <a:t> 	</a:t>
            </a:r>
            <a:r>
              <a:rPr lang="cs-CZ" sz="5400" b="1" dirty="0" err="1" smtClean="0"/>
              <a:t>mir</a:t>
            </a:r>
            <a:r>
              <a:rPr lang="cs-CZ" sz="5400" b="1" dirty="0" smtClean="0"/>
              <a:t>	</a:t>
            </a:r>
            <a:r>
              <a:rPr lang="cs-CZ" sz="5400" b="1" dirty="0" err="1" smtClean="0"/>
              <a:t>mich</a:t>
            </a:r>
            <a:endParaRPr lang="cs-CZ" sz="5400" b="1" dirty="0" smtClean="0"/>
          </a:p>
          <a:p>
            <a:pPr>
              <a:buNone/>
            </a:pPr>
            <a:r>
              <a:rPr lang="cs-CZ" sz="5400" b="1" dirty="0" err="1" smtClean="0"/>
              <a:t>du</a:t>
            </a:r>
            <a:r>
              <a:rPr lang="cs-CZ" sz="5400" b="1" dirty="0" smtClean="0"/>
              <a:t> 	</a:t>
            </a:r>
            <a:r>
              <a:rPr lang="cs-CZ" sz="5400" b="1" dirty="0" err="1" smtClean="0"/>
              <a:t>deiner</a:t>
            </a:r>
            <a:r>
              <a:rPr lang="cs-CZ" sz="5400" b="1" dirty="0" smtClean="0"/>
              <a:t>	</a:t>
            </a:r>
            <a:r>
              <a:rPr lang="cs-CZ" sz="5400" b="1" dirty="0" err="1" smtClean="0"/>
              <a:t>dir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dich</a:t>
            </a:r>
            <a:endParaRPr lang="cs-CZ" sz="5400" b="1" dirty="0" smtClean="0"/>
          </a:p>
          <a:p>
            <a:pPr>
              <a:buNone/>
            </a:pPr>
            <a:r>
              <a:rPr lang="cs-CZ" sz="5400" b="1" dirty="0" err="1" smtClean="0"/>
              <a:t>er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seiner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ihm</a:t>
            </a:r>
            <a:r>
              <a:rPr lang="cs-CZ" sz="5400" b="1" dirty="0" smtClean="0"/>
              <a:t>	</a:t>
            </a:r>
            <a:r>
              <a:rPr lang="cs-CZ" sz="5400" b="1" dirty="0" err="1" smtClean="0"/>
              <a:t>ihn</a:t>
            </a:r>
            <a:endParaRPr lang="cs-CZ" sz="5400" b="1" dirty="0" smtClean="0"/>
          </a:p>
          <a:p>
            <a:pPr>
              <a:buNone/>
            </a:pPr>
            <a:r>
              <a:rPr lang="cs-CZ" sz="5400" b="1" dirty="0" err="1" smtClean="0"/>
              <a:t>sie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ihrer</a:t>
            </a:r>
            <a:r>
              <a:rPr lang="cs-CZ" sz="5400" b="1" dirty="0" smtClean="0"/>
              <a:t> 		</a:t>
            </a:r>
            <a:r>
              <a:rPr lang="cs-CZ" sz="5400" b="1" dirty="0" err="1" smtClean="0"/>
              <a:t>ihr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sie</a:t>
            </a:r>
            <a:endParaRPr lang="cs-CZ" sz="5400" b="1" dirty="0" smtClean="0"/>
          </a:p>
          <a:p>
            <a:pPr>
              <a:buNone/>
            </a:pPr>
            <a:r>
              <a:rPr lang="cs-CZ" sz="5400" b="1" dirty="0" smtClean="0"/>
              <a:t>es		</a:t>
            </a:r>
            <a:r>
              <a:rPr lang="cs-CZ" sz="5400" b="1" dirty="0" err="1" smtClean="0"/>
              <a:t>seiner</a:t>
            </a:r>
            <a:r>
              <a:rPr lang="cs-CZ" sz="5400" b="1" dirty="0" smtClean="0"/>
              <a:t> 	</a:t>
            </a:r>
            <a:r>
              <a:rPr lang="cs-CZ" sz="5400" b="1" dirty="0" err="1" smtClean="0"/>
              <a:t>ihm</a:t>
            </a:r>
            <a:r>
              <a:rPr lang="cs-CZ" sz="5400" b="1" dirty="0" smtClean="0"/>
              <a:t>	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571480"/>
            <a:ext cx="8535322" cy="6000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600" b="1" dirty="0" smtClean="0">
                <a:solidFill>
                  <a:srgbClr val="00B050"/>
                </a:solidFill>
              </a:rPr>
              <a:t>1.p	  2.p		3.p	4.p</a:t>
            </a:r>
          </a:p>
          <a:p>
            <a:pPr>
              <a:buNone/>
            </a:pPr>
            <a:endParaRPr lang="cs-CZ" sz="700" b="1" dirty="0" smtClean="0"/>
          </a:p>
          <a:p>
            <a:pPr>
              <a:buNone/>
            </a:pPr>
            <a:r>
              <a:rPr lang="cs-CZ" sz="5400" b="1" dirty="0" err="1" smtClean="0"/>
              <a:t>wir</a:t>
            </a:r>
            <a:r>
              <a:rPr lang="cs-CZ" sz="5400" b="1" dirty="0" smtClean="0"/>
              <a:t>	</a:t>
            </a:r>
            <a:r>
              <a:rPr lang="cs-CZ" sz="5400" b="1" dirty="0" err="1" smtClean="0"/>
              <a:t>unser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uns</a:t>
            </a:r>
            <a:r>
              <a:rPr lang="cs-CZ" sz="5400" b="1" dirty="0" smtClean="0"/>
              <a:t> 	 </a:t>
            </a:r>
            <a:r>
              <a:rPr lang="cs-CZ" sz="5400" b="1" dirty="0" err="1" smtClean="0"/>
              <a:t>uns</a:t>
            </a:r>
            <a:r>
              <a:rPr lang="cs-CZ" sz="5400" b="1" dirty="0" smtClean="0"/>
              <a:t>  </a:t>
            </a:r>
          </a:p>
          <a:p>
            <a:pPr>
              <a:buNone/>
            </a:pPr>
            <a:r>
              <a:rPr lang="cs-CZ" sz="5400" b="1" dirty="0" err="1" smtClean="0"/>
              <a:t>ihr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euer</a:t>
            </a:r>
            <a:r>
              <a:rPr lang="cs-CZ" sz="5400" b="1" dirty="0" smtClean="0"/>
              <a:t>	     </a:t>
            </a:r>
            <a:r>
              <a:rPr lang="cs-CZ" sz="5400" b="1" dirty="0" err="1" smtClean="0"/>
              <a:t>euch</a:t>
            </a:r>
            <a:r>
              <a:rPr lang="cs-CZ" sz="5400" b="1" dirty="0" smtClean="0"/>
              <a:t>	 </a:t>
            </a:r>
            <a:r>
              <a:rPr lang="cs-CZ" sz="5400" b="1" dirty="0" err="1" smtClean="0"/>
              <a:t>euch</a:t>
            </a:r>
            <a:endParaRPr lang="cs-CZ" sz="5400" b="1" dirty="0" smtClean="0"/>
          </a:p>
          <a:p>
            <a:pPr>
              <a:buNone/>
            </a:pPr>
            <a:r>
              <a:rPr lang="cs-CZ" sz="5400" b="1" dirty="0" err="1" smtClean="0"/>
              <a:t>sie</a:t>
            </a:r>
            <a:r>
              <a:rPr lang="cs-CZ" sz="5400" b="1" dirty="0" smtClean="0"/>
              <a:t>		</a:t>
            </a:r>
            <a:r>
              <a:rPr lang="cs-CZ" sz="5400" b="1" dirty="0" err="1" smtClean="0"/>
              <a:t>ihren</a:t>
            </a:r>
            <a:r>
              <a:rPr lang="cs-CZ" sz="5400" b="1" dirty="0" smtClean="0"/>
              <a:t>	     </a:t>
            </a:r>
            <a:r>
              <a:rPr lang="cs-CZ" sz="5400" b="1" dirty="0" err="1" smtClean="0"/>
              <a:t>ihnen</a:t>
            </a:r>
            <a:r>
              <a:rPr lang="cs-CZ" sz="5400" b="1" dirty="0" smtClean="0"/>
              <a:t>  	 </a:t>
            </a:r>
            <a:r>
              <a:rPr lang="cs-CZ" sz="5400" b="1" dirty="0" err="1" smtClean="0"/>
              <a:t>sie</a:t>
            </a:r>
            <a:endParaRPr lang="cs-CZ" sz="5400" b="1" dirty="0" smtClean="0"/>
          </a:p>
          <a:p>
            <a:pPr>
              <a:buNone/>
            </a:pPr>
            <a:endParaRPr lang="cs-CZ" sz="5400" b="1" dirty="0" smtClean="0"/>
          </a:p>
          <a:p>
            <a:pPr>
              <a:buNone/>
            </a:pPr>
            <a:r>
              <a:rPr lang="cs-CZ" sz="54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2. pád se používá zřídka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7200" u="sng" dirty="0" err="1" smtClean="0"/>
              <a:t>Übersetze</a:t>
            </a:r>
            <a:r>
              <a:rPr lang="cs-CZ" sz="7200" u="sng" dirty="0" smtClean="0"/>
              <a:t>:</a:t>
            </a:r>
            <a:endParaRPr lang="cs-CZ" sz="7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Znáš ji?</a:t>
            </a:r>
          </a:p>
          <a:p>
            <a:pPr>
              <a:buNone/>
            </a:pPr>
            <a:r>
              <a:rPr lang="cs-CZ" sz="4800" dirty="0" smtClean="0"/>
              <a:t>	  </a:t>
            </a:r>
            <a:r>
              <a:rPr lang="cs-CZ" sz="4800" dirty="0" err="1" smtClean="0"/>
              <a:t>Kennst</a:t>
            </a:r>
            <a:r>
              <a:rPr lang="cs-CZ" sz="4800" dirty="0" smtClean="0"/>
              <a:t> </a:t>
            </a:r>
            <a:r>
              <a:rPr lang="cs-CZ" sz="4800" dirty="0" err="1" smtClean="0"/>
              <a:t>du</a:t>
            </a:r>
            <a:r>
              <a:rPr lang="cs-CZ" sz="4800" dirty="0" smtClean="0"/>
              <a:t> </a:t>
            </a:r>
            <a:r>
              <a:rPr lang="cs-CZ" sz="4800" dirty="0" err="1" smtClean="0"/>
              <a:t>sie</a:t>
            </a:r>
            <a:r>
              <a:rPr lang="cs-CZ" sz="4800" dirty="0" smtClean="0"/>
              <a:t>?</a:t>
            </a:r>
          </a:p>
          <a:p>
            <a:pPr>
              <a:buNone/>
            </a:pPr>
            <a:endParaRPr lang="cs-CZ" sz="4800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Zítra přijdu k tobě.</a:t>
            </a:r>
          </a:p>
          <a:p>
            <a:pPr>
              <a:buNone/>
            </a:pPr>
            <a:r>
              <a:rPr lang="cs-CZ" sz="4800" dirty="0" smtClean="0"/>
              <a:t>	  </a:t>
            </a:r>
            <a:r>
              <a:rPr lang="cs-CZ" sz="4800" dirty="0" err="1" smtClean="0"/>
              <a:t>Morgen</a:t>
            </a:r>
            <a:r>
              <a:rPr lang="cs-CZ" sz="4800" dirty="0" smtClean="0"/>
              <a:t> </a:t>
            </a:r>
            <a:r>
              <a:rPr lang="cs-CZ" sz="4800" dirty="0" err="1" smtClean="0"/>
              <a:t>komme</a:t>
            </a:r>
            <a:r>
              <a:rPr lang="cs-CZ" sz="4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zu</a:t>
            </a:r>
            <a:r>
              <a:rPr lang="cs-CZ" sz="4800" dirty="0" smtClean="0"/>
              <a:t> </a:t>
            </a:r>
            <a:r>
              <a:rPr lang="cs-CZ" sz="4800" dirty="0" err="1" smtClean="0"/>
              <a:t>dir</a:t>
            </a:r>
            <a:r>
              <a:rPr lang="cs-CZ" sz="4800" dirty="0" smtClean="0"/>
              <a:t>.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4800" dirty="0" smtClean="0"/>
              <a:t>  Nemohu ti pomoci.</a:t>
            </a:r>
          </a:p>
          <a:p>
            <a:pPr>
              <a:buNone/>
            </a:pPr>
            <a:r>
              <a:rPr lang="cs-CZ" sz="4800" dirty="0" smtClean="0"/>
              <a:t>     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kann</a:t>
            </a:r>
            <a:r>
              <a:rPr lang="cs-CZ" sz="4800" dirty="0" smtClean="0"/>
              <a:t> </a:t>
            </a:r>
            <a:r>
              <a:rPr lang="cs-CZ" sz="4800" dirty="0" err="1" smtClean="0"/>
              <a:t>dir</a:t>
            </a:r>
            <a:r>
              <a:rPr lang="cs-CZ" sz="4800" dirty="0" smtClean="0"/>
              <a:t> </a:t>
            </a:r>
            <a:r>
              <a:rPr lang="cs-CZ" sz="4800" dirty="0" err="1" smtClean="0"/>
              <a:t>nicht</a:t>
            </a:r>
            <a:r>
              <a:rPr lang="cs-CZ" sz="4800" dirty="0" smtClean="0"/>
              <a:t> </a:t>
            </a:r>
            <a:r>
              <a:rPr lang="cs-CZ" sz="4800" dirty="0" err="1" smtClean="0"/>
              <a:t>helfen</a:t>
            </a:r>
            <a:r>
              <a:rPr lang="cs-CZ" sz="4800" dirty="0" smtClean="0"/>
              <a:t>.</a:t>
            </a:r>
          </a:p>
          <a:p>
            <a:pPr>
              <a:buNone/>
            </a:pPr>
            <a:endParaRPr lang="cs-CZ" sz="4800" dirty="0" smtClean="0"/>
          </a:p>
          <a:p>
            <a:pPr>
              <a:buFont typeface="Wingdings" pitchFamily="2" charset="2"/>
              <a:buChar char="q"/>
            </a:pPr>
            <a:r>
              <a:rPr lang="cs-CZ" sz="4800" dirty="0" smtClean="0"/>
              <a:t>  Květina se nám líbí.</a:t>
            </a:r>
          </a:p>
          <a:p>
            <a:pPr>
              <a:buNone/>
            </a:pPr>
            <a:r>
              <a:rPr lang="cs-CZ" sz="4800" dirty="0" smtClean="0"/>
              <a:t>      Die Blume </a:t>
            </a:r>
            <a:r>
              <a:rPr lang="cs-CZ" sz="4800" dirty="0" err="1" smtClean="0"/>
              <a:t>gefällt</a:t>
            </a:r>
            <a:r>
              <a:rPr lang="cs-CZ" sz="4800" dirty="0" smtClean="0"/>
              <a:t> </a:t>
            </a:r>
            <a:r>
              <a:rPr lang="cs-CZ" sz="4800" dirty="0" err="1" smtClean="0"/>
              <a:t>uns</a:t>
            </a:r>
            <a:r>
              <a:rPr lang="cs-CZ" sz="4800" dirty="0" smtClean="0"/>
              <a:t>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357166"/>
            <a:ext cx="8534400" cy="985822"/>
          </a:xfrm>
        </p:spPr>
        <p:txBody>
          <a:bodyPr>
            <a:noAutofit/>
          </a:bodyPr>
          <a:lstStyle/>
          <a:p>
            <a:pPr algn="l"/>
            <a:r>
              <a:rPr lang="cs-CZ" sz="6600" dirty="0" smtClean="0"/>
              <a:t> </a:t>
            </a:r>
            <a:r>
              <a:rPr lang="cs-CZ" sz="6600" u="sng" dirty="0" err="1" smtClean="0"/>
              <a:t>Bilde</a:t>
            </a:r>
            <a:r>
              <a:rPr lang="cs-CZ" sz="6600" u="sng" dirty="0" smtClean="0"/>
              <a:t>:</a:t>
            </a:r>
            <a:endParaRPr lang="cs-CZ" sz="6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686800" cy="537321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800" dirty="0" smtClean="0"/>
              <a:t> 3. pád od zájmena já:</a:t>
            </a:r>
          </a:p>
          <a:p>
            <a:pPr>
              <a:buNone/>
            </a:pPr>
            <a:r>
              <a:rPr lang="cs-CZ" sz="4800" dirty="0" smtClean="0"/>
              <a:t>		a) </a:t>
            </a:r>
            <a:r>
              <a:rPr lang="cs-CZ" sz="4800" dirty="0" err="1" smtClean="0"/>
              <a:t>mir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b) </a:t>
            </a:r>
            <a:r>
              <a:rPr lang="cs-CZ" sz="4800" dirty="0" err="1" smtClean="0"/>
              <a:t>mich</a:t>
            </a:r>
            <a:endParaRPr lang="cs-CZ" sz="4800" dirty="0" smtClean="0"/>
          </a:p>
          <a:p>
            <a:pPr>
              <a:buNone/>
            </a:pPr>
            <a:endParaRPr lang="cs-CZ" sz="1200" dirty="0" smtClean="0"/>
          </a:p>
          <a:p>
            <a:pPr>
              <a:buFont typeface="Wingdings" pitchFamily="2" charset="2"/>
              <a:buChar char="v"/>
            </a:pPr>
            <a:r>
              <a:rPr lang="cs-CZ" sz="4800" dirty="0" smtClean="0"/>
              <a:t> 4. pád od zájmena on</a:t>
            </a:r>
          </a:p>
          <a:p>
            <a:pPr>
              <a:buNone/>
            </a:pPr>
            <a:r>
              <a:rPr lang="cs-CZ" sz="4800" dirty="0" smtClean="0"/>
              <a:t>       a) </a:t>
            </a:r>
            <a:r>
              <a:rPr lang="cs-CZ" sz="4800" dirty="0" err="1" smtClean="0"/>
              <a:t>ihn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		b) </a:t>
            </a:r>
            <a:r>
              <a:rPr lang="cs-CZ" sz="4800" dirty="0" err="1" smtClean="0"/>
              <a:t>ihm</a:t>
            </a:r>
            <a:endParaRPr lang="cs-CZ" sz="4800" dirty="0"/>
          </a:p>
        </p:txBody>
      </p:sp>
      <p:sp>
        <p:nvSpPr>
          <p:cNvPr id="4" name="Šipka doleva 3"/>
          <p:cNvSpPr/>
          <p:nvPr/>
        </p:nvSpPr>
        <p:spPr>
          <a:xfrm>
            <a:off x="3491880" y="2564904"/>
            <a:ext cx="1224136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3491880" y="5301208"/>
            <a:ext cx="1224136" cy="57606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34400" cy="1285860"/>
          </a:xfrm>
        </p:spPr>
        <p:txBody>
          <a:bodyPr>
            <a:normAutofit fontScale="90000"/>
          </a:bodyPr>
          <a:lstStyle/>
          <a:p>
            <a:pPr marL="411480" lvl="0" indent="-342900">
              <a:spcBef>
                <a:spcPts val="700"/>
              </a:spcBef>
            </a:pPr>
            <a:r>
              <a:rPr lang="cs-CZ" sz="7200" i="1" u="sng" dirty="0" smtClean="0"/>
              <a:t>Použité zdroje:</a:t>
            </a:r>
            <a:br>
              <a:rPr lang="cs-CZ" sz="7200" i="1" u="sng" dirty="0" smtClean="0"/>
            </a:br>
            <a:r>
              <a:rPr lang="cs-CZ" sz="7200" i="1" u="sng" dirty="0" smtClean="0"/>
              <a:t/>
            </a:r>
            <a:br>
              <a:rPr lang="cs-CZ" sz="7200" i="1" u="sng" dirty="0" smtClean="0"/>
            </a:br>
            <a:r>
              <a:rPr lang="cs-CZ" sz="3100" dirty="0" smtClean="0"/>
              <a:t>- vlastní práce </a:t>
            </a:r>
            <a:r>
              <a:rPr lang="cs-CZ" sz="3100" dirty="0" smtClean="0"/>
              <a:t>autora</a:t>
            </a:r>
            <a:r>
              <a:rPr lang="cs-CZ" sz="5300" dirty="0" smtClean="0"/>
              <a:t/>
            </a:r>
            <a:br>
              <a:rPr lang="cs-CZ" sz="5300" dirty="0" smtClean="0"/>
            </a:br>
            <a:r>
              <a:rPr lang="cs-CZ" sz="3100" dirty="0" smtClean="0"/>
              <a:t>- </a:t>
            </a:r>
            <a:r>
              <a:rPr lang="cs-CZ" sz="3100" spc="0" dirty="0" smtClean="0">
                <a:solidFill>
                  <a:prstClr val="white"/>
                </a:solidFill>
                <a:latin typeface="Corbel"/>
                <a:ea typeface="+mn-ea"/>
                <a:cs typeface="+mn-cs"/>
              </a:rPr>
              <a:t>RADĚVOVÁ</a:t>
            </a:r>
            <a:r>
              <a:rPr lang="cs-CZ" sz="3100" spc="0" dirty="0">
                <a:solidFill>
                  <a:prstClr val="white"/>
                </a:solidFill>
                <a:latin typeface="Corbel"/>
                <a:ea typeface="+mn-ea"/>
                <a:cs typeface="+mn-cs"/>
              </a:rPr>
              <a:t>, Zuzana. Cvičebnice německé gramatiky: </a:t>
            </a:r>
            <a:r>
              <a:rPr lang="cs-CZ" sz="3100" spc="0" dirty="0" err="1">
                <a:solidFill>
                  <a:prstClr val="white"/>
                </a:solidFill>
                <a:latin typeface="Corbel"/>
                <a:ea typeface="+mn-ea"/>
                <a:cs typeface="+mn-cs"/>
              </a:rPr>
              <a:t>Übungsbuch</a:t>
            </a:r>
            <a:r>
              <a:rPr lang="cs-CZ" sz="3100" spc="0" dirty="0">
                <a:solidFill>
                  <a:prstClr val="white"/>
                </a:solidFill>
                <a:latin typeface="Corbel"/>
                <a:ea typeface="+mn-ea"/>
                <a:cs typeface="+mn-cs"/>
              </a:rPr>
              <a:t> </a:t>
            </a:r>
            <a:r>
              <a:rPr lang="cs-CZ" sz="2800" spc="0" dirty="0">
                <a:solidFill>
                  <a:prstClr val="white"/>
                </a:solidFill>
                <a:latin typeface="Corbel"/>
                <a:ea typeface="+mn-ea"/>
                <a:cs typeface="+mn-cs"/>
              </a:rPr>
              <a:t>der </a:t>
            </a:r>
            <a:r>
              <a:rPr lang="cs-CZ" sz="2800" spc="0" dirty="0" err="1">
                <a:solidFill>
                  <a:prstClr val="white"/>
                </a:solidFill>
                <a:latin typeface="Corbel"/>
                <a:ea typeface="+mn-ea"/>
                <a:cs typeface="+mn-cs"/>
              </a:rPr>
              <a:t>deutschen</a:t>
            </a:r>
            <a:r>
              <a:rPr lang="cs-CZ" sz="2800" spc="0" dirty="0">
                <a:solidFill>
                  <a:prstClr val="white"/>
                </a:solidFill>
                <a:latin typeface="Corbel"/>
                <a:ea typeface="+mn-ea"/>
                <a:cs typeface="+mn-cs"/>
              </a:rPr>
              <a:t> </a:t>
            </a:r>
            <a:r>
              <a:rPr lang="cs-CZ" sz="2800" spc="0" dirty="0" err="1">
                <a:solidFill>
                  <a:prstClr val="white"/>
                </a:solidFill>
                <a:latin typeface="Corbel"/>
                <a:ea typeface="+mn-ea"/>
                <a:cs typeface="+mn-cs"/>
              </a:rPr>
              <a:t>Grammatik</a:t>
            </a:r>
            <a:r>
              <a:rPr lang="cs-CZ" sz="2800" spc="0" dirty="0">
                <a:solidFill>
                  <a:prstClr val="white"/>
                </a:solidFill>
                <a:latin typeface="Corbel"/>
                <a:ea typeface="+mn-ea"/>
                <a:cs typeface="+mn-cs"/>
              </a:rPr>
              <a:t> : pro začátečníky až mírně pokročilé. Vyd. 1. Brno: </a:t>
            </a:r>
            <a:r>
              <a:rPr lang="cs-CZ" sz="2800" spc="0" dirty="0" err="1">
                <a:solidFill>
                  <a:prstClr val="white"/>
                </a:solidFill>
                <a:latin typeface="Corbel"/>
                <a:ea typeface="+mn-ea"/>
                <a:cs typeface="+mn-cs"/>
              </a:rPr>
              <a:t>Didaktis</a:t>
            </a:r>
            <a:r>
              <a:rPr lang="cs-CZ" sz="2800" spc="0" dirty="0">
                <a:solidFill>
                  <a:prstClr val="white"/>
                </a:solidFill>
                <a:latin typeface="Corbel"/>
                <a:ea typeface="+mn-ea"/>
                <a:cs typeface="+mn-cs"/>
              </a:rPr>
              <a:t>, 2003, 118s. ISBN 97880735809953</a:t>
            </a:r>
            <a:br>
              <a:rPr lang="cs-CZ" sz="2800" spc="0" dirty="0">
                <a:solidFill>
                  <a:prstClr val="white"/>
                </a:solidFill>
                <a:latin typeface="Corbel"/>
                <a:ea typeface="+mn-ea"/>
                <a:cs typeface="+mn-cs"/>
              </a:rPr>
            </a:br>
            <a:endParaRPr lang="cs-CZ" sz="53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0120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773</TotalTime>
  <Words>103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Prezentace aplikace PowerPoint</vt:lpstr>
      <vt:lpstr>osobní ZÁJMENA</vt:lpstr>
      <vt:lpstr>Prezentace aplikace PowerPoint</vt:lpstr>
      <vt:lpstr>Prezentace aplikace PowerPoint</vt:lpstr>
      <vt:lpstr>Übersetze:</vt:lpstr>
      <vt:lpstr>Prezentace aplikace PowerPoint</vt:lpstr>
      <vt:lpstr> Bilde:</vt:lpstr>
      <vt:lpstr>Použité zdroje:  - vlastní práce autora - RADĚVOVÁ, Zuzana. Cvičebnice německé gramatiky: Übungsbuch der deutschen Grammatik : pro začátečníky až mírně pokročilé. Vyd. 1. Brno: Didaktis, 2003, 118s. ISBN 97880735809953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ZPŮSOBOVÝCH SLOVES</dc:title>
  <dc:creator>Alena</dc:creator>
  <cp:lastModifiedBy>Ucitele4</cp:lastModifiedBy>
  <cp:revision>75</cp:revision>
  <dcterms:created xsi:type="dcterms:W3CDTF">2012-03-11T19:51:34Z</dcterms:created>
  <dcterms:modified xsi:type="dcterms:W3CDTF">2012-05-22T08:47:50Z</dcterms:modified>
</cp:coreProperties>
</file>