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77" r:id="rId2"/>
    <p:sldId id="256" r:id="rId3"/>
    <p:sldId id="257" r:id="rId4"/>
    <p:sldId id="259" r:id="rId5"/>
    <p:sldId id="270" r:id="rId6"/>
    <p:sldId id="272" r:id="rId7"/>
    <p:sldId id="273" r:id="rId8"/>
    <p:sldId id="274" r:id="rId9"/>
    <p:sldId id="275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99"/>
    <a:srgbClr val="669900"/>
    <a:srgbClr val="6666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491" autoAdjust="0"/>
    <p:restoredTop sz="94660"/>
  </p:normalViewPr>
  <p:slideViewPr>
    <p:cSldViewPr>
      <p:cViewPr>
        <p:scale>
          <a:sx n="50" d="100"/>
          <a:sy n="50" d="100"/>
        </p:scale>
        <p:origin x="-1062" y="-4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3264392"/>
          </a:xfrm>
        </p:spPr>
        <p:txBody>
          <a:bodyPr/>
          <a:lstStyle/>
          <a:p>
            <a: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b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školy: ZŠ Varnsdorf</a:t>
            </a:r>
            <a:r>
              <a:rPr lang="cs-CZ" sz="2200" spc="5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 </a:t>
            </a:r>
            <a:r>
              <a:rPr lang="cs-CZ" sz="2200" spc="5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Edisonova 2821</a:t>
            </a:r>
            <a:r>
              <a:rPr lang="cs-CZ" sz="2200" spc="5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 </a:t>
            </a:r>
            <a:r>
              <a:rPr lang="cs-CZ" sz="2200" spc="5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okres </a:t>
            </a:r>
            <a: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Děčín, příspěvková organizace</a:t>
            </a:r>
            <a:b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Autor: Alena </a:t>
            </a:r>
            <a:r>
              <a:rPr lang="cs-CZ" sz="2200" spc="50" dirty="0" err="1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Červášková</a:t>
            </a:r>
            <a: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chemeClr val="bg1"/>
                </a:solidFill>
              </a:rPr>
              <a:t>Jazyk a jazyková komunikace, Německý jazyk, Perfektum</a:t>
            </a:r>
            <a: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materiálu: VY_22_INOVACE_18/III.SADA</a:t>
            </a:r>
            <a:b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Anotace: Prezentace je určena žákům 2. stupně a slouží </a:t>
            </a:r>
            <a:b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     k výkladu perfekta </a:t>
            </a:r>
            <a:b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60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60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560" y="5301208"/>
            <a:ext cx="7772400" cy="281320"/>
          </a:xfrm>
        </p:spPr>
        <p:txBody>
          <a:bodyPr>
            <a:normAutofit fontScale="70000" lnSpcReduction="20000"/>
          </a:bodyPr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013176"/>
            <a:ext cx="5715000" cy="13197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714356"/>
            <a:ext cx="8077200" cy="3938780"/>
          </a:xfrm>
        </p:spPr>
        <p:txBody>
          <a:bodyPr>
            <a:noAutofit/>
          </a:bodyPr>
          <a:lstStyle/>
          <a:p>
            <a:pPr algn="ctr"/>
            <a:r>
              <a:rPr lang="cs-CZ" sz="9600" dirty="0" smtClean="0"/>
              <a:t>PERFEKTUM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2910" y="214290"/>
            <a:ext cx="8077200" cy="357190"/>
          </a:xfrm>
        </p:spPr>
        <p:txBody>
          <a:bodyPr>
            <a:noAutofit/>
          </a:bodyPr>
          <a:lstStyle/>
          <a:p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41603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02" y="714356"/>
            <a:ext cx="8643998" cy="590075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/>
              <a:t> </a:t>
            </a:r>
            <a:r>
              <a:rPr lang="cs-CZ" sz="4400" b="1" i="1" dirty="0" smtClean="0">
                <a:solidFill>
                  <a:schemeClr val="accent5">
                    <a:lumMod val="75000"/>
                  </a:schemeClr>
                </a:solidFill>
              </a:rPr>
              <a:t>Perfektum</a:t>
            </a:r>
            <a:r>
              <a:rPr lang="cs-CZ" sz="4400" dirty="0" smtClean="0"/>
              <a:t> se používá k vyjádření minulosti  a je tvořeno složeným slovesným tvarem, který se skládá z pomocného slovesa (</a:t>
            </a:r>
            <a:r>
              <a:rPr lang="cs-CZ" sz="4400" dirty="0" err="1" smtClean="0"/>
              <a:t>haben</a:t>
            </a:r>
            <a:r>
              <a:rPr lang="cs-CZ" sz="4400" dirty="0" smtClean="0"/>
              <a:t> a </a:t>
            </a:r>
            <a:r>
              <a:rPr lang="cs-CZ" sz="4400" dirty="0" err="1" smtClean="0"/>
              <a:t>sein</a:t>
            </a:r>
            <a:r>
              <a:rPr lang="cs-CZ" sz="4400" dirty="0" smtClean="0"/>
              <a:t>) a příčestí minulého plnovýznamového slovesa. Příčestí minulé se klade  zpravidla na konec věty.</a:t>
            </a:r>
          </a:p>
          <a:p>
            <a:pPr>
              <a:buNone/>
            </a:pPr>
            <a:endParaRPr lang="cs-CZ" sz="3600" b="1" dirty="0" smtClean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357166"/>
            <a:ext cx="8534400" cy="335530"/>
          </a:xfrm>
        </p:spPr>
        <p:txBody>
          <a:bodyPr>
            <a:noAutofit/>
          </a:bodyPr>
          <a:lstStyle/>
          <a:p>
            <a:pPr algn="l"/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487888"/>
          </a:xfrm>
        </p:spPr>
        <p:txBody>
          <a:bodyPr/>
          <a:lstStyle/>
          <a:p>
            <a:pPr>
              <a:buNone/>
            </a:pPr>
            <a:r>
              <a:rPr lang="cs-CZ" sz="2400" dirty="0" smtClean="0"/>
              <a:t> - </a:t>
            </a:r>
            <a:r>
              <a:rPr lang="cs-CZ" sz="4800" dirty="0" smtClean="0"/>
              <a:t>sloveso </a:t>
            </a:r>
            <a:r>
              <a:rPr lang="cs-CZ" sz="4800" b="1" dirty="0" err="1" smtClean="0"/>
              <a:t>sein</a:t>
            </a:r>
            <a:r>
              <a:rPr lang="cs-CZ" sz="4800" dirty="0" smtClean="0"/>
              <a:t> se používá u sloves pohybu a u slovesa </a:t>
            </a:r>
            <a:r>
              <a:rPr lang="cs-CZ" sz="4800" dirty="0" err="1" smtClean="0"/>
              <a:t>bleiben</a:t>
            </a:r>
            <a:endParaRPr lang="cs-CZ" sz="4800" dirty="0" smtClean="0"/>
          </a:p>
          <a:p>
            <a:pPr>
              <a:buNone/>
            </a:pPr>
            <a:r>
              <a:rPr lang="cs-CZ" sz="4800" dirty="0" smtClean="0"/>
              <a:t>- V ostatních případech dáváme sloveso </a:t>
            </a:r>
            <a:r>
              <a:rPr lang="cs-CZ" sz="4800" b="1" dirty="0" err="1" smtClean="0"/>
              <a:t>haben</a:t>
            </a:r>
            <a:endParaRPr lang="cs-CZ" sz="4800" b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0"/>
            <a:ext cx="8534400" cy="548680"/>
          </a:xfrm>
        </p:spPr>
        <p:txBody>
          <a:bodyPr>
            <a:normAutofit fontScale="90000"/>
          </a:bodyPr>
          <a:lstStyle/>
          <a:p>
            <a:pPr algn="l"/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559896"/>
          </a:xfrm>
        </p:spPr>
        <p:txBody>
          <a:bodyPr/>
          <a:lstStyle/>
          <a:p>
            <a:pPr>
              <a:buNone/>
            </a:pPr>
            <a:r>
              <a:rPr lang="cs-CZ" sz="2800" dirty="0" smtClean="0"/>
              <a:t>	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836712"/>
            <a:ext cx="820891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4400" dirty="0" smtClean="0"/>
              <a:t>Příčestí minulé se u slabých </a:t>
            </a:r>
          </a:p>
          <a:p>
            <a:r>
              <a:rPr lang="cs-CZ" sz="4400" dirty="0" smtClean="0"/>
              <a:t>  sloves tvoří předponou </a:t>
            </a:r>
            <a:r>
              <a:rPr lang="cs-CZ" sz="4400" dirty="0" err="1" smtClean="0"/>
              <a:t>ge</a:t>
            </a:r>
            <a:r>
              <a:rPr lang="cs-CZ" sz="4400" dirty="0" smtClean="0"/>
              <a:t>- a </a:t>
            </a:r>
          </a:p>
          <a:p>
            <a:r>
              <a:rPr lang="cs-CZ" sz="4400" dirty="0" smtClean="0"/>
              <a:t>  příponou –t ke slovesnému </a:t>
            </a:r>
          </a:p>
          <a:p>
            <a:r>
              <a:rPr lang="cs-CZ" sz="4400" dirty="0" smtClean="0"/>
              <a:t>  kmeni</a:t>
            </a:r>
          </a:p>
          <a:p>
            <a:pPr>
              <a:buFontTx/>
              <a:buChar char="-"/>
            </a:pPr>
            <a:r>
              <a:rPr lang="cs-CZ" sz="4400" dirty="0" smtClean="0"/>
              <a:t>U silných sloves předponou </a:t>
            </a:r>
            <a:r>
              <a:rPr lang="cs-CZ" sz="4400" dirty="0" err="1" smtClean="0"/>
              <a:t>ge</a:t>
            </a:r>
            <a:r>
              <a:rPr lang="cs-CZ" sz="4400" dirty="0" smtClean="0"/>
              <a:t>- </a:t>
            </a:r>
          </a:p>
          <a:p>
            <a:r>
              <a:rPr lang="cs-CZ" sz="4400" dirty="0" smtClean="0"/>
              <a:t>  a příponou -</a:t>
            </a:r>
            <a:r>
              <a:rPr lang="cs-CZ" sz="4400" dirty="0" err="1" smtClean="0"/>
              <a:t>en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0"/>
            <a:ext cx="8534400" cy="332656"/>
          </a:xfrm>
        </p:spPr>
        <p:txBody>
          <a:bodyPr>
            <a:normAutofit fontScale="90000"/>
          </a:bodyPr>
          <a:lstStyle/>
          <a:p>
            <a:pPr algn="l"/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63190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4000" dirty="0" smtClean="0"/>
              <a:t> </a:t>
            </a:r>
            <a:r>
              <a:rPr lang="cs-CZ" sz="4000" dirty="0" err="1" smtClean="0"/>
              <a:t>Ich</a:t>
            </a:r>
            <a:r>
              <a:rPr lang="cs-CZ" sz="4000" dirty="0" smtClean="0"/>
              <a:t> </a:t>
            </a:r>
            <a:r>
              <a:rPr lang="cs-CZ" sz="4000" dirty="0" err="1" smtClean="0"/>
              <a:t>habe</a:t>
            </a:r>
            <a:r>
              <a:rPr lang="cs-CZ" sz="4000" dirty="0" smtClean="0"/>
              <a:t> </a:t>
            </a:r>
            <a:r>
              <a:rPr lang="cs-CZ" sz="4000" dirty="0" err="1" smtClean="0"/>
              <a:t>mein</a:t>
            </a:r>
            <a:r>
              <a:rPr lang="cs-CZ" sz="4000" dirty="0" smtClean="0"/>
              <a:t> </a:t>
            </a:r>
            <a:r>
              <a:rPr lang="cs-CZ" sz="4000" dirty="0" err="1" smtClean="0"/>
              <a:t>Buch</a:t>
            </a:r>
            <a:r>
              <a:rPr lang="cs-CZ" sz="4000" dirty="0" smtClean="0"/>
              <a:t> </a:t>
            </a:r>
            <a:r>
              <a:rPr lang="cs-CZ" sz="4000" dirty="0" err="1" smtClean="0"/>
              <a:t>gesucht</a:t>
            </a:r>
            <a:r>
              <a:rPr lang="cs-CZ" sz="4000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sz="4000" dirty="0" smtClean="0"/>
              <a:t> </a:t>
            </a:r>
            <a:r>
              <a:rPr lang="cs-CZ" sz="4000" dirty="0" err="1" smtClean="0"/>
              <a:t>Du</a:t>
            </a:r>
            <a:r>
              <a:rPr lang="cs-CZ" sz="4000" dirty="0" smtClean="0"/>
              <a:t> </a:t>
            </a:r>
            <a:r>
              <a:rPr lang="cs-CZ" sz="4000" dirty="0" err="1" smtClean="0"/>
              <a:t>hast</a:t>
            </a:r>
            <a:r>
              <a:rPr lang="cs-CZ" sz="4000" dirty="0" smtClean="0"/>
              <a:t> </a:t>
            </a:r>
            <a:r>
              <a:rPr lang="cs-CZ" sz="4000" dirty="0" err="1" smtClean="0"/>
              <a:t>die</a:t>
            </a:r>
            <a:r>
              <a:rPr lang="cs-CZ" sz="4000" dirty="0" smtClean="0"/>
              <a:t> </a:t>
            </a:r>
            <a:r>
              <a:rPr lang="cs-CZ" sz="4000" dirty="0" err="1" smtClean="0"/>
              <a:t>Hausaufgabe</a:t>
            </a:r>
            <a:r>
              <a:rPr lang="cs-CZ" sz="4000" dirty="0" smtClean="0"/>
              <a:t> </a:t>
            </a:r>
          </a:p>
          <a:p>
            <a:pPr>
              <a:buNone/>
            </a:pPr>
            <a:r>
              <a:rPr lang="cs-CZ" sz="4000" dirty="0" smtClean="0"/>
              <a:t>    </a:t>
            </a:r>
            <a:r>
              <a:rPr lang="cs-CZ" sz="4000" dirty="0" err="1" smtClean="0"/>
              <a:t>gemacht</a:t>
            </a:r>
            <a:r>
              <a:rPr lang="cs-CZ" sz="4000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sz="4000" dirty="0" smtClean="0"/>
              <a:t> </a:t>
            </a:r>
            <a:r>
              <a:rPr lang="cs-CZ" sz="4000" dirty="0" err="1" smtClean="0"/>
              <a:t>Wir</a:t>
            </a:r>
            <a:r>
              <a:rPr lang="cs-CZ" sz="4000" dirty="0" smtClean="0"/>
              <a:t> </a:t>
            </a:r>
            <a:r>
              <a:rPr lang="cs-CZ" sz="4000" dirty="0" err="1" smtClean="0"/>
              <a:t>haben</a:t>
            </a:r>
            <a:r>
              <a:rPr lang="cs-CZ" sz="4000" dirty="0" smtClean="0"/>
              <a:t> </a:t>
            </a:r>
            <a:r>
              <a:rPr lang="cs-CZ" sz="4000" dirty="0" err="1" smtClean="0"/>
              <a:t>das</a:t>
            </a:r>
            <a:r>
              <a:rPr lang="cs-CZ" sz="4000" dirty="0" smtClean="0"/>
              <a:t> </a:t>
            </a:r>
            <a:r>
              <a:rPr lang="cs-CZ" sz="4000" dirty="0" err="1" smtClean="0"/>
              <a:t>Buch</a:t>
            </a:r>
            <a:r>
              <a:rPr lang="cs-CZ" sz="4000" dirty="0" smtClean="0"/>
              <a:t> </a:t>
            </a:r>
            <a:r>
              <a:rPr lang="cs-CZ" sz="4000" dirty="0" err="1" smtClean="0"/>
              <a:t>gelesen</a:t>
            </a:r>
            <a:r>
              <a:rPr lang="cs-CZ" sz="4000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sz="4000" dirty="0" smtClean="0"/>
              <a:t> </a:t>
            </a:r>
            <a:r>
              <a:rPr lang="cs-CZ" sz="4000" dirty="0" err="1" smtClean="0"/>
              <a:t>Er</a:t>
            </a:r>
            <a:r>
              <a:rPr lang="cs-CZ" sz="4000" dirty="0" smtClean="0"/>
              <a:t> </a:t>
            </a:r>
            <a:r>
              <a:rPr lang="cs-CZ" sz="4000" dirty="0" err="1" smtClean="0"/>
              <a:t>ist</a:t>
            </a:r>
            <a:r>
              <a:rPr lang="cs-CZ" sz="4000" dirty="0" smtClean="0"/>
              <a:t> </a:t>
            </a:r>
            <a:r>
              <a:rPr lang="cs-CZ" sz="4000" dirty="0" err="1" smtClean="0"/>
              <a:t>zu</a:t>
            </a:r>
            <a:r>
              <a:rPr lang="cs-CZ" sz="4000" dirty="0" smtClean="0"/>
              <a:t> </a:t>
            </a:r>
            <a:r>
              <a:rPr lang="cs-CZ" sz="4000" dirty="0" err="1" smtClean="0"/>
              <a:t>spät</a:t>
            </a:r>
            <a:r>
              <a:rPr lang="cs-CZ" sz="4000" dirty="0" smtClean="0"/>
              <a:t> </a:t>
            </a:r>
            <a:r>
              <a:rPr lang="cs-CZ" sz="4000" dirty="0" err="1" smtClean="0"/>
              <a:t>gekommen</a:t>
            </a:r>
            <a:r>
              <a:rPr lang="cs-CZ" sz="4000" dirty="0" smtClean="0"/>
              <a:t>. 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0"/>
            <a:ext cx="8534400" cy="1285860"/>
          </a:xfrm>
        </p:spPr>
        <p:txBody>
          <a:bodyPr>
            <a:normAutofit/>
          </a:bodyPr>
          <a:lstStyle/>
          <a:p>
            <a:pPr algn="l"/>
            <a:r>
              <a:rPr lang="cs-CZ" sz="7200" dirty="0" smtClean="0"/>
              <a:t>VÝJIMKY: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1182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/>
              <a:t>	- pokud máme </a:t>
            </a:r>
            <a:r>
              <a:rPr lang="cs-CZ" sz="4000" dirty="0" smtClean="0">
                <a:solidFill>
                  <a:schemeClr val="accent5"/>
                </a:solidFill>
              </a:rPr>
              <a:t>sloveso s </a:t>
            </a:r>
          </a:p>
          <a:p>
            <a:pPr>
              <a:buNone/>
            </a:pPr>
            <a:r>
              <a:rPr lang="cs-CZ" sz="4000" dirty="0" smtClean="0">
                <a:solidFill>
                  <a:schemeClr val="accent5"/>
                </a:solidFill>
              </a:rPr>
              <a:t>    odlučitelnou předponou</a:t>
            </a:r>
            <a:r>
              <a:rPr lang="cs-CZ" sz="4000" dirty="0" smtClean="0"/>
              <a:t>, vkládá se </a:t>
            </a:r>
          </a:p>
          <a:p>
            <a:pPr>
              <a:buNone/>
            </a:pPr>
            <a:r>
              <a:rPr lang="cs-CZ" sz="4000" dirty="0" smtClean="0"/>
              <a:t>    předpona </a:t>
            </a:r>
            <a:r>
              <a:rPr lang="cs-CZ" sz="4000" dirty="0" err="1" smtClean="0"/>
              <a:t>ge</a:t>
            </a:r>
            <a:r>
              <a:rPr lang="cs-CZ" sz="4000" dirty="0" smtClean="0"/>
              <a:t>- mezi odlučitelnou </a:t>
            </a:r>
          </a:p>
          <a:p>
            <a:pPr>
              <a:buNone/>
            </a:pPr>
            <a:r>
              <a:rPr lang="cs-CZ" sz="4000" dirty="0" smtClean="0"/>
              <a:t>    předponu a kmen</a:t>
            </a:r>
          </a:p>
          <a:p>
            <a:pPr>
              <a:buFont typeface="Wingdings" pitchFamily="2" charset="2"/>
              <a:buChar char="q"/>
            </a:pPr>
            <a:r>
              <a:rPr lang="cs-CZ" sz="4000" dirty="0" smtClean="0"/>
              <a:t> </a:t>
            </a:r>
            <a:r>
              <a:rPr lang="cs-CZ" sz="4000" dirty="0" err="1" smtClean="0"/>
              <a:t>Er</a:t>
            </a:r>
            <a:r>
              <a:rPr lang="cs-CZ" sz="4000" dirty="0" smtClean="0"/>
              <a:t> </a:t>
            </a:r>
            <a:r>
              <a:rPr lang="cs-CZ" sz="4000" dirty="0" err="1" smtClean="0"/>
              <a:t>hat</a:t>
            </a:r>
            <a:r>
              <a:rPr lang="cs-CZ" sz="4000" dirty="0" smtClean="0"/>
              <a:t> </a:t>
            </a:r>
            <a:r>
              <a:rPr lang="cs-CZ" sz="4000" dirty="0" err="1" smtClean="0"/>
              <a:t>gestern</a:t>
            </a:r>
            <a:r>
              <a:rPr lang="cs-CZ" sz="4000" dirty="0" smtClean="0"/>
              <a:t> </a:t>
            </a:r>
            <a:r>
              <a:rPr lang="cs-CZ" sz="4000" dirty="0" err="1" smtClean="0"/>
              <a:t>eingekauft</a:t>
            </a:r>
            <a:r>
              <a:rPr lang="cs-CZ" sz="4000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sz="4000" dirty="0" smtClean="0"/>
              <a:t> </a:t>
            </a:r>
            <a:r>
              <a:rPr lang="cs-CZ" sz="4000" dirty="0" err="1" smtClean="0"/>
              <a:t>Wir</a:t>
            </a:r>
            <a:r>
              <a:rPr lang="cs-CZ" sz="4000" dirty="0" smtClean="0"/>
              <a:t> </a:t>
            </a:r>
            <a:r>
              <a:rPr lang="cs-CZ" sz="4000" dirty="0" err="1" smtClean="0"/>
              <a:t>haben</a:t>
            </a:r>
            <a:r>
              <a:rPr lang="cs-CZ" sz="4000" dirty="0" smtClean="0"/>
              <a:t> </a:t>
            </a:r>
            <a:r>
              <a:rPr lang="cs-CZ" sz="4000" dirty="0" err="1" smtClean="0"/>
              <a:t>die</a:t>
            </a:r>
            <a:r>
              <a:rPr lang="cs-CZ" sz="4000" dirty="0" smtClean="0"/>
              <a:t> </a:t>
            </a:r>
            <a:r>
              <a:rPr lang="cs-CZ" sz="4000" dirty="0" err="1" smtClean="0"/>
              <a:t>Koffer</a:t>
            </a:r>
            <a:r>
              <a:rPr lang="cs-CZ" sz="4000" dirty="0" smtClean="0"/>
              <a:t> </a:t>
            </a:r>
            <a:r>
              <a:rPr lang="cs-CZ" sz="4000" dirty="0" err="1" smtClean="0"/>
              <a:t>ausgepackt</a:t>
            </a:r>
            <a:r>
              <a:rPr lang="cs-CZ" sz="4000" dirty="0" smtClean="0"/>
              <a:t>.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0"/>
            <a:ext cx="8534400" cy="548680"/>
          </a:xfrm>
        </p:spPr>
        <p:txBody>
          <a:bodyPr>
            <a:normAutofit fontScale="90000"/>
          </a:bodyPr>
          <a:lstStyle/>
          <a:p>
            <a:pPr algn="l"/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487888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4400" dirty="0" smtClean="0"/>
              <a:t>Pokud tvoříme perfektum od </a:t>
            </a:r>
            <a:r>
              <a:rPr lang="cs-CZ" sz="4400" dirty="0" smtClean="0">
                <a:solidFill>
                  <a:schemeClr val="accent5"/>
                </a:solidFill>
              </a:rPr>
              <a:t>sloves s neodlučitelnou předponou (</a:t>
            </a:r>
            <a:r>
              <a:rPr lang="cs-CZ" sz="4400" dirty="0" err="1" smtClean="0">
                <a:solidFill>
                  <a:schemeClr val="accent5"/>
                </a:solidFill>
              </a:rPr>
              <a:t>be</a:t>
            </a:r>
            <a:r>
              <a:rPr lang="cs-CZ" sz="4400" dirty="0" smtClean="0">
                <a:solidFill>
                  <a:schemeClr val="accent5"/>
                </a:solidFill>
              </a:rPr>
              <a:t>-, </a:t>
            </a:r>
            <a:r>
              <a:rPr lang="cs-CZ" sz="4400" dirty="0" err="1" smtClean="0">
                <a:solidFill>
                  <a:schemeClr val="accent5"/>
                </a:solidFill>
              </a:rPr>
              <a:t>ge</a:t>
            </a:r>
            <a:r>
              <a:rPr lang="cs-CZ" sz="4400" dirty="0" smtClean="0">
                <a:solidFill>
                  <a:schemeClr val="accent5"/>
                </a:solidFill>
              </a:rPr>
              <a:t>-, </a:t>
            </a:r>
            <a:r>
              <a:rPr lang="cs-CZ" sz="4400" dirty="0" err="1" smtClean="0">
                <a:solidFill>
                  <a:schemeClr val="accent5"/>
                </a:solidFill>
              </a:rPr>
              <a:t>ent</a:t>
            </a:r>
            <a:r>
              <a:rPr lang="cs-CZ" sz="4400" dirty="0" smtClean="0">
                <a:solidFill>
                  <a:schemeClr val="accent5"/>
                </a:solidFill>
              </a:rPr>
              <a:t>-, </a:t>
            </a:r>
            <a:r>
              <a:rPr lang="cs-CZ" sz="4400" dirty="0" err="1" smtClean="0">
                <a:solidFill>
                  <a:schemeClr val="accent5"/>
                </a:solidFill>
              </a:rPr>
              <a:t>er</a:t>
            </a:r>
            <a:r>
              <a:rPr lang="cs-CZ" sz="4400" dirty="0" smtClean="0">
                <a:solidFill>
                  <a:schemeClr val="accent5"/>
                </a:solidFill>
              </a:rPr>
              <a:t>-, </a:t>
            </a:r>
            <a:r>
              <a:rPr lang="cs-CZ" sz="4400" dirty="0" err="1" smtClean="0">
                <a:solidFill>
                  <a:schemeClr val="accent5"/>
                </a:solidFill>
              </a:rPr>
              <a:t>ver</a:t>
            </a:r>
            <a:r>
              <a:rPr lang="cs-CZ" sz="4400" dirty="0" smtClean="0">
                <a:solidFill>
                  <a:schemeClr val="accent5"/>
                </a:solidFill>
              </a:rPr>
              <a:t>-, </a:t>
            </a:r>
            <a:r>
              <a:rPr lang="cs-CZ" sz="4400" dirty="0" err="1" smtClean="0">
                <a:solidFill>
                  <a:schemeClr val="accent5"/>
                </a:solidFill>
              </a:rPr>
              <a:t>zer</a:t>
            </a:r>
            <a:r>
              <a:rPr lang="cs-CZ" sz="4400" dirty="0" smtClean="0">
                <a:solidFill>
                  <a:schemeClr val="accent5"/>
                </a:solidFill>
              </a:rPr>
              <a:t>-)</a:t>
            </a:r>
            <a:r>
              <a:rPr lang="cs-CZ" sz="4400" dirty="0" smtClean="0"/>
              <a:t>, předpona </a:t>
            </a:r>
            <a:r>
              <a:rPr lang="cs-CZ" sz="4400" dirty="0" err="1" smtClean="0"/>
              <a:t>ge</a:t>
            </a:r>
            <a:r>
              <a:rPr lang="cs-CZ" sz="4400" dirty="0" smtClean="0"/>
              <a:t>- se vynechává</a:t>
            </a:r>
          </a:p>
          <a:p>
            <a:pPr>
              <a:buFont typeface="Wingdings" pitchFamily="2" charset="2"/>
              <a:buChar char="q"/>
            </a:pPr>
            <a:r>
              <a:rPr lang="cs-CZ" sz="4400" dirty="0" smtClean="0"/>
              <a:t> </a:t>
            </a:r>
            <a:r>
              <a:rPr lang="cs-CZ" sz="4400" dirty="0" err="1" smtClean="0"/>
              <a:t>Ich</a:t>
            </a:r>
            <a:r>
              <a:rPr lang="cs-CZ" sz="4400" dirty="0" smtClean="0"/>
              <a:t> </a:t>
            </a:r>
            <a:r>
              <a:rPr lang="cs-CZ" sz="4400" dirty="0" err="1" smtClean="0"/>
              <a:t>habe</a:t>
            </a:r>
            <a:r>
              <a:rPr lang="cs-CZ" sz="4400" dirty="0" smtClean="0"/>
              <a:t> </a:t>
            </a:r>
            <a:r>
              <a:rPr lang="cs-CZ" sz="4400" dirty="0" err="1" smtClean="0"/>
              <a:t>ein</a:t>
            </a:r>
            <a:r>
              <a:rPr lang="cs-CZ" sz="4400" dirty="0" smtClean="0"/>
              <a:t> </a:t>
            </a:r>
            <a:r>
              <a:rPr lang="cs-CZ" sz="4400" dirty="0" err="1" smtClean="0"/>
              <a:t>Geschenk</a:t>
            </a:r>
            <a:r>
              <a:rPr lang="cs-CZ" sz="4400" dirty="0" smtClean="0"/>
              <a:t> </a:t>
            </a:r>
          </a:p>
          <a:p>
            <a:pPr>
              <a:buNone/>
            </a:pPr>
            <a:r>
              <a:rPr lang="cs-CZ" sz="4400" dirty="0" smtClean="0"/>
              <a:t>    </a:t>
            </a:r>
            <a:r>
              <a:rPr lang="cs-CZ" sz="4400" dirty="0" err="1" smtClean="0"/>
              <a:t>bekommen</a:t>
            </a:r>
            <a:r>
              <a:rPr lang="cs-CZ" sz="4400" dirty="0" smtClean="0"/>
              <a:t>.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0"/>
            <a:ext cx="8534400" cy="404664"/>
          </a:xfrm>
        </p:spPr>
        <p:txBody>
          <a:bodyPr>
            <a:normAutofit fontScale="90000"/>
          </a:bodyPr>
          <a:lstStyle/>
          <a:p>
            <a:pPr algn="l"/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703912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4800" dirty="0" smtClean="0"/>
              <a:t>Stejný případ nastane </a:t>
            </a:r>
            <a:r>
              <a:rPr lang="cs-CZ" sz="4800" dirty="0" smtClean="0">
                <a:solidFill>
                  <a:schemeClr val="accent5"/>
                </a:solidFill>
              </a:rPr>
              <a:t>u sloves končících na –</a:t>
            </a:r>
            <a:r>
              <a:rPr lang="cs-CZ" sz="4800" dirty="0" err="1" smtClean="0">
                <a:solidFill>
                  <a:schemeClr val="accent5"/>
                </a:solidFill>
              </a:rPr>
              <a:t>ieren</a:t>
            </a:r>
            <a:endParaRPr lang="cs-CZ" sz="4800" dirty="0" smtClean="0">
              <a:solidFill>
                <a:schemeClr val="accent5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4800" dirty="0" smtClean="0"/>
              <a:t> </a:t>
            </a:r>
            <a:r>
              <a:rPr lang="cs-CZ" sz="4800" dirty="0" err="1" smtClean="0"/>
              <a:t>Ich</a:t>
            </a:r>
            <a:r>
              <a:rPr lang="cs-CZ" sz="4800" dirty="0" smtClean="0"/>
              <a:t> </a:t>
            </a:r>
            <a:r>
              <a:rPr lang="cs-CZ" sz="4800" dirty="0" err="1" smtClean="0"/>
              <a:t>habe</a:t>
            </a:r>
            <a:r>
              <a:rPr lang="cs-CZ" sz="4800" dirty="0" smtClean="0"/>
              <a:t> der </a:t>
            </a:r>
            <a:r>
              <a:rPr lang="cs-CZ" sz="4800" dirty="0" err="1" smtClean="0"/>
              <a:t>Freundin</a:t>
            </a:r>
            <a:r>
              <a:rPr lang="cs-CZ" sz="4800" dirty="0" smtClean="0"/>
              <a:t>    </a:t>
            </a:r>
          </a:p>
          <a:p>
            <a:pPr>
              <a:buNone/>
            </a:pPr>
            <a:r>
              <a:rPr lang="cs-CZ" sz="4800" dirty="0" smtClean="0"/>
              <a:t>    </a:t>
            </a:r>
            <a:r>
              <a:rPr lang="cs-CZ" sz="4800" dirty="0" err="1" smtClean="0"/>
              <a:t>telefoniert</a:t>
            </a:r>
            <a:r>
              <a:rPr lang="cs-CZ" sz="4800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sz="4800" dirty="0" smtClean="0"/>
              <a:t> </a:t>
            </a:r>
            <a:r>
              <a:rPr lang="cs-CZ" sz="4800" dirty="0" err="1" smtClean="0"/>
              <a:t>Er</a:t>
            </a:r>
            <a:r>
              <a:rPr lang="cs-CZ" sz="4800" dirty="0" smtClean="0"/>
              <a:t> </a:t>
            </a:r>
            <a:r>
              <a:rPr lang="cs-CZ" sz="4800" dirty="0" err="1" smtClean="0"/>
              <a:t>hat</a:t>
            </a:r>
            <a:r>
              <a:rPr lang="cs-CZ" sz="4800" dirty="0" smtClean="0"/>
              <a:t> </a:t>
            </a:r>
            <a:r>
              <a:rPr lang="cs-CZ" sz="4800" dirty="0" err="1" smtClean="0"/>
              <a:t>das</a:t>
            </a:r>
            <a:r>
              <a:rPr lang="cs-CZ" sz="4800" dirty="0" smtClean="0"/>
              <a:t> Auto </a:t>
            </a:r>
            <a:r>
              <a:rPr lang="cs-CZ" sz="4800" dirty="0" err="1" smtClean="0"/>
              <a:t>repariert</a:t>
            </a:r>
            <a:r>
              <a:rPr lang="cs-CZ" sz="4800" dirty="0" smtClean="0"/>
              <a:t>.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smtClean="0"/>
              <a:t>Použité </a:t>
            </a:r>
            <a:r>
              <a:rPr lang="cs-CZ" sz="6000" dirty="0" smtClean="0"/>
              <a:t>zdroje: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714488"/>
            <a:ext cx="91440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endParaRPr lang="cs-CZ" sz="3600" dirty="0" smtClean="0"/>
          </a:p>
          <a:p>
            <a:pPr lvl="1">
              <a:buFont typeface="Wingdings" pitchFamily="2" charset="2"/>
              <a:buChar char="§"/>
            </a:pPr>
            <a:r>
              <a:rPr lang="cs-CZ" sz="3600" dirty="0" smtClean="0"/>
              <a:t>  Vlastní práce autora</a:t>
            </a:r>
          </a:p>
          <a:p>
            <a:endParaRPr lang="cs-CZ" sz="36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08518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386</TotalTime>
  <Words>186</Words>
  <Application>Microsoft Office PowerPoint</Application>
  <PresentationFormat>Předvádění na obrazovce (4:3)</PresentationFormat>
  <Paragraphs>34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                           Název školy: ZŠ Varnsdorf, Edisonova 2821,  okres Děčín, příspěvková organizace Autor: Alena Červášková Jazyk a jazyková komunikace, Německý jazyk, Perfektum Název materiálu: VY_22_INOVACE_18/III.SADA   Anotace: Prezentace je určena žákům 2. stupně a slouží                  k výkladu perfekta                   </vt:lpstr>
      <vt:lpstr>PERFEKTUM</vt:lpstr>
      <vt:lpstr>Snímek 3</vt:lpstr>
      <vt:lpstr>Snímek 4</vt:lpstr>
      <vt:lpstr>Snímek 5</vt:lpstr>
      <vt:lpstr>Snímek 6</vt:lpstr>
      <vt:lpstr>VÝJIMKY:</vt:lpstr>
      <vt:lpstr>Snímek 8</vt:lpstr>
      <vt:lpstr>Snímek 9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ČASOVÁNÍ ZPŮSOBOVÝCH SLOVES</dc:title>
  <dc:creator>Alena</dc:creator>
  <cp:lastModifiedBy>Rumcajs</cp:lastModifiedBy>
  <cp:revision>38</cp:revision>
  <dcterms:created xsi:type="dcterms:W3CDTF">2012-03-11T19:51:34Z</dcterms:created>
  <dcterms:modified xsi:type="dcterms:W3CDTF">2012-05-22T14:19:04Z</dcterms:modified>
</cp:coreProperties>
</file>