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80" r:id="rId2"/>
    <p:sldId id="256" r:id="rId3"/>
    <p:sldId id="268" r:id="rId4"/>
    <p:sldId id="259" r:id="rId5"/>
    <p:sldId id="277" r:id="rId6"/>
    <p:sldId id="272" r:id="rId7"/>
    <p:sldId id="278" r:id="rId8"/>
    <p:sldId id="27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20000"/>
    <a:srgbClr val="009999"/>
    <a:srgbClr val="669900"/>
    <a:srgbClr val="66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7" autoAdjust="0"/>
    <p:restoredTop sz="94660"/>
  </p:normalViewPr>
  <p:slideViewPr>
    <p:cSldViewPr>
      <p:cViewPr>
        <p:scale>
          <a:sx n="100" d="100"/>
          <a:sy n="100" d="100"/>
        </p:scale>
        <p:origin x="-49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637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</a:p>
          <a:p>
            <a:pPr marL="0" indent="0">
              <a:buNone/>
            </a:pPr>
            <a:r>
              <a:rPr lang="cs-CZ" sz="2400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 a jazyková komunikace, Německý jazyk</a:t>
            </a:r>
            <a:r>
              <a:rPr lang="cs-CZ" sz="2400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Předložky se 3. a 4. pádem</a:t>
            </a:r>
          </a:p>
          <a:p>
            <a:pPr marL="0" indent="0">
              <a:buNone/>
            </a:pPr>
            <a:r>
              <a:rPr lang="cs-CZ" sz="2400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400" spc="50" dirty="0" err="1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endParaRPr lang="cs-CZ" sz="2400" spc="50" dirty="0" smtClean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4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VY_22_INOVACE_22/III.SADA</a:t>
            </a:r>
          </a:p>
          <a:p>
            <a:pPr>
              <a:buNone/>
            </a:pPr>
            <a:endParaRPr lang="cs-CZ" sz="2400" b="1" spc="50" dirty="0" smtClean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2400" b="1" spc="50" dirty="0" smtClean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Prezentace slouží k výkladu předložek </a:t>
            </a:r>
          </a:p>
          <a:p>
            <a:pPr marL="0" indent="0">
              <a:buNone/>
            </a:pPr>
            <a:r>
              <a:rPr lang="cs-CZ" sz="2400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2400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se 3. a 4. pádem</a:t>
            </a:r>
          </a:p>
          <a:p>
            <a:pPr marL="0" indent="0">
              <a:buNone/>
            </a:pPr>
            <a:r>
              <a:rPr lang="cs-CZ" sz="2400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Období: leden – květen 2012</a:t>
            </a:r>
          </a:p>
          <a:p>
            <a:pPr marL="0" indent="0">
              <a:buNone/>
            </a:pPr>
            <a:endParaRPr lang="cs-CZ" sz="2400" dirty="0" smtClean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714356"/>
            <a:ext cx="8077200" cy="5643602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/>
              <a:t/>
            </a:r>
            <a:br>
              <a:rPr lang="cs-CZ" sz="7200" dirty="0" smtClean="0"/>
            </a:br>
            <a:r>
              <a:rPr lang="cs-CZ" sz="9600" dirty="0" smtClean="0">
                <a:solidFill>
                  <a:srgbClr val="00B0F0"/>
                </a:solidFill>
              </a:rPr>
              <a:t>PŘEDLOŽKY SE 3. A 4. PÁDEM</a:t>
            </a:r>
            <a:endParaRPr lang="cs-CZ" sz="9600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214290"/>
            <a:ext cx="8077200" cy="357190"/>
          </a:xfrm>
        </p:spPr>
        <p:txBody>
          <a:bodyPr>
            <a:noAutofit/>
          </a:bodyPr>
          <a:lstStyle/>
          <a:p>
            <a:endParaRPr lang="cs-CZ" sz="54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14290"/>
            <a:ext cx="8183880" cy="600079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7200" dirty="0" smtClean="0">
              <a:solidFill>
                <a:srgbClr val="FFC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332656"/>
            <a:ext cx="8676456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4400" b="1" cap="small" dirty="0" err="1" smtClean="0">
                <a:solidFill>
                  <a:srgbClr val="00B0F0"/>
                </a:solidFill>
              </a:rPr>
              <a:t>An</a:t>
            </a:r>
            <a:r>
              <a:rPr lang="cs-CZ" sz="4400" b="1" cap="small" dirty="0" smtClean="0">
                <a:solidFill>
                  <a:srgbClr val="00B0F0"/>
                </a:solidFill>
              </a:rPr>
              <a:t> – na (svisle)</a:t>
            </a:r>
          </a:p>
          <a:p>
            <a:pPr>
              <a:buFontTx/>
              <a:buChar char="-"/>
            </a:pPr>
            <a:r>
              <a:rPr lang="cs-CZ" sz="4400" b="1" cap="small" dirty="0" err="1" smtClean="0">
                <a:solidFill>
                  <a:srgbClr val="00B0F0"/>
                </a:solidFill>
              </a:rPr>
              <a:t>Auf</a:t>
            </a:r>
            <a:r>
              <a:rPr lang="cs-CZ" sz="4400" b="1" cap="small" dirty="0" smtClean="0">
                <a:solidFill>
                  <a:srgbClr val="00B0F0"/>
                </a:solidFill>
              </a:rPr>
              <a:t> – na (vodorovně)</a:t>
            </a:r>
          </a:p>
          <a:p>
            <a:pPr>
              <a:buFontTx/>
              <a:buChar char="-"/>
            </a:pPr>
            <a:r>
              <a:rPr lang="cs-CZ" sz="4400" b="1" cap="small" dirty="0" smtClean="0">
                <a:solidFill>
                  <a:srgbClr val="00B0F0"/>
                </a:solidFill>
              </a:rPr>
              <a:t>In – v, do</a:t>
            </a:r>
          </a:p>
          <a:p>
            <a:pPr>
              <a:buFontTx/>
              <a:buChar char="-"/>
            </a:pPr>
            <a:r>
              <a:rPr lang="cs-CZ" sz="4400" b="1" cap="small" dirty="0" err="1" smtClean="0">
                <a:solidFill>
                  <a:srgbClr val="00B0F0"/>
                </a:solidFill>
              </a:rPr>
              <a:t>Neben</a:t>
            </a:r>
            <a:r>
              <a:rPr lang="cs-CZ" sz="4400" b="1" cap="small" dirty="0" smtClean="0">
                <a:solidFill>
                  <a:srgbClr val="00B0F0"/>
                </a:solidFill>
              </a:rPr>
              <a:t> – vedle</a:t>
            </a:r>
          </a:p>
          <a:p>
            <a:pPr>
              <a:buFontTx/>
              <a:buChar char="-"/>
            </a:pPr>
            <a:r>
              <a:rPr lang="cs-CZ" sz="4400" b="1" cap="small" dirty="0" err="1" smtClean="0">
                <a:solidFill>
                  <a:srgbClr val="00B0F0"/>
                </a:solidFill>
              </a:rPr>
              <a:t>Zwischen</a:t>
            </a:r>
            <a:r>
              <a:rPr lang="cs-CZ" sz="4400" b="1" cap="small" dirty="0" smtClean="0">
                <a:solidFill>
                  <a:srgbClr val="00B0F0"/>
                </a:solidFill>
              </a:rPr>
              <a:t> – mezi</a:t>
            </a:r>
          </a:p>
          <a:p>
            <a:pPr>
              <a:buFontTx/>
              <a:buChar char="-"/>
            </a:pPr>
            <a:r>
              <a:rPr lang="cs-CZ" sz="4400" b="1" cap="small" dirty="0" err="1" smtClean="0">
                <a:solidFill>
                  <a:srgbClr val="00B0F0"/>
                </a:solidFill>
              </a:rPr>
              <a:t>Unter</a:t>
            </a:r>
            <a:r>
              <a:rPr lang="cs-CZ" sz="4400" b="1" cap="small" dirty="0" smtClean="0">
                <a:solidFill>
                  <a:srgbClr val="00B0F0"/>
                </a:solidFill>
              </a:rPr>
              <a:t> – pod</a:t>
            </a:r>
          </a:p>
          <a:p>
            <a:pPr>
              <a:buFontTx/>
              <a:buChar char="-"/>
            </a:pPr>
            <a:r>
              <a:rPr lang="cs-CZ" sz="4400" b="1" cap="small" dirty="0" err="1" smtClean="0">
                <a:solidFill>
                  <a:srgbClr val="00B0F0"/>
                </a:solidFill>
              </a:rPr>
              <a:t>Über</a:t>
            </a:r>
            <a:r>
              <a:rPr lang="cs-CZ" sz="4400" b="1" cap="small" dirty="0" smtClean="0">
                <a:solidFill>
                  <a:srgbClr val="00B0F0"/>
                </a:solidFill>
              </a:rPr>
              <a:t> – nad</a:t>
            </a:r>
          </a:p>
          <a:p>
            <a:pPr>
              <a:buFontTx/>
              <a:buChar char="-"/>
            </a:pPr>
            <a:r>
              <a:rPr lang="cs-CZ" sz="4400" b="1" cap="small" dirty="0" smtClean="0">
                <a:solidFill>
                  <a:srgbClr val="00B0F0"/>
                </a:solidFill>
              </a:rPr>
              <a:t>Vor – před</a:t>
            </a:r>
          </a:p>
          <a:p>
            <a:pPr>
              <a:buFontTx/>
              <a:buChar char="-"/>
            </a:pPr>
            <a:r>
              <a:rPr lang="cs-CZ" sz="4400" b="1" cap="small" dirty="0" err="1" smtClean="0">
                <a:solidFill>
                  <a:srgbClr val="00B0F0"/>
                </a:solidFill>
              </a:rPr>
              <a:t>Hinter</a:t>
            </a:r>
            <a:r>
              <a:rPr lang="cs-CZ" sz="4400" b="1" cap="small" dirty="0" smtClean="0">
                <a:solidFill>
                  <a:srgbClr val="00B0F0"/>
                </a:solidFill>
              </a:rPr>
              <a:t> – za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8534400" cy="985822"/>
          </a:xfrm>
        </p:spPr>
        <p:txBody>
          <a:bodyPr>
            <a:noAutofit/>
          </a:bodyPr>
          <a:lstStyle/>
          <a:p>
            <a:pPr algn="l"/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686800" cy="64533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800" dirty="0" smtClean="0"/>
              <a:t>Tyto předložky se používají </a:t>
            </a:r>
          </a:p>
          <a:p>
            <a:pPr>
              <a:buNone/>
            </a:pPr>
            <a:r>
              <a:rPr lang="cs-CZ" sz="4800" dirty="0" smtClean="0"/>
              <a:t>   jak se 3., tak se 4. pádem</a:t>
            </a:r>
          </a:p>
          <a:p>
            <a:pPr>
              <a:buNone/>
            </a:pPr>
            <a:endParaRPr lang="cs-CZ" sz="3000" dirty="0" smtClean="0"/>
          </a:p>
          <a:p>
            <a:pPr>
              <a:buFont typeface="Wingdings" pitchFamily="2" charset="2"/>
              <a:buChar char="v"/>
            </a:pPr>
            <a:r>
              <a:rPr lang="cs-CZ" sz="4800" dirty="0" smtClean="0"/>
              <a:t> JAK POZNÁME, KDY MÁME PŘEDLOŽKU POUŽÍT VE 3. A KDY VE 4. PÁDĚ?</a:t>
            </a:r>
          </a:p>
          <a:p>
            <a:pPr>
              <a:buNone/>
            </a:pPr>
            <a:r>
              <a:rPr lang="cs-CZ" sz="5700" dirty="0" smtClean="0">
                <a:solidFill>
                  <a:srgbClr val="002060"/>
                </a:solidFill>
              </a:rPr>
              <a:t>KDE? WO?			</a:t>
            </a:r>
            <a:r>
              <a:rPr lang="cs-CZ" sz="5700" dirty="0" smtClean="0">
                <a:solidFill>
                  <a:srgbClr val="002060"/>
                </a:solidFill>
              </a:rPr>
              <a:t> 	3.p</a:t>
            </a:r>
            <a:r>
              <a:rPr lang="cs-CZ" sz="5700" dirty="0" smtClean="0">
                <a:solidFill>
                  <a:srgbClr val="002060"/>
                </a:solidFill>
              </a:rPr>
              <a:t>.</a:t>
            </a:r>
          </a:p>
          <a:p>
            <a:pPr>
              <a:buNone/>
            </a:pPr>
            <a:r>
              <a:rPr lang="cs-CZ" sz="5700" dirty="0" smtClean="0">
                <a:solidFill>
                  <a:srgbClr val="002060"/>
                </a:solidFill>
              </a:rPr>
              <a:t>KAM? WOHIN?  		4.p.</a:t>
            </a:r>
          </a:p>
          <a:p>
            <a:pPr>
              <a:buNone/>
            </a:pP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5796136" y="4797152"/>
            <a:ext cx="1008112" cy="5040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796136" y="5661248"/>
            <a:ext cx="1008112" cy="504056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7200" dirty="0" smtClean="0"/>
              <a:t>BEISPIELE: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686800" cy="4526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cap="small" dirty="0" smtClean="0">
                <a:solidFill>
                  <a:srgbClr val="002060"/>
                </a:solidFill>
              </a:rPr>
              <a:t>Taška leží ve skříni.</a:t>
            </a:r>
          </a:p>
          <a:p>
            <a:pPr>
              <a:buNone/>
            </a:pPr>
            <a:r>
              <a:rPr lang="cs-CZ" sz="5400" cap="small" dirty="0" smtClean="0">
                <a:solidFill>
                  <a:srgbClr val="002060"/>
                </a:solidFill>
              </a:rPr>
              <a:t>    			</a:t>
            </a:r>
            <a:r>
              <a:rPr lang="cs-CZ" sz="5400" cap="small" dirty="0" smtClean="0">
                <a:solidFill>
                  <a:srgbClr val="820000"/>
                </a:solidFill>
              </a:rPr>
              <a:t>KDE?   </a:t>
            </a:r>
            <a:r>
              <a:rPr lang="cs-CZ" sz="5400" cap="small" dirty="0" smtClean="0">
                <a:solidFill>
                  <a:srgbClr val="C00000"/>
                </a:solidFill>
              </a:rPr>
              <a:t>		  </a:t>
            </a:r>
            <a:r>
              <a:rPr lang="cs-CZ" sz="5400" cap="small" dirty="0" smtClean="0">
                <a:solidFill>
                  <a:srgbClr val="820000"/>
                </a:solidFill>
              </a:rPr>
              <a:t>3.p.</a:t>
            </a:r>
          </a:p>
          <a:p>
            <a:pPr>
              <a:buNone/>
            </a:pPr>
            <a:endParaRPr lang="cs-CZ" sz="2000" cap="small" dirty="0" smtClean="0">
              <a:solidFill>
                <a:srgbClr val="820000"/>
              </a:solidFill>
            </a:endParaRPr>
          </a:p>
          <a:p>
            <a:pPr>
              <a:buNone/>
            </a:pPr>
            <a:r>
              <a:rPr lang="cs-CZ" sz="5400" cap="small" dirty="0" smtClean="0">
                <a:solidFill>
                  <a:srgbClr val="002060"/>
                </a:solidFill>
              </a:rPr>
              <a:t>Die </a:t>
            </a:r>
            <a:r>
              <a:rPr lang="cs-CZ" sz="5400" cap="small" dirty="0" err="1" smtClean="0">
                <a:solidFill>
                  <a:srgbClr val="002060"/>
                </a:solidFill>
              </a:rPr>
              <a:t>Tasche</a:t>
            </a:r>
            <a:r>
              <a:rPr lang="cs-CZ" sz="5400" cap="small" dirty="0" smtClean="0">
                <a:solidFill>
                  <a:srgbClr val="002060"/>
                </a:solidFill>
              </a:rPr>
              <a:t> </a:t>
            </a:r>
            <a:r>
              <a:rPr lang="cs-CZ" sz="5400" cap="small" dirty="0" err="1" smtClean="0">
                <a:solidFill>
                  <a:srgbClr val="002060"/>
                </a:solidFill>
              </a:rPr>
              <a:t>liegt</a:t>
            </a:r>
            <a:r>
              <a:rPr lang="cs-CZ" sz="5400" cap="small" dirty="0" smtClean="0">
                <a:solidFill>
                  <a:srgbClr val="002060"/>
                </a:solidFill>
              </a:rPr>
              <a:t> </a:t>
            </a:r>
            <a:r>
              <a:rPr lang="cs-CZ" sz="5400" cap="small" dirty="0" smtClean="0">
                <a:solidFill>
                  <a:srgbClr val="820000"/>
                </a:solidFill>
              </a:rPr>
              <a:t>in </a:t>
            </a:r>
            <a:r>
              <a:rPr lang="cs-CZ" sz="5400" cap="small" dirty="0" err="1" smtClean="0">
                <a:solidFill>
                  <a:srgbClr val="820000"/>
                </a:solidFill>
              </a:rPr>
              <a:t>dem</a:t>
            </a:r>
            <a:endParaRPr lang="cs-CZ" sz="5400" cap="small" dirty="0" smtClean="0">
              <a:solidFill>
                <a:srgbClr val="820000"/>
              </a:solidFill>
            </a:endParaRPr>
          </a:p>
          <a:p>
            <a:pPr>
              <a:buNone/>
            </a:pPr>
            <a:r>
              <a:rPr lang="cs-CZ" sz="5400" cap="small" dirty="0" err="1" smtClean="0">
                <a:solidFill>
                  <a:srgbClr val="002060"/>
                </a:solidFill>
              </a:rPr>
              <a:t>Schrank</a:t>
            </a:r>
            <a:r>
              <a:rPr lang="cs-CZ" sz="5400" cap="small" dirty="0" smtClean="0">
                <a:solidFill>
                  <a:srgbClr val="002060"/>
                </a:solidFill>
              </a:rPr>
              <a:t>. 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971600" y="2564904"/>
            <a:ext cx="1656184" cy="720080"/>
          </a:xfrm>
          <a:prstGeom prst="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292080" y="2564904"/>
            <a:ext cx="1728192" cy="792088"/>
          </a:xfrm>
          <a:prstGeom prst="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285860"/>
          </a:xfrm>
        </p:spPr>
        <p:txBody>
          <a:bodyPr>
            <a:normAutofit/>
          </a:bodyPr>
          <a:lstStyle/>
          <a:p>
            <a:pPr algn="l"/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5400" cap="small" dirty="0" smtClean="0">
                <a:solidFill>
                  <a:srgbClr val="002060"/>
                </a:solidFill>
              </a:rPr>
              <a:t>Já pokládám tašku do skříně.</a:t>
            </a:r>
          </a:p>
          <a:p>
            <a:pPr>
              <a:buNone/>
            </a:pPr>
            <a:r>
              <a:rPr lang="cs-CZ" sz="5400" cap="small" dirty="0" smtClean="0"/>
              <a:t>			  </a:t>
            </a:r>
            <a:r>
              <a:rPr lang="cs-CZ" sz="5400" cap="small" dirty="0" smtClean="0">
                <a:solidFill>
                  <a:srgbClr val="820000"/>
                </a:solidFill>
              </a:rPr>
              <a:t>KAM?</a:t>
            </a:r>
            <a:r>
              <a:rPr lang="cs-CZ" sz="5400" cap="small" dirty="0" smtClean="0"/>
              <a:t>			</a:t>
            </a:r>
            <a:r>
              <a:rPr lang="cs-CZ" sz="5400" cap="small" dirty="0" smtClean="0">
                <a:solidFill>
                  <a:srgbClr val="820000"/>
                </a:solidFill>
              </a:rPr>
              <a:t>4.p.</a:t>
            </a:r>
          </a:p>
          <a:p>
            <a:pPr>
              <a:buNone/>
            </a:pPr>
            <a:endParaRPr lang="cs-CZ" sz="2400" cap="small" dirty="0" smtClean="0">
              <a:solidFill>
                <a:srgbClr val="820000"/>
              </a:solidFill>
            </a:endParaRPr>
          </a:p>
          <a:p>
            <a:pPr>
              <a:buNone/>
            </a:pPr>
            <a:r>
              <a:rPr lang="cs-CZ" sz="5400" cap="small" dirty="0" err="1" smtClean="0">
                <a:solidFill>
                  <a:srgbClr val="002060"/>
                </a:solidFill>
              </a:rPr>
              <a:t>Ich</a:t>
            </a:r>
            <a:r>
              <a:rPr lang="cs-CZ" sz="5400" cap="small" dirty="0" smtClean="0">
                <a:solidFill>
                  <a:srgbClr val="002060"/>
                </a:solidFill>
              </a:rPr>
              <a:t> </a:t>
            </a:r>
            <a:r>
              <a:rPr lang="cs-CZ" sz="5400" cap="small" dirty="0" err="1" smtClean="0">
                <a:solidFill>
                  <a:srgbClr val="002060"/>
                </a:solidFill>
              </a:rPr>
              <a:t>lege</a:t>
            </a:r>
            <a:r>
              <a:rPr lang="cs-CZ" sz="5400" cap="small" dirty="0" smtClean="0">
                <a:solidFill>
                  <a:srgbClr val="002060"/>
                </a:solidFill>
              </a:rPr>
              <a:t> </a:t>
            </a:r>
            <a:r>
              <a:rPr lang="cs-CZ" sz="5400" cap="small" dirty="0" err="1" smtClean="0">
                <a:solidFill>
                  <a:srgbClr val="002060"/>
                </a:solidFill>
              </a:rPr>
              <a:t>die</a:t>
            </a:r>
            <a:r>
              <a:rPr lang="cs-CZ" sz="5400" cap="small" dirty="0" smtClean="0">
                <a:solidFill>
                  <a:srgbClr val="002060"/>
                </a:solidFill>
              </a:rPr>
              <a:t> </a:t>
            </a:r>
            <a:r>
              <a:rPr lang="cs-CZ" sz="5400" cap="small" dirty="0" err="1" smtClean="0">
                <a:solidFill>
                  <a:srgbClr val="002060"/>
                </a:solidFill>
              </a:rPr>
              <a:t>Tasche</a:t>
            </a:r>
            <a:r>
              <a:rPr lang="cs-CZ" sz="5400" cap="small" dirty="0" smtClean="0">
                <a:solidFill>
                  <a:srgbClr val="002060"/>
                </a:solidFill>
              </a:rPr>
              <a:t> </a:t>
            </a:r>
            <a:r>
              <a:rPr lang="cs-CZ" sz="5400" cap="small" dirty="0" smtClean="0">
                <a:solidFill>
                  <a:srgbClr val="820000"/>
                </a:solidFill>
              </a:rPr>
              <a:t>in den </a:t>
            </a:r>
            <a:r>
              <a:rPr lang="cs-CZ" sz="5400" cap="small" dirty="0" err="1" smtClean="0">
                <a:solidFill>
                  <a:srgbClr val="002060"/>
                </a:solidFill>
              </a:rPr>
              <a:t>Schrank</a:t>
            </a:r>
            <a:r>
              <a:rPr lang="cs-CZ" sz="5400" cap="small" dirty="0" smtClean="0">
                <a:solidFill>
                  <a:srgbClr val="002060"/>
                </a:solidFill>
              </a:rPr>
              <a:t>.</a:t>
            </a:r>
            <a:endParaRPr lang="cs-CZ" sz="5400" cap="small" dirty="0">
              <a:solidFill>
                <a:srgbClr val="00206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827584" y="3212976"/>
            <a:ext cx="1584176" cy="720080"/>
          </a:xfrm>
          <a:prstGeom prst="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860032" y="3212976"/>
            <a:ext cx="1584176" cy="720080"/>
          </a:xfrm>
          <a:prstGeom prst="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303256"/>
          </a:xfrm>
        </p:spPr>
        <p:txBody>
          <a:bodyPr>
            <a:normAutofit/>
          </a:bodyPr>
          <a:lstStyle/>
          <a:p>
            <a:pPr algn="l"/>
            <a:r>
              <a:rPr lang="cs-CZ" sz="6600" dirty="0" smtClean="0"/>
              <a:t>ÜBUNGEN: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46237"/>
            <a:ext cx="8229600" cy="5211763"/>
          </a:xfrm>
        </p:spPr>
        <p:txBody>
          <a:bodyPr>
            <a:normAutofit fontScale="92500" lnSpcReduction="10000"/>
          </a:bodyPr>
          <a:lstStyle/>
          <a:p>
            <a:pPr marL="914400" indent="-914400">
              <a:buNone/>
            </a:pPr>
            <a:r>
              <a:rPr lang="cs-CZ" sz="5400" dirty="0" smtClean="0"/>
              <a:t>1) </a:t>
            </a:r>
            <a:r>
              <a:rPr lang="cs-CZ" sz="5800" dirty="0" smtClean="0"/>
              <a:t>Kniha leží na stole.</a:t>
            </a:r>
          </a:p>
          <a:p>
            <a:pPr>
              <a:buNone/>
            </a:pPr>
            <a:r>
              <a:rPr lang="cs-CZ" sz="5800" dirty="0" smtClean="0"/>
              <a:t>    </a:t>
            </a:r>
            <a:r>
              <a:rPr lang="cs-CZ" sz="5800" dirty="0" err="1" smtClean="0"/>
              <a:t>Das</a:t>
            </a:r>
            <a:r>
              <a:rPr lang="cs-CZ" sz="5800" dirty="0" smtClean="0"/>
              <a:t> </a:t>
            </a:r>
            <a:r>
              <a:rPr lang="cs-CZ" sz="5800" dirty="0" err="1" smtClean="0"/>
              <a:t>Buch</a:t>
            </a:r>
            <a:r>
              <a:rPr lang="cs-CZ" sz="5800" dirty="0" smtClean="0"/>
              <a:t> </a:t>
            </a:r>
            <a:r>
              <a:rPr lang="cs-CZ" sz="5800" dirty="0" err="1" smtClean="0"/>
              <a:t>liegt</a:t>
            </a:r>
            <a:r>
              <a:rPr lang="cs-CZ" sz="5800" dirty="0" smtClean="0"/>
              <a:t> </a:t>
            </a:r>
            <a:r>
              <a:rPr lang="cs-CZ" sz="5800" dirty="0" err="1" smtClean="0"/>
              <a:t>auf</a:t>
            </a:r>
            <a:r>
              <a:rPr lang="cs-CZ" sz="5800" dirty="0" smtClean="0"/>
              <a:t>   </a:t>
            </a:r>
          </a:p>
          <a:p>
            <a:pPr>
              <a:buNone/>
            </a:pPr>
            <a:r>
              <a:rPr lang="cs-CZ" sz="5800" dirty="0" smtClean="0"/>
              <a:t>    </a:t>
            </a:r>
            <a:r>
              <a:rPr lang="cs-CZ" sz="5800" dirty="0" err="1" smtClean="0"/>
              <a:t>demTisch</a:t>
            </a:r>
            <a:r>
              <a:rPr lang="cs-CZ" sz="5800" dirty="0" smtClean="0"/>
              <a:t>.</a:t>
            </a:r>
          </a:p>
          <a:p>
            <a:pPr>
              <a:buNone/>
            </a:pPr>
            <a:endParaRPr lang="cs-CZ" sz="4700" dirty="0" smtClean="0"/>
          </a:p>
          <a:p>
            <a:pPr>
              <a:buNone/>
            </a:pPr>
            <a:r>
              <a:rPr lang="cs-CZ" sz="5800" dirty="0" smtClean="0"/>
              <a:t>2) Obraz visí na zdi.</a:t>
            </a:r>
          </a:p>
          <a:p>
            <a:pPr>
              <a:buNone/>
            </a:pPr>
            <a:r>
              <a:rPr lang="cs-CZ" sz="5800" dirty="0" smtClean="0"/>
              <a:t>	   </a:t>
            </a:r>
            <a:r>
              <a:rPr lang="cs-CZ" sz="5800" dirty="0" err="1" smtClean="0"/>
              <a:t>Das</a:t>
            </a:r>
            <a:r>
              <a:rPr lang="cs-CZ" sz="5800" dirty="0" smtClean="0"/>
              <a:t> </a:t>
            </a:r>
            <a:r>
              <a:rPr lang="cs-CZ" sz="5800" dirty="0" err="1" smtClean="0"/>
              <a:t>Bild</a:t>
            </a:r>
            <a:r>
              <a:rPr lang="cs-CZ" sz="5800" dirty="0" smtClean="0"/>
              <a:t> </a:t>
            </a:r>
            <a:r>
              <a:rPr lang="cs-CZ" sz="5800" dirty="0" err="1" smtClean="0"/>
              <a:t>hängt</a:t>
            </a:r>
            <a:r>
              <a:rPr lang="cs-CZ" sz="5800" dirty="0" smtClean="0"/>
              <a:t> </a:t>
            </a:r>
            <a:r>
              <a:rPr lang="cs-CZ" sz="5800" dirty="0" err="1" smtClean="0"/>
              <a:t>an</a:t>
            </a:r>
            <a:r>
              <a:rPr lang="cs-CZ" sz="5800" dirty="0" smtClean="0"/>
              <a:t> </a:t>
            </a:r>
          </a:p>
          <a:p>
            <a:pPr>
              <a:buNone/>
            </a:pPr>
            <a:r>
              <a:rPr lang="cs-CZ" sz="5800" dirty="0" smtClean="0"/>
              <a:t>    der </a:t>
            </a:r>
            <a:r>
              <a:rPr lang="cs-CZ" sz="5800" dirty="0" err="1" smtClean="0"/>
              <a:t>Wand</a:t>
            </a:r>
            <a:r>
              <a:rPr lang="cs-CZ" sz="5800" dirty="0" smtClean="0"/>
              <a:t>.</a:t>
            </a:r>
            <a:endParaRPr lang="cs-CZ" sz="5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892480" cy="63813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/>
              <a:t>3) Já pokládám talíř na stůl.</a:t>
            </a:r>
          </a:p>
          <a:p>
            <a:pPr>
              <a:buNone/>
            </a:pPr>
            <a:r>
              <a:rPr lang="cs-CZ" sz="5400" dirty="0" smtClean="0"/>
              <a:t>	   </a:t>
            </a:r>
            <a:r>
              <a:rPr lang="cs-CZ" sz="5400" dirty="0" err="1" smtClean="0"/>
              <a:t>Ich</a:t>
            </a:r>
            <a:r>
              <a:rPr lang="cs-CZ" sz="5400" dirty="0" smtClean="0"/>
              <a:t> </a:t>
            </a:r>
            <a:r>
              <a:rPr lang="cs-CZ" sz="5400" dirty="0" err="1" smtClean="0"/>
              <a:t>lege</a:t>
            </a:r>
            <a:r>
              <a:rPr lang="cs-CZ" sz="5400" dirty="0" smtClean="0"/>
              <a:t> den </a:t>
            </a:r>
            <a:r>
              <a:rPr lang="cs-CZ" sz="5400" dirty="0" err="1" smtClean="0"/>
              <a:t>Teller</a:t>
            </a:r>
            <a:r>
              <a:rPr lang="cs-CZ" sz="5400" dirty="0" smtClean="0"/>
              <a:t> </a:t>
            </a:r>
            <a:r>
              <a:rPr lang="cs-CZ" sz="5400" dirty="0" err="1" smtClean="0"/>
              <a:t>auf</a:t>
            </a:r>
            <a:r>
              <a:rPr lang="cs-CZ" sz="5400" dirty="0" smtClean="0"/>
              <a:t> </a:t>
            </a:r>
          </a:p>
          <a:p>
            <a:pPr>
              <a:buNone/>
            </a:pPr>
            <a:r>
              <a:rPr lang="cs-CZ" sz="5400" dirty="0" smtClean="0"/>
              <a:t>    den </a:t>
            </a:r>
            <a:r>
              <a:rPr lang="cs-CZ" sz="5400" dirty="0" err="1" smtClean="0"/>
              <a:t>Tisch</a:t>
            </a:r>
            <a:r>
              <a:rPr lang="cs-CZ" sz="5400" dirty="0" smtClean="0"/>
              <a:t>.</a:t>
            </a:r>
          </a:p>
          <a:p>
            <a:pPr>
              <a:buNone/>
            </a:pPr>
            <a:endParaRPr lang="cs-CZ" sz="3400" dirty="0" smtClean="0"/>
          </a:p>
          <a:p>
            <a:pPr>
              <a:buNone/>
            </a:pPr>
            <a:r>
              <a:rPr lang="cs-CZ" sz="5400" dirty="0" smtClean="0"/>
              <a:t>4) On věší hodiny na zeď.</a:t>
            </a:r>
          </a:p>
          <a:p>
            <a:pPr>
              <a:buNone/>
            </a:pPr>
            <a:r>
              <a:rPr lang="cs-CZ" sz="5400" dirty="0" smtClean="0"/>
              <a:t>		</a:t>
            </a:r>
            <a:r>
              <a:rPr lang="cs-CZ" sz="5400" dirty="0" err="1" smtClean="0"/>
              <a:t>Er</a:t>
            </a:r>
            <a:r>
              <a:rPr lang="cs-CZ" sz="5400" dirty="0" smtClean="0"/>
              <a:t> </a:t>
            </a:r>
            <a:r>
              <a:rPr lang="cs-CZ" sz="5400" dirty="0" err="1" smtClean="0"/>
              <a:t>hängt</a:t>
            </a:r>
            <a:r>
              <a:rPr lang="cs-CZ" sz="5400" dirty="0" smtClean="0"/>
              <a:t> </a:t>
            </a:r>
            <a:r>
              <a:rPr lang="cs-CZ" sz="5400" dirty="0" err="1" smtClean="0"/>
              <a:t>die</a:t>
            </a:r>
            <a:r>
              <a:rPr lang="cs-CZ" sz="5400" dirty="0" smtClean="0"/>
              <a:t> </a:t>
            </a:r>
            <a:r>
              <a:rPr lang="cs-CZ" sz="5400" dirty="0" err="1" smtClean="0"/>
              <a:t>Uhr</a:t>
            </a:r>
            <a:r>
              <a:rPr lang="cs-CZ" sz="5400" dirty="0" smtClean="0"/>
              <a:t> </a:t>
            </a:r>
            <a:r>
              <a:rPr lang="cs-CZ" sz="5400" dirty="0" err="1" smtClean="0"/>
              <a:t>an</a:t>
            </a:r>
            <a:r>
              <a:rPr lang="cs-CZ" sz="5400" dirty="0" smtClean="0"/>
              <a:t> </a:t>
            </a:r>
            <a:r>
              <a:rPr lang="cs-CZ" sz="5400" dirty="0" err="1" smtClean="0"/>
              <a:t>die</a:t>
            </a:r>
            <a:r>
              <a:rPr lang="cs-CZ" sz="5400" dirty="0" smtClean="0"/>
              <a:t> </a:t>
            </a:r>
          </a:p>
          <a:p>
            <a:pPr>
              <a:buNone/>
            </a:pPr>
            <a:r>
              <a:rPr lang="cs-CZ" sz="5400" dirty="0" smtClean="0"/>
              <a:t>		</a:t>
            </a:r>
            <a:r>
              <a:rPr lang="cs-CZ" sz="5400" dirty="0" err="1" smtClean="0"/>
              <a:t>Wand</a:t>
            </a:r>
            <a:r>
              <a:rPr lang="cs-CZ" sz="54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285860"/>
          </a:xfrm>
        </p:spPr>
        <p:txBody>
          <a:bodyPr>
            <a:normAutofit/>
          </a:bodyPr>
          <a:lstStyle/>
          <a:p>
            <a:pPr algn="l"/>
            <a:r>
              <a:rPr lang="cs-CZ" sz="7200" b="1" dirty="0" smtClean="0"/>
              <a:t>Použité zdroje: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vlastní práce autora</a:t>
            </a:r>
            <a:endParaRPr lang="cs-CZ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451</TotalTime>
  <Words>168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Prezentace aplikace PowerPoint</vt:lpstr>
      <vt:lpstr> PŘEDLOŽKY SE 3. A 4. PÁDEM</vt:lpstr>
      <vt:lpstr>Prezentace aplikace PowerPoint</vt:lpstr>
      <vt:lpstr>Prezentace aplikace PowerPoint</vt:lpstr>
      <vt:lpstr>BEISPIELE:</vt:lpstr>
      <vt:lpstr>Prezentace aplikace PowerPoint</vt:lpstr>
      <vt:lpstr>ÜBUNGEN: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ZPŮSOBOVÝCH SLOVES</dc:title>
  <dc:creator>Alena</dc:creator>
  <cp:lastModifiedBy>Ucitele4</cp:lastModifiedBy>
  <cp:revision>47</cp:revision>
  <dcterms:created xsi:type="dcterms:W3CDTF">2012-03-11T19:51:34Z</dcterms:created>
  <dcterms:modified xsi:type="dcterms:W3CDTF">2012-05-22T09:45:40Z</dcterms:modified>
</cp:coreProperties>
</file>