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8" r:id="rId2"/>
    <p:sldId id="256" r:id="rId3"/>
    <p:sldId id="257" r:id="rId4"/>
    <p:sldId id="268" r:id="rId5"/>
    <p:sldId id="276" r:id="rId6"/>
    <p:sldId id="259" r:id="rId7"/>
    <p:sldId id="277" r:id="rId8"/>
    <p:sldId id="272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99"/>
    <a:srgbClr val="669900"/>
    <a:srgbClr val="66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7" autoAdjust="0"/>
    <p:restoredTop sz="94660"/>
  </p:normalViewPr>
  <p:slideViewPr>
    <p:cSldViewPr>
      <p:cViewPr>
        <p:scale>
          <a:sx n="66" d="100"/>
          <a:sy n="66" d="100"/>
        </p:scale>
        <p:origin x="-1482" y="-4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908720"/>
            <a:ext cx="8077200" cy="3139776"/>
          </a:xfrm>
        </p:spPr>
        <p:txBody>
          <a:bodyPr>
            <a:normAutofit fontScale="92500" lnSpcReduction="10000"/>
          </a:bodyPr>
          <a:lstStyle/>
          <a:p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</a:p>
          <a:p>
            <a:r>
              <a:rPr lang="cs-CZ" sz="2200" spc="50" dirty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jazyk, </a:t>
            </a:r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Předložky se 4. pádem</a:t>
            </a:r>
          </a:p>
          <a:p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200" spc="50" dirty="0" err="1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endParaRPr lang="cs-CZ" sz="2200" spc="5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VY_22_INOVACE_24/III.SADA</a:t>
            </a:r>
          </a:p>
          <a:p>
            <a:endParaRPr lang="cs-CZ" sz="2200" b="1" spc="5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200" b="1" spc="5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Prezentace </a:t>
            </a:r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je určena žákům 2. stupně a slouží </a:t>
            </a:r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 výkladu </a:t>
            </a:r>
            <a:endParaRPr lang="cs-CZ" sz="2200" spc="5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200" spc="50" dirty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</a:t>
            </a:r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předložek pojících </a:t>
            </a:r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 se 4. pádem</a:t>
            </a:r>
          </a:p>
          <a:p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Období: leden – květen 2012</a:t>
            </a:r>
            <a:endParaRPr lang="cs-CZ" sz="22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7321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714356"/>
            <a:ext cx="8077200" cy="5643602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/>
              <a:t/>
            </a:r>
            <a:br>
              <a:rPr lang="cs-CZ" sz="7200" dirty="0" smtClean="0"/>
            </a:br>
            <a:r>
              <a:rPr lang="cs-CZ" sz="9600" dirty="0" smtClean="0"/>
              <a:t>PŘEDLOŽKY SE 4. PÁDEM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214290"/>
            <a:ext cx="8077200" cy="357190"/>
          </a:xfrm>
        </p:spPr>
        <p:txBody>
          <a:bodyPr>
            <a:noAutofit/>
          </a:bodyPr>
          <a:lstStyle/>
          <a:p>
            <a:endParaRPr lang="cs-CZ" sz="5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55448"/>
            <a:ext cx="8929718" cy="773222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92D050"/>
                </a:solidFill>
              </a:rPr>
              <a:t>Předložky, které se pojí se 4. pádem:</a:t>
            </a:r>
            <a:endParaRPr lang="cs-CZ" sz="44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02" y="1214422"/>
            <a:ext cx="8643998" cy="5400693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endParaRPr lang="cs-CZ" sz="3600" b="1" dirty="0" smtClean="0"/>
          </a:p>
          <a:p>
            <a:pPr>
              <a:buFontTx/>
              <a:buChar char="-"/>
            </a:pPr>
            <a:r>
              <a:rPr lang="cs-CZ" sz="4000" b="1" dirty="0" smtClean="0"/>
              <a:t>durch</a:t>
            </a:r>
            <a:r>
              <a:rPr lang="cs-CZ" sz="4000" b="1" dirty="0" smtClean="0">
                <a:solidFill>
                  <a:schemeClr val="tx1"/>
                </a:solidFill>
              </a:rPr>
              <a:t> – </a:t>
            </a:r>
            <a:r>
              <a:rPr lang="cs-CZ" sz="4000" b="1" dirty="0" smtClean="0"/>
              <a:t>s</a:t>
            </a:r>
            <a:r>
              <a:rPr lang="cs-CZ" sz="4000" b="1" dirty="0" smtClean="0">
                <a:solidFill>
                  <a:schemeClr val="tx1"/>
                </a:solidFill>
              </a:rPr>
              <a:t>krz, přes</a:t>
            </a:r>
          </a:p>
          <a:p>
            <a:pPr>
              <a:buFontTx/>
              <a:buChar char="-"/>
            </a:pPr>
            <a:r>
              <a:rPr lang="cs-CZ" sz="4000" b="1" dirty="0" err="1" smtClean="0"/>
              <a:t>für</a:t>
            </a:r>
            <a:r>
              <a:rPr lang="cs-CZ" sz="4000" b="1" dirty="0" smtClean="0">
                <a:solidFill>
                  <a:schemeClr val="tx1"/>
                </a:solidFill>
              </a:rPr>
              <a:t> - </a:t>
            </a:r>
            <a:r>
              <a:rPr lang="cs-CZ" sz="4000" b="1" dirty="0" smtClean="0"/>
              <a:t>pro</a:t>
            </a:r>
            <a:endParaRPr lang="cs-CZ" sz="4000" b="1" dirty="0" smtClean="0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r>
              <a:rPr lang="cs-CZ" sz="4000" b="1" dirty="0" err="1" smtClean="0"/>
              <a:t>gegen</a:t>
            </a:r>
            <a:r>
              <a:rPr lang="cs-CZ" sz="4000" b="1" dirty="0" smtClean="0"/>
              <a:t> – proti</a:t>
            </a:r>
          </a:p>
          <a:p>
            <a:pPr>
              <a:buFontTx/>
              <a:buChar char="-"/>
            </a:pPr>
            <a:r>
              <a:rPr lang="cs-CZ" sz="4000" b="1" dirty="0" smtClean="0"/>
              <a:t>ohne</a:t>
            </a:r>
            <a:r>
              <a:rPr lang="cs-CZ" sz="4000" b="1" dirty="0" smtClean="0">
                <a:solidFill>
                  <a:schemeClr val="tx1"/>
                </a:solidFill>
              </a:rPr>
              <a:t> - bez</a:t>
            </a:r>
          </a:p>
          <a:p>
            <a:pPr>
              <a:buFontTx/>
              <a:buChar char="-"/>
            </a:pPr>
            <a:r>
              <a:rPr lang="cs-CZ" sz="4000" b="1" dirty="0" smtClean="0"/>
              <a:t>um</a:t>
            </a:r>
            <a:r>
              <a:rPr lang="cs-CZ" sz="4000" b="1" dirty="0" smtClean="0">
                <a:solidFill>
                  <a:schemeClr val="tx1"/>
                </a:solidFill>
              </a:rPr>
              <a:t> – kolem, okolo</a:t>
            </a:r>
          </a:p>
          <a:p>
            <a:pPr>
              <a:buFontTx/>
              <a:buChar char="-"/>
            </a:pPr>
            <a:endParaRPr lang="cs-CZ" sz="3600" b="1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</a:rPr>
              <a:t>Po předložce musíme dát člen ve 4. pádě 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14290"/>
            <a:ext cx="8183880" cy="60007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dirty="0" smtClean="0">
                <a:solidFill>
                  <a:srgbClr val="FFC000"/>
                </a:solidFill>
              </a:rPr>
              <a:t>ROD MUŽSKÝ</a:t>
            </a:r>
          </a:p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1.p.	DER	EIN</a:t>
            </a:r>
          </a:p>
          <a:p>
            <a:pPr>
              <a:buNone/>
            </a:pPr>
            <a:r>
              <a:rPr lang="cs-CZ" sz="4800" dirty="0" smtClean="0"/>
              <a:t>2.p.	DES	EINES</a:t>
            </a:r>
          </a:p>
          <a:p>
            <a:pPr>
              <a:buNone/>
            </a:pPr>
            <a:r>
              <a:rPr lang="cs-CZ" sz="4800" dirty="0" smtClean="0"/>
              <a:t>3.p.	DEM	EINEM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4.p.	DEN	EIN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6429388" y="4357694"/>
            <a:ext cx="1428760" cy="714380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ROD ŽENSKÝ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1.p.	DIE		EINE</a:t>
            </a:r>
          </a:p>
          <a:p>
            <a:pPr>
              <a:buNone/>
            </a:pPr>
            <a:r>
              <a:rPr lang="cs-CZ" sz="4800" dirty="0" smtClean="0"/>
              <a:t>2.p.	DER	EINER</a:t>
            </a:r>
          </a:p>
          <a:p>
            <a:pPr>
              <a:buNone/>
            </a:pPr>
            <a:r>
              <a:rPr lang="cs-CZ" sz="4800" dirty="0" smtClean="0"/>
              <a:t>3.p.	DER	EINER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4.p.	DIE		EINE</a:t>
            </a:r>
          </a:p>
          <a:p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6429388" y="4786322"/>
            <a:ext cx="1500198" cy="714380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8534400" cy="985822"/>
          </a:xfrm>
        </p:spPr>
        <p:txBody>
          <a:bodyPr>
            <a:noAutofit/>
          </a:bodyPr>
          <a:lstStyle/>
          <a:p>
            <a:pPr algn="l"/>
            <a:r>
              <a:rPr lang="cs-CZ" sz="7200" dirty="0" smtClean="0"/>
              <a:t>ROD STŘEDNÍ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6868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/>
              <a:t>1.p.	DAS	EIN</a:t>
            </a:r>
          </a:p>
          <a:p>
            <a:pPr>
              <a:buNone/>
            </a:pPr>
            <a:r>
              <a:rPr lang="cs-CZ" sz="4800" dirty="0" smtClean="0"/>
              <a:t>2.p.	DES	EINES</a:t>
            </a:r>
          </a:p>
          <a:p>
            <a:pPr>
              <a:buNone/>
            </a:pPr>
            <a:r>
              <a:rPr lang="cs-CZ" sz="4800" dirty="0" smtClean="0"/>
              <a:t>3.p.	DEM	EINEM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4.p.	DAS	EIN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6143636" y="4214818"/>
            <a:ext cx="1571636" cy="78581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MNOŽNÉ ČÍSLO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4800" dirty="0" smtClean="0"/>
              <a:t>1.p.	DIE</a:t>
            </a:r>
          </a:p>
          <a:p>
            <a:pPr>
              <a:buNone/>
            </a:pPr>
            <a:r>
              <a:rPr lang="cs-CZ" sz="4800" dirty="0" smtClean="0"/>
              <a:t>2.p.	DER</a:t>
            </a:r>
          </a:p>
          <a:p>
            <a:pPr>
              <a:buNone/>
            </a:pPr>
            <a:r>
              <a:rPr lang="cs-CZ" sz="4800" dirty="0" smtClean="0"/>
              <a:t>3.p.	DEN</a:t>
            </a:r>
            <a:r>
              <a:rPr lang="cs-CZ" sz="4800" dirty="0" smtClean="0">
                <a:solidFill>
                  <a:srgbClr val="FF0000"/>
                </a:solidFill>
              </a:rPr>
              <a:t>	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4.p.	DIE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4143372" y="4286256"/>
            <a:ext cx="1571636" cy="78581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85860"/>
          </a:xfrm>
        </p:spPr>
        <p:txBody>
          <a:bodyPr>
            <a:normAutofit/>
          </a:bodyPr>
          <a:lstStyle/>
          <a:p>
            <a:pPr algn="l"/>
            <a:r>
              <a:rPr lang="cs-CZ" sz="7200" dirty="0" smtClean="0"/>
              <a:t>Příklad: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habe</a:t>
            </a:r>
            <a:r>
              <a:rPr lang="cs-CZ" sz="4800" dirty="0" smtClean="0"/>
              <a:t> </a:t>
            </a:r>
            <a:r>
              <a:rPr lang="cs-CZ" sz="4800" dirty="0" err="1" smtClean="0"/>
              <a:t>ein</a:t>
            </a:r>
            <a:r>
              <a:rPr lang="cs-CZ" sz="4800" dirty="0" smtClean="0"/>
              <a:t> </a:t>
            </a:r>
            <a:r>
              <a:rPr lang="cs-CZ" sz="4800" dirty="0" err="1" smtClean="0"/>
              <a:t>Geschenk</a:t>
            </a:r>
            <a:r>
              <a:rPr lang="cs-CZ" sz="4800" dirty="0" smtClean="0"/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für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die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Mutter</a:t>
            </a:r>
            <a:r>
              <a:rPr lang="cs-CZ" sz="4800" dirty="0" smtClean="0"/>
              <a:t>.</a:t>
            </a:r>
          </a:p>
          <a:p>
            <a:pPr>
              <a:buNone/>
            </a:pPr>
            <a:endParaRPr lang="cs-CZ" sz="1000" dirty="0" smtClean="0"/>
          </a:p>
          <a:p>
            <a:r>
              <a:rPr lang="cs-CZ" sz="4800" dirty="0" err="1" smtClean="0"/>
              <a:t>Er</a:t>
            </a:r>
            <a:r>
              <a:rPr lang="cs-CZ" sz="4800" dirty="0" smtClean="0"/>
              <a:t> </a:t>
            </a:r>
            <a:r>
              <a:rPr lang="cs-CZ" sz="4800" dirty="0" err="1" smtClean="0"/>
              <a:t>wartet</a:t>
            </a:r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FF0000"/>
                </a:solidFill>
              </a:rPr>
              <a:t>um </a:t>
            </a:r>
            <a:r>
              <a:rPr lang="cs-CZ" sz="4800" dirty="0" err="1" smtClean="0">
                <a:solidFill>
                  <a:srgbClr val="FF0000"/>
                </a:solidFill>
              </a:rPr>
              <a:t>die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Ecke</a:t>
            </a:r>
            <a:r>
              <a:rPr lang="cs-CZ" sz="4800" dirty="0" smtClean="0"/>
              <a:t>. </a:t>
            </a:r>
          </a:p>
          <a:p>
            <a:pPr>
              <a:buNone/>
            </a:pPr>
            <a:endParaRPr lang="cs-CZ" sz="1000" dirty="0" smtClean="0"/>
          </a:p>
          <a:p>
            <a:r>
              <a:rPr lang="cs-CZ" sz="4800" dirty="0" smtClean="0">
                <a:solidFill>
                  <a:srgbClr val="FF0000"/>
                </a:solidFill>
              </a:rPr>
              <a:t>Durch den </a:t>
            </a:r>
            <a:r>
              <a:rPr lang="cs-CZ" sz="4800" dirty="0" err="1" smtClean="0">
                <a:solidFill>
                  <a:srgbClr val="FF0000"/>
                </a:solidFill>
              </a:rPr>
              <a:t>Wald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err="1" smtClean="0"/>
              <a:t>gehe</a:t>
            </a:r>
            <a:r>
              <a:rPr lang="cs-CZ" sz="4800" dirty="0" smtClean="0"/>
              <a:t> </a:t>
            </a:r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nicht</a:t>
            </a:r>
            <a:r>
              <a:rPr lang="cs-CZ" sz="4800" dirty="0" smtClean="0"/>
              <a:t>!</a:t>
            </a:r>
          </a:p>
          <a:p>
            <a:pPr>
              <a:buNone/>
            </a:pP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85860"/>
          </a:xfrm>
        </p:spPr>
        <p:txBody>
          <a:bodyPr>
            <a:normAutofit/>
          </a:bodyPr>
          <a:lstStyle/>
          <a:p>
            <a:pPr algn="l"/>
            <a:r>
              <a:rPr lang="cs-CZ" sz="7200" b="1" dirty="0" smtClean="0"/>
              <a:t>Použité zdroje: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vlastní práce autora</a:t>
            </a:r>
            <a:endParaRPr lang="cs-CZ" sz="4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389</TotalTime>
  <Words>132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Prezentace aplikace PowerPoint</vt:lpstr>
      <vt:lpstr> PŘEDLOŽKY SE 4. PÁDEM</vt:lpstr>
      <vt:lpstr>Předložky, které se pojí se 4. pádem:</vt:lpstr>
      <vt:lpstr>Prezentace aplikace PowerPoint</vt:lpstr>
      <vt:lpstr>ROD ŽENSKÝ</vt:lpstr>
      <vt:lpstr>ROD STŘEDNÍ</vt:lpstr>
      <vt:lpstr>MNOŽNÉ ČÍSLO</vt:lpstr>
      <vt:lpstr>Příklad: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ZPŮSOBOVÝCH SLOVES</dc:title>
  <dc:creator>Alena</dc:creator>
  <cp:lastModifiedBy>Ucitele4</cp:lastModifiedBy>
  <cp:revision>39</cp:revision>
  <dcterms:created xsi:type="dcterms:W3CDTF">2012-03-11T19:51:34Z</dcterms:created>
  <dcterms:modified xsi:type="dcterms:W3CDTF">2012-05-22T09:47:55Z</dcterms:modified>
</cp:coreProperties>
</file>