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80" r:id="rId2"/>
    <p:sldId id="256" r:id="rId3"/>
    <p:sldId id="257" r:id="rId4"/>
    <p:sldId id="268" r:id="rId5"/>
    <p:sldId id="278" r:id="rId6"/>
    <p:sldId id="276" r:id="rId7"/>
    <p:sldId id="259" r:id="rId8"/>
    <p:sldId id="277" r:id="rId9"/>
    <p:sldId id="279" r:id="rId10"/>
    <p:sldId id="272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009999"/>
    <a:srgbClr val="669900"/>
    <a:srgbClr val="6666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77" autoAdjust="0"/>
    <p:restoredTop sz="94660"/>
  </p:normalViewPr>
  <p:slideViewPr>
    <p:cSldViewPr>
      <p:cViewPr>
        <p:scale>
          <a:sx n="66" d="100"/>
          <a:sy n="66" d="100"/>
        </p:scale>
        <p:origin x="-6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EFA53E4-6A91-489F-BC3D-C27EECB3B0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C0B50256-0A0E-47DE-B07C-716F8E0E3E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259632" y="3789040"/>
            <a:ext cx="6400800" cy="16002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395536" y="2132856"/>
            <a:ext cx="8229600" cy="2787315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Název školy: ZŠ Varnsdorf, Edisonova 2821, okres Děčín, příspěvková </a:t>
            </a:r>
            <a:r>
              <a:rPr lang="cs-CZ" sz="2400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organizace</a:t>
            </a:r>
            <a:br>
              <a:rPr lang="cs-CZ" sz="2400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400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Jazyk a jazyková komunikace, Německý jazyk, </a:t>
            </a:r>
            <a: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Rozkazovací způsob</a:t>
            </a:r>
            <a:b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Autor: Alena </a:t>
            </a:r>
            <a:r>
              <a:rPr lang="cs-CZ" sz="2400" spc="50" dirty="0" err="1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Červášková</a:t>
            </a:r>
            <a: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4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VY_22_INOVACE_26/III.SADA</a:t>
            </a:r>
            <a:r>
              <a:rPr lang="cs-CZ" sz="2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Anotace: Prezentace je určena žákům 2. stupně a slouží k </a:t>
            </a:r>
            <a:b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400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 </a:t>
            </a:r>
            <a: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výkladu rozkazovacího způsobu</a:t>
            </a:r>
            <a:r>
              <a:rPr lang="cs-CZ" sz="2400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 němčině</a:t>
            </a:r>
            <a:b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400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Období: leden – květen 2012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373216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42910" y="214290"/>
            <a:ext cx="8077200" cy="357190"/>
          </a:xfrm>
        </p:spPr>
        <p:txBody>
          <a:bodyPr>
            <a:noAutofit/>
          </a:bodyPr>
          <a:lstStyle/>
          <a:p>
            <a:endParaRPr lang="cs-CZ" sz="54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8077200" cy="5643602"/>
          </a:xfrm>
        </p:spPr>
        <p:txBody>
          <a:bodyPr>
            <a:noAutofit/>
          </a:bodyPr>
          <a:lstStyle/>
          <a:p>
            <a:pPr algn="ctr"/>
            <a:r>
              <a:rPr lang="cs-CZ" sz="9800" dirty="0" smtClean="0">
                <a:solidFill>
                  <a:srgbClr val="002060"/>
                </a:solidFill>
              </a:rPr>
              <a:t>Rozkazovací způsob</a:t>
            </a:r>
            <a:endParaRPr lang="cs-CZ" sz="9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155448"/>
            <a:ext cx="8929718" cy="773222"/>
          </a:xfrm>
        </p:spPr>
        <p:txBody>
          <a:bodyPr>
            <a:noAutofit/>
          </a:bodyPr>
          <a:lstStyle/>
          <a:p>
            <a:endParaRPr lang="cs-CZ" sz="44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02" y="692696"/>
            <a:ext cx="8464486" cy="592241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b="1" dirty="0" smtClean="0"/>
              <a:t> </a:t>
            </a:r>
            <a:r>
              <a:rPr lang="cs-CZ" sz="4400" b="1" dirty="0" smtClean="0"/>
              <a:t>nepoužíváme ve všech </a:t>
            </a:r>
          </a:p>
          <a:p>
            <a:pPr>
              <a:buNone/>
            </a:pPr>
            <a:r>
              <a:rPr lang="cs-CZ" sz="4400" b="1" dirty="0" smtClean="0"/>
              <a:t>   osobách</a:t>
            </a:r>
          </a:p>
          <a:p>
            <a:pPr>
              <a:buFont typeface="Wingdings" pitchFamily="2" charset="2"/>
              <a:buChar char="q"/>
            </a:pPr>
            <a:r>
              <a:rPr lang="cs-CZ" sz="4400" b="1" dirty="0" smtClean="0"/>
              <a:t> můžeme ho tvořit od:</a:t>
            </a:r>
          </a:p>
          <a:p>
            <a:pPr>
              <a:buFont typeface="Wingdings" pitchFamily="2" charset="2"/>
              <a:buChar char="v"/>
            </a:pPr>
            <a:r>
              <a:rPr lang="cs-CZ" sz="4400" b="1" dirty="0" smtClean="0"/>
              <a:t>	2. os. č. j. 	- tykání</a:t>
            </a:r>
          </a:p>
          <a:p>
            <a:pPr>
              <a:buFont typeface="Wingdings" pitchFamily="2" charset="2"/>
              <a:buChar char="v"/>
            </a:pPr>
            <a:r>
              <a:rPr lang="cs-CZ" sz="4400" b="1" dirty="0" smtClean="0"/>
              <a:t>   2. os. č. mn.	- tykání</a:t>
            </a:r>
          </a:p>
          <a:p>
            <a:pPr>
              <a:buFont typeface="Wingdings" pitchFamily="2" charset="2"/>
              <a:buChar char="v"/>
            </a:pPr>
            <a:r>
              <a:rPr lang="cs-CZ" sz="4400" b="1" dirty="0" smtClean="0"/>
              <a:t>   3. os. č. mn.	- vykání</a:t>
            </a:r>
          </a:p>
          <a:p>
            <a:pPr>
              <a:buFont typeface="Wingdings" pitchFamily="2" charset="2"/>
              <a:buChar char="v"/>
            </a:pPr>
            <a:r>
              <a:rPr lang="cs-CZ" sz="4400" b="1" dirty="0" smtClean="0"/>
              <a:t>   1. os. č. mn.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548680"/>
            <a:ext cx="8640960" cy="600079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800" u="sng" dirty="0" smtClean="0"/>
              <a:t>Tvoření rozkazovacího </a:t>
            </a:r>
          </a:p>
          <a:p>
            <a:pPr>
              <a:buNone/>
            </a:pPr>
            <a:r>
              <a:rPr lang="cs-CZ" sz="4800" dirty="0" smtClean="0"/>
              <a:t>  </a:t>
            </a:r>
            <a:r>
              <a:rPr lang="cs-CZ" sz="4800" u="sng" dirty="0" smtClean="0"/>
              <a:t>způsobu:</a:t>
            </a:r>
          </a:p>
          <a:p>
            <a:pPr>
              <a:buNone/>
            </a:pPr>
            <a:endParaRPr lang="cs-CZ" sz="1100" dirty="0" smtClean="0"/>
          </a:p>
          <a:p>
            <a:pPr>
              <a:buFont typeface="Wingdings" pitchFamily="2" charset="2"/>
              <a:buChar char="q"/>
            </a:pPr>
            <a:r>
              <a:rPr lang="cs-CZ" sz="4800" dirty="0" smtClean="0"/>
              <a:t>  </a:t>
            </a:r>
            <a:r>
              <a:rPr lang="cs-CZ" sz="4800" dirty="0" smtClean="0">
                <a:solidFill>
                  <a:srgbClr val="CC3300"/>
                </a:solidFill>
              </a:rPr>
              <a:t>2. os. č. </a:t>
            </a:r>
            <a:r>
              <a:rPr lang="cs-CZ" sz="4800" dirty="0" err="1" smtClean="0">
                <a:solidFill>
                  <a:srgbClr val="CC3300"/>
                </a:solidFill>
              </a:rPr>
              <a:t>j</a:t>
            </a:r>
            <a:r>
              <a:rPr lang="cs-CZ" sz="4800" dirty="0" smtClean="0">
                <a:solidFill>
                  <a:srgbClr val="CC3300"/>
                </a:solidFill>
              </a:rPr>
              <a:t>.:</a:t>
            </a:r>
          </a:p>
          <a:p>
            <a:pPr>
              <a:buNone/>
            </a:pPr>
            <a:r>
              <a:rPr lang="cs-CZ" sz="4800" dirty="0" smtClean="0"/>
              <a:t>	   - vycházíme z 2. os. č. </a:t>
            </a:r>
            <a:r>
              <a:rPr lang="cs-CZ" sz="4800" dirty="0" err="1" smtClean="0"/>
              <a:t>j</a:t>
            </a:r>
            <a:r>
              <a:rPr lang="cs-CZ" sz="4800" dirty="0" smtClean="0"/>
              <a:t>. </a:t>
            </a:r>
          </a:p>
          <a:p>
            <a:pPr>
              <a:buNone/>
            </a:pPr>
            <a:r>
              <a:rPr lang="cs-CZ" sz="4800" dirty="0" smtClean="0"/>
              <a:t>       oznamovacího způsobu</a:t>
            </a:r>
          </a:p>
          <a:p>
            <a:pPr>
              <a:buNone/>
            </a:pPr>
            <a:r>
              <a:rPr lang="cs-CZ" sz="4800" dirty="0" smtClean="0"/>
              <a:t>     - vynecháme ovšem osobní </a:t>
            </a:r>
          </a:p>
          <a:p>
            <a:pPr>
              <a:buNone/>
            </a:pPr>
            <a:r>
              <a:rPr lang="cs-CZ" sz="4800" dirty="0" smtClean="0"/>
              <a:t>       zájmeno a koncovku –ST</a:t>
            </a:r>
          </a:p>
          <a:p>
            <a:pPr>
              <a:buNone/>
            </a:pPr>
            <a:endParaRPr lang="cs-CZ" sz="4800" dirty="0" smtClean="0"/>
          </a:p>
          <a:p>
            <a:pPr>
              <a:buNone/>
            </a:pPr>
            <a:endParaRPr lang="cs-CZ" sz="4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9289032" cy="1584176"/>
          </a:xfrm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rgbClr val="0070C0"/>
                </a:solidFill>
              </a:rPr>
              <a:t>- V některých případech </a:t>
            </a:r>
            <a:br>
              <a:rPr lang="cs-CZ" sz="4800" dirty="0" smtClean="0">
                <a:solidFill>
                  <a:srgbClr val="0070C0"/>
                </a:solidFill>
              </a:rPr>
            </a:br>
            <a:r>
              <a:rPr lang="cs-CZ" sz="4800" dirty="0" smtClean="0">
                <a:solidFill>
                  <a:srgbClr val="0070C0"/>
                </a:solidFill>
              </a:rPr>
              <a:t>  přidáváme ještě koncovku –E</a:t>
            </a:r>
            <a:endParaRPr lang="cs-CZ" sz="48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2276872"/>
            <a:ext cx="7772400" cy="42854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800" dirty="0" err="1" smtClean="0"/>
              <a:t>Du</a:t>
            </a:r>
            <a:r>
              <a:rPr lang="cs-CZ" sz="4800" dirty="0" smtClean="0"/>
              <a:t> </a:t>
            </a:r>
            <a:r>
              <a:rPr lang="cs-CZ" sz="4800" dirty="0" err="1" smtClean="0"/>
              <a:t>machst</a:t>
            </a:r>
            <a:r>
              <a:rPr lang="cs-CZ" sz="4800" dirty="0" smtClean="0"/>
              <a:t>        	mach!</a:t>
            </a:r>
          </a:p>
          <a:p>
            <a:pPr>
              <a:buNone/>
            </a:pPr>
            <a:r>
              <a:rPr lang="cs-CZ" sz="4800" dirty="0" err="1" smtClean="0"/>
              <a:t>Du</a:t>
            </a:r>
            <a:r>
              <a:rPr lang="cs-CZ" sz="4800" dirty="0" smtClean="0"/>
              <a:t> </a:t>
            </a:r>
            <a:r>
              <a:rPr lang="cs-CZ" sz="4800" dirty="0" err="1" smtClean="0"/>
              <a:t>kommst</a:t>
            </a:r>
            <a:r>
              <a:rPr lang="cs-CZ" sz="4800" dirty="0" smtClean="0"/>
              <a:t>		</a:t>
            </a:r>
            <a:r>
              <a:rPr lang="cs-CZ" sz="4800" dirty="0" err="1" smtClean="0"/>
              <a:t>komm</a:t>
            </a:r>
            <a:r>
              <a:rPr lang="cs-CZ" sz="4800" dirty="0" smtClean="0"/>
              <a:t>!</a:t>
            </a:r>
          </a:p>
          <a:p>
            <a:pPr>
              <a:buNone/>
            </a:pPr>
            <a:r>
              <a:rPr lang="cs-CZ" sz="4800" dirty="0" err="1" smtClean="0"/>
              <a:t>Du</a:t>
            </a:r>
            <a:r>
              <a:rPr lang="cs-CZ" sz="4800" dirty="0" smtClean="0"/>
              <a:t> </a:t>
            </a:r>
            <a:r>
              <a:rPr lang="cs-CZ" sz="4800" dirty="0" err="1" smtClean="0"/>
              <a:t>singst</a:t>
            </a:r>
            <a:r>
              <a:rPr lang="cs-CZ" sz="4800" dirty="0" smtClean="0"/>
              <a:t>		</a:t>
            </a:r>
            <a:r>
              <a:rPr lang="cs-CZ" sz="4800" dirty="0" err="1" smtClean="0"/>
              <a:t>sing</a:t>
            </a:r>
            <a:r>
              <a:rPr lang="cs-CZ" sz="4800" dirty="0" smtClean="0"/>
              <a:t>!</a:t>
            </a:r>
          </a:p>
          <a:p>
            <a:pPr>
              <a:buNone/>
            </a:pPr>
            <a:r>
              <a:rPr lang="cs-CZ" sz="4800" dirty="0" err="1" smtClean="0"/>
              <a:t>Du</a:t>
            </a:r>
            <a:r>
              <a:rPr lang="cs-CZ" sz="4800" dirty="0" smtClean="0"/>
              <a:t> </a:t>
            </a:r>
            <a:r>
              <a:rPr lang="cs-CZ" sz="4800" dirty="0" err="1" smtClean="0"/>
              <a:t>schreibst</a:t>
            </a:r>
            <a:r>
              <a:rPr lang="cs-CZ" sz="4800" dirty="0" smtClean="0"/>
              <a:t>	</a:t>
            </a:r>
            <a:r>
              <a:rPr lang="cs-CZ" sz="4800" dirty="0" smtClean="0"/>
              <a:t>         </a:t>
            </a:r>
            <a:r>
              <a:rPr lang="cs-CZ" sz="4800" dirty="0" err="1" smtClean="0"/>
              <a:t>schreib</a:t>
            </a:r>
            <a:r>
              <a:rPr lang="cs-CZ" sz="4800" dirty="0" smtClean="0"/>
              <a:t>!</a:t>
            </a:r>
          </a:p>
          <a:p>
            <a:pPr>
              <a:buNone/>
            </a:pPr>
            <a:r>
              <a:rPr lang="cs-CZ" sz="4800" dirty="0" err="1" smtClean="0"/>
              <a:t>Du</a:t>
            </a:r>
            <a:r>
              <a:rPr lang="cs-CZ" sz="4800" dirty="0" smtClean="0"/>
              <a:t> </a:t>
            </a:r>
            <a:r>
              <a:rPr lang="cs-CZ" sz="4800" dirty="0" err="1" smtClean="0"/>
              <a:t>sprichst</a:t>
            </a:r>
            <a:r>
              <a:rPr lang="cs-CZ" sz="4800" dirty="0" smtClean="0"/>
              <a:t>		</a:t>
            </a:r>
            <a:r>
              <a:rPr lang="cs-CZ" sz="4800" dirty="0" err="1" smtClean="0"/>
              <a:t>sprich</a:t>
            </a:r>
            <a:r>
              <a:rPr lang="cs-CZ" sz="4800" dirty="0" smtClean="0"/>
              <a:t>!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4143372" y="2643182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3483214" y="4293096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4214810" y="3429000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4643438" y="5072074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4286248" y="5857892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47248" cy="94096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cs-CZ" sz="4800" dirty="0" smtClean="0">
                <a:solidFill>
                  <a:srgbClr val="CC3300"/>
                </a:solidFill>
              </a:rPr>
              <a:t>  2. os. č. mn.:</a:t>
            </a:r>
            <a:endParaRPr lang="cs-CZ" sz="4800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124744"/>
            <a:ext cx="8229600" cy="5733256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4800" dirty="0" smtClean="0"/>
              <a:t>  - </a:t>
            </a:r>
            <a:r>
              <a:rPr lang="cs-CZ" sz="5200" dirty="0" smtClean="0"/>
              <a:t>při tvoření musíme</a:t>
            </a:r>
          </a:p>
          <a:p>
            <a:pPr>
              <a:buNone/>
            </a:pPr>
            <a:r>
              <a:rPr lang="cs-CZ" sz="5200" dirty="0" smtClean="0"/>
              <a:t>    vynechat osobní zájmeno</a:t>
            </a:r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r>
              <a:rPr lang="cs-CZ" sz="4600" dirty="0" err="1" smtClean="0"/>
              <a:t>Ihr</a:t>
            </a:r>
            <a:r>
              <a:rPr lang="cs-CZ" sz="4600" dirty="0" smtClean="0"/>
              <a:t> </a:t>
            </a:r>
            <a:r>
              <a:rPr lang="cs-CZ" sz="4600" dirty="0" err="1" smtClean="0"/>
              <a:t>macht</a:t>
            </a:r>
            <a:r>
              <a:rPr lang="cs-CZ" sz="4600" dirty="0" smtClean="0"/>
              <a:t>     	</a:t>
            </a:r>
            <a:r>
              <a:rPr lang="cs-CZ" sz="4600" dirty="0" err="1" smtClean="0"/>
              <a:t>macht</a:t>
            </a:r>
            <a:r>
              <a:rPr lang="cs-CZ" sz="4600" dirty="0" smtClean="0"/>
              <a:t>!</a:t>
            </a:r>
          </a:p>
          <a:p>
            <a:pPr>
              <a:buNone/>
            </a:pPr>
            <a:r>
              <a:rPr lang="cs-CZ" sz="4600" dirty="0" err="1" smtClean="0"/>
              <a:t>Ihr</a:t>
            </a:r>
            <a:r>
              <a:rPr lang="cs-CZ" sz="4600" dirty="0" smtClean="0"/>
              <a:t> </a:t>
            </a:r>
            <a:r>
              <a:rPr lang="cs-CZ" sz="4600" dirty="0" err="1" smtClean="0"/>
              <a:t>kommt</a:t>
            </a:r>
            <a:r>
              <a:rPr lang="cs-CZ" sz="4600" dirty="0" smtClean="0"/>
              <a:t>		</a:t>
            </a:r>
            <a:r>
              <a:rPr lang="cs-CZ" sz="4600" dirty="0" err="1" smtClean="0"/>
              <a:t>kommt</a:t>
            </a:r>
            <a:r>
              <a:rPr lang="cs-CZ" sz="4600" dirty="0" smtClean="0"/>
              <a:t>!</a:t>
            </a:r>
          </a:p>
          <a:p>
            <a:pPr>
              <a:buNone/>
            </a:pPr>
            <a:r>
              <a:rPr lang="cs-CZ" sz="4600" dirty="0" err="1" smtClean="0"/>
              <a:t>Ihr</a:t>
            </a:r>
            <a:r>
              <a:rPr lang="cs-CZ" sz="4600" dirty="0" smtClean="0"/>
              <a:t> </a:t>
            </a:r>
            <a:r>
              <a:rPr lang="cs-CZ" sz="4600" dirty="0" err="1" smtClean="0"/>
              <a:t>singt</a:t>
            </a:r>
            <a:r>
              <a:rPr lang="cs-CZ" sz="4600" dirty="0" smtClean="0"/>
              <a:t>		</a:t>
            </a:r>
            <a:r>
              <a:rPr lang="cs-CZ" sz="4600" dirty="0" err="1" smtClean="0"/>
              <a:t>singt</a:t>
            </a:r>
            <a:r>
              <a:rPr lang="cs-CZ" sz="4600" dirty="0" smtClean="0"/>
              <a:t>!</a:t>
            </a:r>
          </a:p>
          <a:p>
            <a:pPr>
              <a:buNone/>
            </a:pPr>
            <a:r>
              <a:rPr lang="cs-CZ" sz="4600" dirty="0" err="1" smtClean="0"/>
              <a:t>Ihr</a:t>
            </a:r>
            <a:r>
              <a:rPr lang="cs-CZ" sz="4600" dirty="0" smtClean="0"/>
              <a:t> </a:t>
            </a:r>
            <a:r>
              <a:rPr lang="cs-CZ" sz="4600" dirty="0" err="1" smtClean="0"/>
              <a:t>schreibt</a:t>
            </a:r>
            <a:r>
              <a:rPr lang="cs-CZ" sz="4600" dirty="0" smtClean="0"/>
              <a:t>		</a:t>
            </a:r>
            <a:r>
              <a:rPr lang="cs-CZ" sz="4600" dirty="0" err="1" smtClean="0"/>
              <a:t>schreibt</a:t>
            </a:r>
            <a:r>
              <a:rPr lang="cs-CZ" sz="4600" dirty="0" smtClean="0"/>
              <a:t>!</a:t>
            </a:r>
          </a:p>
          <a:p>
            <a:pPr>
              <a:buNone/>
            </a:pPr>
            <a:r>
              <a:rPr lang="cs-CZ" sz="4600" dirty="0" err="1" smtClean="0"/>
              <a:t>Ihr</a:t>
            </a:r>
            <a:r>
              <a:rPr lang="cs-CZ" sz="4600" dirty="0" smtClean="0"/>
              <a:t> </a:t>
            </a:r>
            <a:r>
              <a:rPr lang="cs-CZ" sz="4600" dirty="0" err="1" smtClean="0"/>
              <a:t>sprecht</a:t>
            </a:r>
            <a:r>
              <a:rPr lang="cs-CZ" sz="4600" dirty="0" smtClean="0"/>
              <a:t>		</a:t>
            </a:r>
            <a:r>
              <a:rPr lang="cs-CZ" sz="4600" dirty="0" err="1" smtClean="0"/>
              <a:t>sprecht</a:t>
            </a:r>
            <a:r>
              <a:rPr lang="cs-CZ" sz="4600" dirty="0" smtClean="0"/>
              <a:t>!</a:t>
            </a:r>
            <a:endParaRPr lang="cs-CZ" sz="4600" dirty="0"/>
          </a:p>
        </p:txBody>
      </p:sp>
      <p:sp>
        <p:nvSpPr>
          <p:cNvPr id="4" name="Šipka doprava 3"/>
          <p:cNvSpPr/>
          <p:nvPr/>
        </p:nvSpPr>
        <p:spPr>
          <a:xfrm>
            <a:off x="3786182" y="3286124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3786182" y="4000504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3786182" y="4714884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3786182" y="5429264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3786182" y="6143644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534400" cy="985822"/>
          </a:xfrm>
        </p:spPr>
        <p:txBody>
          <a:bodyPr>
            <a:noAutofit/>
          </a:bodyPr>
          <a:lstStyle/>
          <a:p>
            <a:pPr algn="l"/>
            <a:r>
              <a:rPr lang="cs-CZ" sz="4800" dirty="0" smtClean="0">
                <a:solidFill>
                  <a:srgbClr val="CC3300"/>
                </a:solidFill>
              </a:rPr>
              <a:t>3. os. č. mn. (vykání):</a:t>
            </a:r>
            <a:endParaRPr lang="cs-CZ" sz="4800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939336" cy="504198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800" dirty="0" smtClean="0"/>
              <a:t>	  - tvar je stejný jako u </a:t>
            </a:r>
          </a:p>
          <a:p>
            <a:pPr>
              <a:buNone/>
            </a:pPr>
            <a:r>
              <a:rPr lang="cs-CZ" sz="4800" dirty="0" smtClean="0"/>
              <a:t>     oznamovacího způsobu</a:t>
            </a:r>
          </a:p>
          <a:p>
            <a:pPr>
              <a:buNone/>
            </a:pPr>
            <a:r>
              <a:rPr lang="cs-CZ" sz="4800" dirty="0" smtClean="0"/>
              <a:t>    - otáčíme ale pořadí sloves-</a:t>
            </a:r>
          </a:p>
          <a:p>
            <a:pPr>
              <a:buNone/>
            </a:pPr>
            <a:r>
              <a:rPr lang="cs-CZ" sz="4800" dirty="0" smtClean="0"/>
              <a:t>      </a:t>
            </a:r>
            <a:r>
              <a:rPr lang="cs-CZ" sz="4800" dirty="0" err="1" smtClean="0"/>
              <a:t>ného</a:t>
            </a:r>
            <a:r>
              <a:rPr lang="cs-CZ" sz="4800" dirty="0" smtClean="0"/>
              <a:t> tvaru a zájmena </a:t>
            </a:r>
          </a:p>
          <a:p>
            <a:pPr>
              <a:buNone/>
            </a:pPr>
            <a:r>
              <a:rPr lang="cs-CZ" sz="4800" dirty="0" smtClean="0"/>
              <a:t>     </a:t>
            </a:r>
            <a:r>
              <a:rPr lang="cs-CZ" sz="4400" dirty="0" smtClean="0"/>
              <a:t>(</a:t>
            </a:r>
            <a:r>
              <a:rPr lang="cs-CZ" sz="4400" dirty="0" err="1" smtClean="0"/>
              <a:t>Sie</a:t>
            </a:r>
            <a:r>
              <a:rPr lang="cs-CZ" sz="4400" dirty="0" smtClean="0"/>
              <a:t> </a:t>
            </a:r>
            <a:r>
              <a:rPr lang="cs-CZ" sz="4400" dirty="0" err="1" smtClean="0"/>
              <a:t>schlafen</a:t>
            </a:r>
            <a:r>
              <a:rPr lang="cs-CZ" sz="4400" dirty="0" smtClean="0"/>
              <a:t>      </a:t>
            </a:r>
            <a:r>
              <a:rPr lang="cs-CZ" sz="4400" dirty="0"/>
              <a:t> </a:t>
            </a:r>
            <a:r>
              <a:rPr lang="cs-CZ" sz="4400" dirty="0" err="1" smtClean="0"/>
              <a:t>schlafen</a:t>
            </a:r>
            <a:r>
              <a:rPr lang="cs-CZ" sz="4400" dirty="0" smtClean="0"/>
              <a:t> </a:t>
            </a:r>
            <a:r>
              <a:rPr lang="cs-CZ" sz="4400" dirty="0" err="1" smtClean="0"/>
              <a:t>Sie</a:t>
            </a:r>
            <a:r>
              <a:rPr lang="cs-CZ" sz="4400" dirty="0" smtClean="0"/>
              <a:t>)</a:t>
            </a:r>
            <a:endParaRPr lang="cs-CZ" sz="4400" dirty="0"/>
          </a:p>
        </p:txBody>
      </p:sp>
      <p:sp>
        <p:nvSpPr>
          <p:cNvPr id="4" name="Šipka doprava 3"/>
          <p:cNvSpPr/>
          <p:nvPr/>
        </p:nvSpPr>
        <p:spPr>
          <a:xfrm>
            <a:off x="4857752" y="5000636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447800"/>
            <a:ext cx="853244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800" dirty="0" err="1" smtClean="0"/>
              <a:t>Sie</a:t>
            </a:r>
            <a:r>
              <a:rPr lang="cs-CZ" sz="4800" dirty="0" smtClean="0"/>
              <a:t> machen		</a:t>
            </a:r>
            <a:r>
              <a:rPr lang="cs-CZ" sz="4800" dirty="0" err="1" smtClean="0"/>
              <a:t>machen</a:t>
            </a:r>
            <a:r>
              <a:rPr lang="cs-CZ" sz="4800" dirty="0" smtClean="0"/>
              <a:t> </a:t>
            </a:r>
            <a:r>
              <a:rPr lang="cs-CZ" sz="4800" dirty="0" err="1" smtClean="0"/>
              <a:t>Sie</a:t>
            </a:r>
            <a:endParaRPr lang="cs-CZ" sz="4800" dirty="0" smtClean="0"/>
          </a:p>
          <a:p>
            <a:pPr>
              <a:buNone/>
            </a:pPr>
            <a:r>
              <a:rPr lang="cs-CZ" sz="4800" dirty="0" err="1" smtClean="0"/>
              <a:t>Sie</a:t>
            </a:r>
            <a:r>
              <a:rPr lang="cs-CZ" sz="4800" dirty="0" smtClean="0"/>
              <a:t> </a:t>
            </a:r>
            <a:r>
              <a:rPr lang="cs-CZ" sz="4800" dirty="0" err="1" smtClean="0"/>
              <a:t>kommen</a:t>
            </a:r>
            <a:r>
              <a:rPr lang="cs-CZ" sz="4800" dirty="0" smtClean="0"/>
              <a:t>		</a:t>
            </a:r>
            <a:r>
              <a:rPr lang="cs-CZ" sz="4800" dirty="0" err="1" smtClean="0"/>
              <a:t>kommen</a:t>
            </a:r>
            <a:r>
              <a:rPr lang="cs-CZ" sz="4800" dirty="0" smtClean="0"/>
              <a:t> </a:t>
            </a:r>
            <a:r>
              <a:rPr lang="cs-CZ" sz="4800" dirty="0" err="1" smtClean="0"/>
              <a:t>Sie</a:t>
            </a:r>
            <a:endParaRPr lang="cs-CZ" sz="4800" dirty="0" smtClean="0"/>
          </a:p>
          <a:p>
            <a:pPr>
              <a:buNone/>
            </a:pPr>
            <a:r>
              <a:rPr lang="cs-CZ" sz="4800" dirty="0" err="1" smtClean="0"/>
              <a:t>Sie</a:t>
            </a:r>
            <a:r>
              <a:rPr lang="cs-CZ" sz="4800" dirty="0" smtClean="0"/>
              <a:t> </a:t>
            </a:r>
            <a:r>
              <a:rPr lang="cs-CZ" sz="4800" dirty="0" err="1" smtClean="0"/>
              <a:t>singen</a:t>
            </a:r>
            <a:r>
              <a:rPr lang="cs-CZ" sz="4800" dirty="0" smtClean="0"/>
              <a:t>		</a:t>
            </a:r>
            <a:r>
              <a:rPr lang="cs-CZ" sz="4800" dirty="0" err="1" smtClean="0"/>
              <a:t>singen</a:t>
            </a:r>
            <a:r>
              <a:rPr lang="cs-CZ" sz="4800" dirty="0" smtClean="0"/>
              <a:t> </a:t>
            </a:r>
            <a:r>
              <a:rPr lang="cs-CZ" sz="4800" dirty="0" err="1" smtClean="0"/>
              <a:t>Sie</a:t>
            </a:r>
            <a:endParaRPr lang="cs-CZ" sz="4800" dirty="0" smtClean="0"/>
          </a:p>
          <a:p>
            <a:pPr>
              <a:buNone/>
            </a:pPr>
            <a:r>
              <a:rPr lang="cs-CZ" sz="4800" dirty="0" err="1" smtClean="0"/>
              <a:t>Sie</a:t>
            </a:r>
            <a:r>
              <a:rPr lang="cs-CZ" sz="4800" dirty="0" smtClean="0"/>
              <a:t> </a:t>
            </a:r>
            <a:r>
              <a:rPr lang="cs-CZ" sz="4800" dirty="0" err="1" smtClean="0"/>
              <a:t>schreiben</a:t>
            </a:r>
            <a:r>
              <a:rPr lang="cs-CZ" sz="4800" dirty="0" smtClean="0"/>
              <a:t>	</a:t>
            </a:r>
            <a:r>
              <a:rPr lang="cs-CZ" sz="4800" dirty="0" err="1" smtClean="0"/>
              <a:t>schreiben</a:t>
            </a:r>
            <a:r>
              <a:rPr lang="cs-CZ" sz="4800" dirty="0" smtClean="0"/>
              <a:t> </a:t>
            </a:r>
            <a:r>
              <a:rPr lang="cs-CZ" sz="4800" dirty="0" err="1" smtClean="0"/>
              <a:t>Sie</a:t>
            </a:r>
            <a:endParaRPr lang="cs-CZ" sz="4800" dirty="0" smtClean="0"/>
          </a:p>
          <a:p>
            <a:pPr>
              <a:buNone/>
            </a:pPr>
            <a:r>
              <a:rPr lang="cs-CZ" sz="4800" dirty="0" err="1" smtClean="0"/>
              <a:t>Sie</a:t>
            </a:r>
            <a:r>
              <a:rPr lang="cs-CZ" sz="4800" dirty="0" smtClean="0"/>
              <a:t> </a:t>
            </a:r>
            <a:r>
              <a:rPr lang="cs-CZ" sz="4800" dirty="0" err="1" smtClean="0"/>
              <a:t>sprechen</a:t>
            </a:r>
            <a:r>
              <a:rPr lang="cs-CZ" sz="4800" dirty="0" smtClean="0"/>
              <a:t>		</a:t>
            </a:r>
            <a:r>
              <a:rPr lang="cs-CZ" sz="4800" dirty="0" err="1" smtClean="0"/>
              <a:t>sprechen</a:t>
            </a:r>
            <a:r>
              <a:rPr lang="cs-CZ" sz="4800" dirty="0" smtClean="0"/>
              <a:t> </a:t>
            </a:r>
            <a:r>
              <a:rPr lang="cs-CZ" sz="4800" dirty="0" err="1" smtClean="0"/>
              <a:t>Sie</a:t>
            </a:r>
            <a:endParaRPr lang="cs-CZ" sz="4800" dirty="0" smtClean="0"/>
          </a:p>
          <a:p>
            <a:pPr>
              <a:buNone/>
            </a:pPr>
            <a:endParaRPr lang="cs-CZ" sz="4800" dirty="0"/>
          </a:p>
        </p:txBody>
      </p:sp>
      <p:sp>
        <p:nvSpPr>
          <p:cNvPr id="4" name="Šipka doprava 3"/>
          <p:cNvSpPr/>
          <p:nvPr/>
        </p:nvSpPr>
        <p:spPr>
          <a:xfrm>
            <a:off x="4357686" y="1857364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4357686" y="2571744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4429124" y="3429000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4429124" y="5000636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4429124" y="4214818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239000" cy="926976"/>
          </a:xfrm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rgbClr val="CC3300"/>
                </a:solidFill>
              </a:rPr>
              <a:t>1. os. mn. č.</a:t>
            </a:r>
            <a:endParaRPr lang="cs-CZ" sz="4800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1447800"/>
            <a:ext cx="8460432" cy="507754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800" dirty="0" smtClean="0"/>
              <a:t>Tvoříme stejně jako 3. os. mn. č.</a:t>
            </a:r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r>
              <a:rPr lang="cs-CZ" sz="4800" dirty="0" err="1" smtClean="0"/>
              <a:t>Wir</a:t>
            </a:r>
            <a:r>
              <a:rPr lang="cs-CZ" sz="4800" dirty="0" smtClean="0"/>
              <a:t> machen	    	machen </a:t>
            </a:r>
            <a:r>
              <a:rPr lang="cs-CZ" sz="4800" dirty="0" err="1" smtClean="0"/>
              <a:t>wir</a:t>
            </a:r>
            <a:endParaRPr lang="cs-CZ" sz="4800" dirty="0" smtClean="0"/>
          </a:p>
          <a:p>
            <a:pPr>
              <a:buNone/>
            </a:pPr>
            <a:r>
              <a:rPr lang="cs-CZ" sz="4800" dirty="0" err="1" smtClean="0"/>
              <a:t>Wir</a:t>
            </a:r>
            <a:r>
              <a:rPr lang="cs-CZ" sz="4800" dirty="0" smtClean="0"/>
              <a:t> </a:t>
            </a:r>
            <a:r>
              <a:rPr lang="cs-CZ" sz="4800" dirty="0" err="1" smtClean="0"/>
              <a:t>kommen</a:t>
            </a:r>
            <a:r>
              <a:rPr lang="cs-CZ" sz="4800" dirty="0"/>
              <a:t>	</a:t>
            </a:r>
            <a:r>
              <a:rPr lang="cs-CZ" sz="4800" dirty="0" smtClean="0"/>
              <a:t>     </a:t>
            </a:r>
            <a:r>
              <a:rPr lang="cs-CZ" sz="4800" dirty="0" err="1" smtClean="0"/>
              <a:t>kommen</a:t>
            </a:r>
            <a:r>
              <a:rPr lang="cs-CZ" sz="4800" dirty="0" smtClean="0"/>
              <a:t> </a:t>
            </a:r>
            <a:r>
              <a:rPr lang="cs-CZ" sz="4800" dirty="0" err="1" smtClean="0"/>
              <a:t>wir</a:t>
            </a:r>
            <a:endParaRPr lang="cs-CZ" sz="4800" dirty="0" smtClean="0"/>
          </a:p>
          <a:p>
            <a:pPr>
              <a:buNone/>
            </a:pPr>
            <a:r>
              <a:rPr lang="cs-CZ" sz="4800" dirty="0" err="1" smtClean="0"/>
              <a:t>Wir</a:t>
            </a:r>
            <a:r>
              <a:rPr lang="cs-CZ" sz="4800" dirty="0" smtClean="0"/>
              <a:t> </a:t>
            </a:r>
            <a:r>
              <a:rPr lang="cs-CZ" sz="4800" dirty="0" err="1" smtClean="0"/>
              <a:t>singen</a:t>
            </a:r>
            <a:r>
              <a:rPr lang="cs-CZ" sz="4800" dirty="0" smtClean="0"/>
              <a:t>	    	</a:t>
            </a:r>
            <a:r>
              <a:rPr lang="cs-CZ" sz="4800" dirty="0" err="1" smtClean="0"/>
              <a:t>singen</a:t>
            </a:r>
            <a:r>
              <a:rPr lang="cs-CZ" sz="4800" dirty="0" smtClean="0"/>
              <a:t> </a:t>
            </a:r>
            <a:r>
              <a:rPr lang="cs-CZ" sz="4800" dirty="0" err="1" smtClean="0"/>
              <a:t>wir</a:t>
            </a:r>
            <a:endParaRPr lang="cs-CZ" sz="4800" dirty="0" smtClean="0"/>
          </a:p>
          <a:p>
            <a:pPr>
              <a:buNone/>
            </a:pPr>
            <a:r>
              <a:rPr lang="cs-CZ" sz="4800" dirty="0" err="1" smtClean="0"/>
              <a:t>Wir</a:t>
            </a:r>
            <a:r>
              <a:rPr lang="cs-CZ" sz="4800" dirty="0" smtClean="0"/>
              <a:t> </a:t>
            </a:r>
            <a:r>
              <a:rPr lang="cs-CZ" sz="4800" dirty="0" err="1" smtClean="0"/>
              <a:t>sprechen</a:t>
            </a:r>
            <a:r>
              <a:rPr lang="cs-CZ" sz="4800" dirty="0"/>
              <a:t>	</a:t>
            </a:r>
            <a:r>
              <a:rPr lang="cs-CZ" sz="4800" dirty="0" smtClean="0"/>
              <a:t>     </a:t>
            </a:r>
            <a:r>
              <a:rPr lang="cs-CZ" sz="4800" dirty="0" err="1" smtClean="0"/>
              <a:t>sprechen</a:t>
            </a:r>
            <a:r>
              <a:rPr lang="cs-CZ" sz="4800" dirty="0" smtClean="0"/>
              <a:t> </a:t>
            </a:r>
            <a:r>
              <a:rPr lang="cs-CZ" sz="4800" dirty="0" err="1" smtClean="0"/>
              <a:t>wir</a:t>
            </a:r>
            <a:endParaRPr lang="cs-CZ" sz="4800" dirty="0" smtClean="0"/>
          </a:p>
          <a:p>
            <a:pPr>
              <a:buNone/>
            </a:pPr>
            <a:endParaRPr lang="cs-CZ" sz="4800" dirty="0" smtClean="0"/>
          </a:p>
        </p:txBody>
      </p:sp>
      <p:sp>
        <p:nvSpPr>
          <p:cNvPr id="4" name="Šipka doprava 3"/>
          <p:cNvSpPr/>
          <p:nvPr/>
        </p:nvSpPr>
        <p:spPr>
          <a:xfrm>
            <a:off x="4357686" y="3571876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4429124" y="6000768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4357686" y="4357694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4357686" y="5143512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285860"/>
          </a:xfrm>
        </p:spPr>
        <p:txBody>
          <a:bodyPr>
            <a:normAutofit/>
          </a:bodyPr>
          <a:lstStyle/>
          <a:p>
            <a:pPr algn="l"/>
            <a:r>
              <a:rPr lang="cs-CZ" sz="5400" dirty="0" smtClean="0"/>
              <a:t>Doplň:</a:t>
            </a:r>
            <a:endParaRPr lang="cs-CZ" sz="5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67544" y="1268760"/>
          <a:ext cx="8496944" cy="4694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541"/>
                <a:gridCol w="1817891"/>
                <a:gridCol w="2088232"/>
                <a:gridCol w="2520280"/>
              </a:tblGrid>
              <a:tr h="5356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INFINITIV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2.os.č.j.</a:t>
                      </a:r>
                    </a:p>
                    <a:p>
                      <a:pPr algn="ctr"/>
                      <a:r>
                        <a:rPr lang="cs-CZ" sz="2800" dirty="0" smtClean="0"/>
                        <a:t>(DU)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2.</a:t>
                      </a:r>
                      <a:r>
                        <a:rPr lang="cs-CZ" sz="2800" baseline="0" dirty="0" smtClean="0"/>
                        <a:t>o</a:t>
                      </a:r>
                      <a:r>
                        <a:rPr lang="cs-CZ" sz="2800" dirty="0" smtClean="0"/>
                        <a:t>s. mn.č.</a:t>
                      </a:r>
                    </a:p>
                    <a:p>
                      <a:pPr algn="ctr"/>
                      <a:r>
                        <a:rPr lang="cs-CZ" sz="2800" dirty="0" smtClean="0"/>
                        <a:t>(IHR)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3.os. mn.č.</a:t>
                      </a:r>
                      <a:br>
                        <a:rPr lang="cs-CZ" sz="2800" dirty="0" smtClean="0"/>
                      </a:br>
                      <a:r>
                        <a:rPr lang="cs-CZ" sz="2800" dirty="0" smtClean="0"/>
                        <a:t>(SIE)</a:t>
                      </a:r>
                      <a:endParaRPr lang="cs-CZ" sz="2800" dirty="0"/>
                    </a:p>
                  </a:txBody>
                  <a:tcPr/>
                </a:tc>
              </a:tr>
              <a:tr h="535682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schreiben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535682"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warte</a:t>
                      </a:r>
                      <a:r>
                        <a:rPr lang="cs-CZ" sz="2800" dirty="0" smtClean="0"/>
                        <a:t>!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535682"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schlaft</a:t>
                      </a:r>
                      <a:r>
                        <a:rPr lang="cs-CZ" sz="2800" dirty="0" smtClean="0"/>
                        <a:t>!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535682"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rechnen</a:t>
                      </a:r>
                      <a:r>
                        <a:rPr lang="cs-CZ" sz="2800" dirty="0" smtClean="0"/>
                        <a:t> </a:t>
                      </a:r>
                      <a:r>
                        <a:rPr lang="cs-CZ" sz="2800" dirty="0" err="1" smtClean="0"/>
                        <a:t>Sie</a:t>
                      </a:r>
                      <a:r>
                        <a:rPr lang="cs-CZ" sz="2800" dirty="0" smtClean="0"/>
                        <a:t>!</a:t>
                      </a:r>
                      <a:endParaRPr lang="cs-CZ" sz="2800" dirty="0"/>
                    </a:p>
                  </a:txBody>
                  <a:tcPr/>
                </a:tc>
              </a:tr>
              <a:tr h="535682"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err="1" smtClean="0"/>
                        <a:t>antwortet</a:t>
                      </a:r>
                      <a:r>
                        <a:rPr lang="cs-CZ" sz="2800" dirty="0" smtClean="0"/>
                        <a:t>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535682"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suche</a:t>
                      </a:r>
                      <a:r>
                        <a:rPr lang="cs-CZ" sz="2800" dirty="0" smtClean="0"/>
                        <a:t>!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535682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lernen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285860"/>
          </a:xfrm>
        </p:spPr>
        <p:txBody>
          <a:bodyPr>
            <a:normAutofit/>
          </a:bodyPr>
          <a:lstStyle/>
          <a:p>
            <a:pPr algn="l"/>
            <a:r>
              <a:rPr lang="cs-CZ" sz="5400" b="1" dirty="0" smtClean="0"/>
              <a:t>Použité zdroje: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447800"/>
            <a:ext cx="8147248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800" dirty="0" smtClean="0"/>
              <a:t>Vlastní práce autora</a:t>
            </a:r>
            <a:endParaRPr lang="cs-CZ" sz="4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4738</TotalTime>
  <Words>141</Words>
  <Application>Microsoft Office PowerPoint</Application>
  <PresentationFormat>Předvádění na obrazovce (4:3)</PresentationFormat>
  <Paragraphs>67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Název školy: ZŠ Varnsdorf, Edisonova 2821, okres Děčín, příspěvková organizace Jazyk a jazyková komunikace, Německý jazyk, Rozkazovací způsob Autor: Alena Červášková Název materiálu: VY_22_INOVACE_26/III.SADA     Anotace: Prezentace je určena žákům 2. stupně a slouží k       výkladu rozkazovacího způsobu v němčině Období: leden – květen 2012 </vt:lpstr>
      <vt:lpstr>Rozkazovací způsob</vt:lpstr>
      <vt:lpstr>Snímek 3</vt:lpstr>
      <vt:lpstr>Snímek 4</vt:lpstr>
      <vt:lpstr>- V některých případech    přidáváme ještě koncovku –E</vt:lpstr>
      <vt:lpstr>  2. os. č. mn.:</vt:lpstr>
      <vt:lpstr>3. os. č. mn. (vykání):</vt:lpstr>
      <vt:lpstr>Snímek 8</vt:lpstr>
      <vt:lpstr>1. os. mn. č.</vt:lpstr>
      <vt:lpstr>Doplň: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ČASOVÁNÍ ZPŮSOBOVÝCH SLOVES</dc:title>
  <dc:creator>Alena</dc:creator>
  <cp:lastModifiedBy>Rumcajs</cp:lastModifiedBy>
  <cp:revision>208</cp:revision>
  <dcterms:created xsi:type="dcterms:W3CDTF">2012-03-11T19:51:34Z</dcterms:created>
  <dcterms:modified xsi:type="dcterms:W3CDTF">2012-05-22T14:28:44Z</dcterms:modified>
</cp:coreProperties>
</file>