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9" r:id="rId2"/>
    <p:sldId id="256" r:id="rId3"/>
    <p:sldId id="258" r:id="rId4"/>
    <p:sldId id="260" r:id="rId5"/>
    <p:sldId id="259" r:id="rId6"/>
    <p:sldId id="262" r:id="rId7"/>
    <p:sldId id="265" r:id="rId8"/>
    <p:sldId id="266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1EEAC2B-EF26-4075-8A6B-438CF5FDFF23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7F9CB0D-23BA-4752-8AD7-FB30599AB6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82620" y="1052736"/>
            <a:ext cx="792088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</a:p>
          <a:p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Řadové číslovky</a:t>
            </a:r>
            <a:endParaRPr lang="cs-CZ" sz="2200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VY_22_INOVACE_27/III.SADA</a:t>
            </a:r>
          </a:p>
          <a:p>
            <a:endParaRPr lang="cs-CZ" sz="22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2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je určena žákům 2. stupně a slouží k </a:t>
            </a:r>
          </a:p>
          <a:p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výkladu učiva o řadových číslovkách</a:t>
            </a:r>
          </a:p>
          <a:p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</a:p>
          <a:p>
            <a:endParaRPr lang="cs-CZ" sz="22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2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3357562"/>
            <a:ext cx="8077200" cy="1673352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rgbClr val="002060"/>
                </a:solidFill>
              </a:rPr>
              <a:t>ŘADOVÉ ČÍSLOVKY</a:t>
            </a:r>
            <a:endParaRPr lang="cs-CZ" sz="9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939336" cy="535782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800" dirty="0" smtClean="0"/>
              <a:t>    se </a:t>
            </a:r>
            <a:r>
              <a:rPr lang="cs-CZ" sz="4800" smtClean="0"/>
              <a:t>v němčině </a:t>
            </a:r>
            <a:r>
              <a:rPr lang="cs-CZ" sz="4800" dirty="0" smtClean="0"/>
              <a:t>skloňují  </a:t>
            </a:r>
          </a:p>
          <a:p>
            <a:pPr>
              <a:buNone/>
            </a:pPr>
            <a:r>
              <a:rPr lang="cs-CZ" sz="4800" dirty="0" smtClean="0"/>
              <a:t>       stejně jako přídavná jména</a:t>
            </a:r>
            <a:endParaRPr lang="cs-CZ" sz="1100" dirty="0" smtClean="0"/>
          </a:p>
          <a:p>
            <a:pPr marL="914400" indent="-914400">
              <a:buFont typeface="Wingdings" pitchFamily="2" charset="2"/>
              <a:buChar char="q"/>
            </a:pPr>
            <a:endParaRPr lang="cs-CZ" sz="1100" dirty="0" smtClean="0"/>
          </a:p>
          <a:p>
            <a:pPr marL="914400" indent="-914400">
              <a:buFont typeface="Wingdings" pitchFamily="2" charset="2"/>
              <a:buChar char="q"/>
            </a:pPr>
            <a:r>
              <a:rPr lang="cs-CZ" sz="4800" dirty="0" smtClean="0"/>
              <a:t>řadové číslovky se tvoří od</a:t>
            </a:r>
          </a:p>
          <a:p>
            <a:pPr marL="914400" indent="-914400">
              <a:buNone/>
            </a:pPr>
            <a:r>
              <a:rPr lang="cs-CZ" sz="4800" dirty="0" smtClean="0"/>
              <a:t>	základních číslovek</a:t>
            </a:r>
            <a:endParaRPr lang="cs-CZ" sz="4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072494" cy="842352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7030A0"/>
                </a:solidFill>
              </a:rPr>
              <a:t>ŘADOVÉ ČÍSLOVKY</a:t>
            </a:r>
            <a:endParaRPr lang="cs-CZ" sz="6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24000"/>
            <a:ext cx="8686800" cy="45720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000" dirty="0" smtClean="0"/>
              <a:t>  </a:t>
            </a:r>
            <a:r>
              <a:rPr lang="cs-CZ" sz="4800" dirty="0" smtClean="0"/>
              <a:t>přidáváme příponu </a:t>
            </a:r>
            <a:r>
              <a:rPr lang="cs-CZ" sz="4800" dirty="0" smtClean="0">
                <a:solidFill>
                  <a:srgbClr val="7030A0"/>
                </a:solidFill>
              </a:rPr>
              <a:t>–</a:t>
            </a:r>
            <a:r>
              <a:rPr lang="cs-CZ" sz="4800" dirty="0" err="1" smtClean="0">
                <a:solidFill>
                  <a:srgbClr val="7030A0"/>
                </a:solidFill>
              </a:rPr>
              <a:t>te</a:t>
            </a:r>
            <a:endParaRPr lang="cs-CZ" sz="4800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4800" dirty="0" smtClean="0">
                <a:solidFill>
                  <a:srgbClr val="7030A0"/>
                </a:solidFill>
              </a:rPr>
              <a:t> </a:t>
            </a:r>
            <a:r>
              <a:rPr lang="cs-CZ" sz="4800" dirty="0" smtClean="0"/>
              <a:t>užíváme je vždy se členem </a:t>
            </a:r>
          </a:p>
          <a:p>
            <a:pPr>
              <a:buNone/>
            </a:pPr>
            <a:r>
              <a:rPr lang="cs-CZ" sz="4800" dirty="0" smtClean="0"/>
              <a:t>    určitým</a:t>
            </a:r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např. 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vierte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 		  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dreizehnte</a:t>
            </a:r>
            <a:endParaRPr lang="cs-CZ" sz="4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1-19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53340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800" dirty="0" smtClean="0"/>
              <a:t> 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erste</a:t>
            </a:r>
            <a:endParaRPr lang="cs-CZ" sz="4800" dirty="0" smtClean="0"/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dritte</a:t>
            </a:r>
            <a:endParaRPr lang="cs-CZ" sz="4800" dirty="0" smtClean="0"/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achte</a:t>
            </a:r>
            <a:endParaRPr lang="cs-CZ" sz="4800" dirty="0" smtClean="0"/>
          </a:p>
          <a:p>
            <a:pPr>
              <a:buNone/>
            </a:pPr>
            <a:endParaRPr lang="cs-CZ" sz="1300" dirty="0" smtClean="0"/>
          </a:p>
          <a:p>
            <a:pPr>
              <a:buNone/>
            </a:pPr>
            <a:r>
              <a:rPr lang="cs-CZ" sz="4800" dirty="0" smtClean="0"/>
              <a:t>Číslovka 7 má dvě možností</a:t>
            </a:r>
          </a:p>
          <a:p>
            <a:pPr>
              <a:buNone/>
            </a:pPr>
            <a:r>
              <a:rPr lang="cs-CZ" sz="4800" dirty="0" smtClean="0"/>
              <a:t>tvoření:</a:t>
            </a:r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siebte</a:t>
            </a:r>
            <a:r>
              <a:rPr lang="cs-CZ" sz="4800" dirty="0" smtClean="0"/>
              <a:t> / </a:t>
            </a:r>
            <a:r>
              <a:rPr lang="cs-CZ" sz="4800" dirty="0" err="1" smtClean="0"/>
              <a:t>siebente</a:t>
            </a:r>
            <a:endParaRPr lang="cs-CZ" sz="4800" dirty="0" smtClean="0"/>
          </a:p>
          <a:p>
            <a:pPr>
              <a:buNone/>
            </a:pPr>
            <a:endParaRPr lang="cs-CZ" sz="4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</a:rPr>
              <a:t>Nepravidelné tvary:</a:t>
            </a:r>
            <a:endParaRPr lang="cs-CZ" sz="5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8435280" cy="48463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800" dirty="0" smtClean="0"/>
              <a:t> tvoříme od základních číslovek pomocí přípony </a:t>
            </a:r>
            <a:r>
              <a:rPr lang="cs-CZ" sz="4800" dirty="0" smtClean="0">
                <a:solidFill>
                  <a:schemeClr val="accent5">
                    <a:lumMod val="50000"/>
                  </a:schemeClr>
                </a:solidFill>
              </a:rPr>
              <a:t>– </a:t>
            </a:r>
            <a:r>
              <a:rPr lang="cs-CZ" sz="4800" dirty="0" err="1" smtClean="0">
                <a:solidFill>
                  <a:schemeClr val="accent5">
                    <a:lumMod val="50000"/>
                  </a:schemeClr>
                </a:solidFill>
              </a:rPr>
              <a:t>ste</a:t>
            </a:r>
            <a:endParaRPr lang="cs-CZ" sz="48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např. 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zwanzigste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  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fünfzigste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	  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tausendste</a:t>
            </a:r>
            <a:endParaRPr lang="cs-CZ" sz="4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</a:rPr>
              <a:t>20 - výše</a:t>
            </a:r>
            <a:endParaRPr lang="cs-CZ" sz="5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8863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800" dirty="0" smtClean="0"/>
              <a:t> u složených číslovek se dává </a:t>
            </a:r>
          </a:p>
          <a:p>
            <a:pPr>
              <a:buNone/>
            </a:pPr>
            <a:r>
              <a:rPr lang="cs-CZ" sz="4800" dirty="0" smtClean="0"/>
              <a:t>    přípona 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</a:rPr>
              <a:t>–</a:t>
            </a:r>
            <a:r>
              <a:rPr lang="cs-CZ" sz="4800" dirty="0" err="1" smtClean="0">
                <a:solidFill>
                  <a:schemeClr val="accent5">
                    <a:lumMod val="75000"/>
                  </a:schemeClr>
                </a:solidFill>
              </a:rPr>
              <a:t>te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</a:rPr>
              <a:t>, -</a:t>
            </a:r>
            <a:r>
              <a:rPr lang="cs-CZ" sz="4800" dirty="0" err="1" smtClean="0">
                <a:solidFill>
                  <a:schemeClr val="accent5">
                    <a:lumMod val="75000"/>
                  </a:schemeClr>
                </a:solidFill>
              </a:rPr>
              <a:t>ste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4800" dirty="0" smtClean="0"/>
              <a:t>pouze za </a:t>
            </a:r>
          </a:p>
          <a:p>
            <a:pPr>
              <a:buNone/>
            </a:pPr>
            <a:r>
              <a:rPr lang="cs-CZ" sz="4800" dirty="0" smtClean="0"/>
              <a:t>    poslední člen složeniny</a:t>
            </a:r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např.</a:t>
            </a:r>
          </a:p>
          <a:p>
            <a:pPr>
              <a:buNone/>
            </a:pPr>
            <a:r>
              <a:rPr lang="cs-CZ" sz="4800" dirty="0" smtClean="0"/>
              <a:t>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dreihundertfünfte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einundzwanzigste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der, </a:t>
            </a:r>
            <a:r>
              <a:rPr lang="cs-CZ" sz="4800" dirty="0" err="1" smtClean="0"/>
              <a:t>die</a:t>
            </a:r>
            <a:r>
              <a:rPr lang="cs-CZ" sz="4800" dirty="0" smtClean="0"/>
              <a:t>,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achtundsiebzigste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435280" cy="561932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Řadové číslovky skloňujeme </a:t>
            </a:r>
          </a:p>
          <a:p>
            <a:pPr>
              <a:buNone/>
            </a:pPr>
            <a:r>
              <a:rPr lang="cs-CZ" sz="4800" dirty="0" smtClean="0"/>
              <a:t>    stejně jako přídavná jména</a:t>
            </a:r>
          </a:p>
          <a:p>
            <a:pPr>
              <a:buNone/>
            </a:pPr>
            <a:endParaRPr lang="cs-CZ" sz="1300" dirty="0" smtClean="0"/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např. </a:t>
            </a:r>
          </a:p>
          <a:p>
            <a:pPr>
              <a:buNone/>
            </a:pPr>
            <a:r>
              <a:rPr lang="cs-CZ" sz="4800" dirty="0" smtClean="0"/>
              <a:t>	 Den </a:t>
            </a:r>
            <a:r>
              <a:rPr lang="cs-CZ" sz="4800" dirty="0" err="1" smtClean="0"/>
              <a:t>wievielten</a:t>
            </a:r>
            <a:r>
              <a:rPr lang="cs-CZ" sz="4800" dirty="0" smtClean="0"/>
              <a:t> </a:t>
            </a:r>
            <a:r>
              <a:rPr lang="cs-CZ" sz="4800" dirty="0" err="1" smtClean="0"/>
              <a:t>haben</a:t>
            </a:r>
            <a:r>
              <a:rPr lang="cs-CZ" sz="4800" dirty="0" smtClean="0"/>
              <a:t> </a:t>
            </a:r>
            <a:r>
              <a:rPr lang="cs-CZ" sz="4800" dirty="0" err="1" smtClean="0"/>
              <a:t>wir</a:t>
            </a:r>
            <a:r>
              <a:rPr lang="cs-CZ" sz="4800" dirty="0" smtClean="0"/>
              <a:t> </a:t>
            </a:r>
          </a:p>
          <a:p>
            <a:pPr>
              <a:buNone/>
            </a:pPr>
            <a:r>
              <a:rPr lang="cs-CZ" sz="4800" dirty="0" smtClean="0"/>
              <a:t>   </a:t>
            </a:r>
            <a:r>
              <a:rPr lang="cs-CZ" sz="4800" dirty="0" err="1" smtClean="0"/>
              <a:t>heute</a:t>
            </a:r>
            <a:r>
              <a:rPr lang="cs-CZ" sz="4800" dirty="0" smtClean="0"/>
              <a:t>?</a:t>
            </a:r>
          </a:p>
          <a:p>
            <a:pPr>
              <a:buNone/>
            </a:pPr>
            <a:r>
              <a:rPr lang="cs-CZ" sz="4800" dirty="0" smtClean="0"/>
              <a:t>	 </a:t>
            </a:r>
            <a:r>
              <a:rPr lang="cs-CZ" sz="4800" dirty="0" err="1" smtClean="0"/>
              <a:t>Wir</a:t>
            </a:r>
            <a:r>
              <a:rPr lang="cs-CZ" sz="4800" dirty="0" smtClean="0"/>
              <a:t> </a:t>
            </a:r>
            <a:r>
              <a:rPr lang="cs-CZ" sz="4800" dirty="0" err="1" smtClean="0"/>
              <a:t>haben</a:t>
            </a:r>
            <a:r>
              <a:rPr lang="cs-CZ" sz="4800" dirty="0" smtClean="0"/>
              <a:t> den </a:t>
            </a:r>
            <a:r>
              <a:rPr lang="cs-CZ" sz="4800" dirty="0" err="1" smtClean="0"/>
              <a:t>fünften</a:t>
            </a:r>
            <a:r>
              <a:rPr lang="cs-CZ" sz="4800" dirty="0" smtClean="0"/>
              <a:t> </a:t>
            </a:r>
            <a:r>
              <a:rPr lang="cs-CZ" sz="4800" dirty="0" err="1" smtClean="0"/>
              <a:t>März</a:t>
            </a:r>
            <a:r>
              <a:rPr lang="cs-CZ" sz="4800" dirty="0" smtClean="0"/>
              <a:t>.</a:t>
            </a:r>
          </a:p>
          <a:p>
            <a:pPr>
              <a:buNone/>
            </a:pPr>
            <a:r>
              <a:rPr lang="cs-CZ" sz="4800" dirty="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84076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4800" dirty="0" smtClean="0"/>
              <a:t> Der </a:t>
            </a:r>
            <a:r>
              <a:rPr lang="cs-CZ" sz="4800" dirty="0" err="1" smtClean="0"/>
              <a:t>wievielte</a:t>
            </a:r>
            <a:r>
              <a:rPr lang="cs-CZ" sz="4800" dirty="0" smtClean="0"/>
              <a:t> </a:t>
            </a:r>
            <a:r>
              <a:rPr lang="cs-CZ" sz="4800" dirty="0" err="1" smtClean="0"/>
              <a:t>ist</a:t>
            </a:r>
            <a:r>
              <a:rPr lang="cs-CZ" sz="4800" dirty="0" smtClean="0"/>
              <a:t> </a:t>
            </a:r>
            <a:r>
              <a:rPr lang="cs-CZ" sz="4800" dirty="0" err="1" smtClean="0"/>
              <a:t>heute</a:t>
            </a:r>
            <a:r>
              <a:rPr lang="cs-CZ" sz="4800" dirty="0" smtClean="0"/>
              <a:t>?</a:t>
            </a:r>
          </a:p>
          <a:p>
            <a:pPr>
              <a:buNone/>
            </a:pPr>
            <a:r>
              <a:rPr lang="cs-CZ" sz="4800" dirty="0" smtClean="0"/>
              <a:t>	  </a:t>
            </a:r>
            <a:r>
              <a:rPr lang="cs-CZ" sz="4800" dirty="0" err="1" smtClean="0"/>
              <a:t>Heute</a:t>
            </a:r>
            <a:r>
              <a:rPr lang="cs-CZ" sz="4800" dirty="0" smtClean="0"/>
              <a:t> </a:t>
            </a:r>
            <a:r>
              <a:rPr lang="cs-CZ" sz="4800" dirty="0" err="1" smtClean="0"/>
              <a:t>ist</a:t>
            </a:r>
            <a:r>
              <a:rPr lang="cs-CZ" sz="4800" dirty="0" smtClean="0"/>
              <a:t> der </a:t>
            </a:r>
            <a:r>
              <a:rPr lang="cs-CZ" sz="4800" dirty="0" err="1" smtClean="0"/>
              <a:t>fünfte</a:t>
            </a:r>
            <a:r>
              <a:rPr lang="cs-CZ" sz="4800" dirty="0" smtClean="0"/>
              <a:t> </a:t>
            </a:r>
            <a:r>
              <a:rPr lang="cs-CZ" sz="4800" dirty="0" err="1" smtClean="0"/>
              <a:t>März</a:t>
            </a:r>
            <a:r>
              <a:rPr lang="cs-CZ" sz="4800" dirty="0" smtClean="0"/>
              <a:t>.</a:t>
            </a:r>
          </a:p>
          <a:p>
            <a:pPr>
              <a:buNone/>
            </a:pPr>
            <a:endParaRPr lang="cs-CZ" sz="3300" dirty="0" smtClean="0"/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Při psaní data v dopisech  </a:t>
            </a:r>
          </a:p>
          <a:p>
            <a:pPr>
              <a:buNone/>
            </a:pPr>
            <a:r>
              <a:rPr lang="cs-CZ" sz="4800" dirty="0" smtClean="0"/>
              <a:t>    používáme  4. pád – např. </a:t>
            </a:r>
          </a:p>
          <a:p>
            <a:pPr>
              <a:buNone/>
            </a:pPr>
            <a:r>
              <a:rPr lang="cs-CZ" sz="4800" b="1" dirty="0" smtClean="0"/>
              <a:t>    Berlin, den 7. </a:t>
            </a:r>
            <a:r>
              <a:rPr lang="cs-CZ" sz="4800" b="1" dirty="0" err="1" smtClean="0"/>
              <a:t>Januar</a:t>
            </a:r>
            <a:r>
              <a:rPr lang="cs-CZ" sz="4800" b="1" dirty="0" smtClean="0"/>
              <a:t> 1997. </a:t>
            </a:r>
            <a:endParaRPr lang="cs-CZ" sz="4800" dirty="0" smtClean="0"/>
          </a:p>
          <a:p>
            <a:pPr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Pro údaje desetiletí dáváme </a:t>
            </a:r>
          </a:p>
          <a:p>
            <a:pPr>
              <a:buNone/>
            </a:pPr>
            <a:r>
              <a:rPr lang="cs-CZ" sz="4800" dirty="0" smtClean="0"/>
              <a:t>    nesklonný tvar zakončený na </a:t>
            </a:r>
          </a:p>
          <a:p>
            <a:pPr>
              <a:buNone/>
            </a:pPr>
            <a:r>
              <a:rPr lang="cs-CZ" sz="4800" dirty="0" smtClean="0"/>
              <a:t>    </a:t>
            </a:r>
            <a:r>
              <a:rPr lang="cs-CZ" sz="4800" dirty="0" smtClean="0">
                <a:solidFill>
                  <a:srgbClr val="002060"/>
                </a:solidFill>
              </a:rPr>
              <a:t>–</a:t>
            </a:r>
            <a:r>
              <a:rPr lang="cs-CZ" sz="4800" dirty="0" err="1" smtClean="0">
                <a:solidFill>
                  <a:srgbClr val="002060"/>
                </a:solidFill>
              </a:rPr>
              <a:t>er</a:t>
            </a:r>
            <a:r>
              <a:rPr lang="cs-CZ" sz="4800" dirty="0" smtClean="0">
                <a:solidFill>
                  <a:srgbClr val="002060"/>
                </a:solidFill>
              </a:rPr>
              <a:t>  </a:t>
            </a:r>
            <a:r>
              <a:rPr lang="cs-CZ" sz="4800" dirty="0" smtClean="0"/>
              <a:t>– např. in den 40er </a:t>
            </a:r>
            <a:r>
              <a:rPr lang="cs-CZ" sz="4800" dirty="0" err="1" smtClean="0"/>
              <a:t>Jahren</a:t>
            </a:r>
            <a:r>
              <a:rPr lang="cs-CZ" sz="4800" dirty="0" smtClean="0"/>
              <a:t>. </a:t>
            </a:r>
          </a:p>
          <a:p>
            <a:pPr>
              <a:buNone/>
            </a:pPr>
            <a:endParaRPr lang="cs-CZ" sz="4800" dirty="0" smtClean="0"/>
          </a:p>
          <a:p>
            <a:pPr>
              <a:buFont typeface="Wingdings" pitchFamily="2" charset="2"/>
              <a:buChar char="q"/>
            </a:pP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02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vlastní práce autora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RADĚVOVÁ, Zuzana. </a:t>
            </a:r>
            <a:r>
              <a:rPr lang="cs-CZ" sz="2800" i="1" dirty="0"/>
              <a:t>Odmaturuj! z německého jazyka</a:t>
            </a:r>
            <a:r>
              <a:rPr lang="cs-CZ" sz="2800" dirty="0"/>
              <a:t>. Vyd. 1. Brno: </a:t>
            </a:r>
            <a:r>
              <a:rPr lang="cs-CZ" sz="2800" dirty="0" err="1"/>
              <a:t>Didaktis</a:t>
            </a:r>
            <a:r>
              <a:rPr lang="cs-CZ" sz="2800" dirty="0"/>
              <a:t>, 2005, 256 s. Odmaturuj!. </a:t>
            </a:r>
            <a:r>
              <a:rPr lang="cs-CZ" sz="2800"/>
              <a:t>ISBN 80-735-8021-7.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zdroje:</a:t>
            </a:r>
            <a:endParaRPr lang="cs-CZ" sz="5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1569</TotalTime>
  <Words>223</Words>
  <Application>Microsoft Office PowerPoint</Application>
  <PresentationFormat>On-screen Show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Papír</vt:lpstr>
      <vt:lpstr>PowerPoint Presentation</vt:lpstr>
      <vt:lpstr>ŘADOVÉ ČÍSLOVKY</vt:lpstr>
      <vt:lpstr>ŘADOVÉ ČÍSLOVKY</vt:lpstr>
      <vt:lpstr>1-19</vt:lpstr>
      <vt:lpstr>Nepravidelné tvary:</vt:lpstr>
      <vt:lpstr>20 - výše</vt:lpstr>
      <vt:lpstr>PowerPoint Presentation</vt:lpstr>
      <vt:lpstr>PowerPoint Presentation</vt:lpstr>
      <vt:lpstr>PowerPoint Presentation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PRÉTERITU SLOVES HABEN A SEIN</dc:title>
  <dc:creator>Alena</dc:creator>
  <cp:lastModifiedBy>Valued Acer Customer</cp:lastModifiedBy>
  <cp:revision>53</cp:revision>
  <dcterms:created xsi:type="dcterms:W3CDTF">2012-03-12T19:38:02Z</dcterms:created>
  <dcterms:modified xsi:type="dcterms:W3CDTF">2012-05-28T11:50:29Z</dcterms:modified>
</cp:coreProperties>
</file>