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4" r:id="rId2"/>
    <p:sldId id="256" r:id="rId3"/>
    <p:sldId id="260" r:id="rId4"/>
    <p:sldId id="263" r:id="rId5"/>
    <p:sldId id="261" r:id="rId6"/>
    <p:sldId id="262" r:id="rId7"/>
    <p:sldId id="264" r:id="rId8"/>
    <p:sldId id="265" r:id="rId9"/>
    <p:sldId id="266" r:id="rId10"/>
    <p:sldId id="271" r:id="rId11"/>
    <p:sldId id="272" r:id="rId12"/>
    <p:sldId id="273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>
      <p:cViewPr varScale="1">
        <p:scale>
          <a:sx n="50" d="100"/>
          <a:sy n="50" d="100"/>
        </p:scale>
        <p:origin x="-11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533400"/>
            <a:ext cx="6444208" cy="4911824"/>
          </a:xfrm>
        </p:spPr>
        <p:txBody>
          <a:bodyPr/>
          <a:lstStyle/>
          <a:p>
            <a:pPr algn="l"/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</a:t>
            </a:r>
            <a: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b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okres Děčín, příspěvková </a:t>
            </a:r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jazyk, Stupňování přídavných jmen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VY_22_INOVACE_33/III.SADA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žákům 2. stupně a slouží 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k výkladu Stupňování 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přídavnÝCH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jmen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sz="2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                   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29600" cy="3336031"/>
          </a:xfrm>
        </p:spPr>
        <p:txBody>
          <a:bodyPr>
            <a:noAutofit/>
          </a:bodyPr>
          <a:lstStyle/>
          <a:p>
            <a:r>
              <a:rPr lang="cs-CZ" sz="7600" b="1" dirty="0" smtClean="0">
                <a:solidFill>
                  <a:schemeClr val="tx1"/>
                </a:solidFill>
                <a:effectLst/>
              </a:rPr>
              <a:t>Stupňování přídavných jmen</a:t>
            </a:r>
            <a:endParaRPr lang="cs-CZ" sz="7600" b="1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548680"/>
            <a:ext cx="7772400" cy="56166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cap="small" dirty="0" smtClean="0"/>
              <a:t>pravidelná přídavná </a:t>
            </a:r>
          </a:p>
          <a:p>
            <a:pPr>
              <a:buNone/>
            </a:pPr>
            <a:r>
              <a:rPr lang="cs-CZ" sz="5400" cap="small" dirty="0" smtClean="0"/>
              <a:t>jména tvoří 2. stupeň </a:t>
            </a:r>
          </a:p>
          <a:p>
            <a:pPr>
              <a:buNone/>
            </a:pPr>
            <a:r>
              <a:rPr lang="cs-CZ" sz="5400" cap="small" dirty="0" smtClean="0"/>
              <a:t>přidáním </a:t>
            </a:r>
            <a:r>
              <a:rPr lang="cs-CZ" sz="5400" b="1" cap="small" dirty="0" smtClean="0"/>
              <a:t>– ER </a:t>
            </a:r>
            <a:r>
              <a:rPr lang="cs-CZ" sz="5400" cap="small" dirty="0" smtClean="0"/>
              <a:t>k</a:t>
            </a:r>
          </a:p>
          <a:p>
            <a:pPr>
              <a:buNone/>
            </a:pPr>
            <a:r>
              <a:rPr lang="cs-CZ" sz="5400" cap="small" dirty="0" smtClean="0"/>
              <a:t>základnímu tvaru</a:t>
            </a:r>
          </a:p>
          <a:p>
            <a:pPr>
              <a:buNone/>
            </a:pPr>
            <a:endParaRPr lang="cs-CZ" sz="1100" cap="small" dirty="0" smtClean="0"/>
          </a:p>
          <a:p>
            <a:pPr>
              <a:buFont typeface="Wingdings" pitchFamily="2" charset="2"/>
              <a:buChar char="v"/>
            </a:pPr>
            <a:r>
              <a:rPr lang="cs-CZ" sz="5400" cap="small" dirty="0" smtClean="0"/>
              <a:t> Klein – </a:t>
            </a:r>
            <a:r>
              <a:rPr lang="cs-CZ" sz="5400" cap="small" dirty="0" err="1" smtClean="0"/>
              <a:t>kleiner</a:t>
            </a:r>
            <a:endParaRPr lang="cs-CZ" sz="5400" cap="small" dirty="0" smtClean="0"/>
          </a:p>
          <a:p>
            <a:pPr>
              <a:buFont typeface="Wingdings" pitchFamily="2" charset="2"/>
              <a:buChar char="v"/>
            </a:pPr>
            <a:r>
              <a:rPr lang="cs-CZ" sz="5400" cap="small" dirty="0" err="1" smtClean="0"/>
              <a:t>Billig</a:t>
            </a:r>
            <a:r>
              <a:rPr lang="cs-CZ" sz="5400" cap="small" dirty="0" smtClean="0"/>
              <a:t> - </a:t>
            </a:r>
            <a:r>
              <a:rPr lang="cs-CZ" sz="5400" cap="small" dirty="0" err="1" smtClean="0"/>
              <a:t>billiger</a:t>
            </a:r>
            <a:endParaRPr lang="cs-CZ" sz="5400" cap="small" dirty="0" smtClean="0"/>
          </a:p>
          <a:p>
            <a:pPr>
              <a:buNone/>
            </a:pPr>
            <a:endParaRPr lang="cs-CZ" sz="2000" cap="small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496944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cap="small" dirty="0" smtClean="0"/>
              <a:t>3. stupeň tvoříme buď</a:t>
            </a:r>
          </a:p>
          <a:p>
            <a:pPr>
              <a:buNone/>
            </a:pPr>
            <a:r>
              <a:rPr lang="cs-CZ" sz="5400" cap="small" dirty="0" smtClean="0"/>
              <a:t>přidáním </a:t>
            </a:r>
            <a:r>
              <a:rPr lang="cs-CZ" sz="5400" cap="small" dirty="0" err="1" smtClean="0"/>
              <a:t>am</a:t>
            </a:r>
            <a:r>
              <a:rPr lang="cs-CZ" sz="5400" cap="small" dirty="0" smtClean="0"/>
              <a:t> + -sten</a:t>
            </a:r>
          </a:p>
          <a:p>
            <a:pPr>
              <a:buFont typeface="Wingdings" pitchFamily="2" charset="2"/>
              <a:buChar char="v"/>
            </a:pPr>
            <a:r>
              <a:rPr lang="cs-CZ" sz="5400" cap="small" dirty="0" smtClean="0"/>
              <a:t> </a:t>
            </a: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kleinsten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smtClean="0"/>
              <a:t>nebo připojením členu</a:t>
            </a:r>
          </a:p>
          <a:p>
            <a:pPr>
              <a:buNone/>
            </a:pPr>
            <a:r>
              <a:rPr lang="cs-CZ" sz="5400" cap="small" dirty="0" smtClean="0"/>
              <a:t>určitého + -</a:t>
            </a:r>
            <a:r>
              <a:rPr lang="cs-CZ" sz="5400" cap="small" dirty="0" err="1" smtClean="0"/>
              <a:t>ste</a:t>
            </a:r>
            <a:r>
              <a:rPr lang="cs-CZ" sz="5400" cap="small" dirty="0" smtClean="0"/>
              <a:t> </a:t>
            </a:r>
            <a:r>
              <a:rPr lang="cs-CZ" sz="5400" cap="small" smtClean="0"/>
              <a:t>k základ-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nímu</a:t>
            </a:r>
            <a:r>
              <a:rPr lang="cs-CZ" sz="5400" cap="small" dirty="0" smtClean="0"/>
              <a:t> tvaru</a:t>
            </a:r>
          </a:p>
          <a:p>
            <a:pPr>
              <a:buFont typeface="Wingdings" pitchFamily="2" charset="2"/>
              <a:buChar char="v"/>
            </a:pPr>
            <a:r>
              <a:rPr lang="cs-CZ" sz="5400" cap="small" dirty="0" smtClean="0"/>
              <a:t> der, </a:t>
            </a:r>
            <a:r>
              <a:rPr lang="cs-CZ" sz="5400" cap="small" dirty="0" err="1" smtClean="0"/>
              <a:t>die</a:t>
            </a:r>
            <a:r>
              <a:rPr lang="cs-CZ" sz="5400" cap="small" dirty="0" smtClean="0"/>
              <a:t>, </a:t>
            </a:r>
            <a:r>
              <a:rPr lang="cs-CZ" sz="5400" cap="small" dirty="0" err="1" smtClean="0"/>
              <a:t>das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kleinste</a:t>
            </a:r>
            <a:endParaRPr lang="cs-CZ" sz="5400" cap="small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748464" cy="619705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5400" cap="small" dirty="0" smtClean="0"/>
              <a:t> Některá jednoslabičná přídavná jména (alt, </a:t>
            </a:r>
            <a:r>
              <a:rPr lang="cs-CZ" sz="5400" cap="small" dirty="0" err="1" smtClean="0"/>
              <a:t>kalt</a:t>
            </a:r>
            <a:r>
              <a:rPr lang="cs-CZ" sz="5400" cap="small" dirty="0" smtClean="0"/>
              <a:t>, kurz, </a:t>
            </a:r>
            <a:r>
              <a:rPr lang="cs-CZ" sz="5400" cap="small" dirty="0" err="1" smtClean="0"/>
              <a:t>lang</a:t>
            </a:r>
            <a:r>
              <a:rPr lang="cs-CZ" sz="5400" cap="small" dirty="0" smtClean="0"/>
              <a:t>, </a:t>
            </a:r>
            <a:r>
              <a:rPr lang="cs-CZ" sz="5400" cap="small" dirty="0" err="1" smtClean="0"/>
              <a:t>warm</a:t>
            </a:r>
            <a:r>
              <a:rPr lang="cs-CZ" sz="5400" cap="small" dirty="0" smtClean="0"/>
              <a:t>, apod.) tvoří 2. a 3. stupeň navíc přehláskou</a:t>
            </a:r>
          </a:p>
          <a:p>
            <a:pPr>
              <a:buFont typeface="Wingdings" pitchFamily="2" charset="2"/>
              <a:buChar char="v"/>
            </a:pPr>
            <a:r>
              <a:rPr lang="cs-CZ" sz="5400" cap="small" dirty="0" smtClean="0"/>
              <a:t> </a:t>
            </a:r>
            <a:r>
              <a:rPr lang="cs-CZ" sz="4800" cap="small" dirty="0" err="1" smtClean="0"/>
              <a:t>jung</a:t>
            </a:r>
            <a:r>
              <a:rPr lang="cs-CZ" sz="4800" cap="small" dirty="0" smtClean="0"/>
              <a:t> – </a:t>
            </a:r>
            <a:r>
              <a:rPr lang="cs-CZ" sz="4800" cap="small" dirty="0" err="1" smtClean="0"/>
              <a:t>jünger</a:t>
            </a:r>
            <a:r>
              <a:rPr lang="cs-CZ" sz="4800" cap="small" dirty="0" smtClean="0"/>
              <a:t> – </a:t>
            </a:r>
            <a:r>
              <a:rPr lang="cs-CZ" sz="4800" cap="small" dirty="0" err="1" smtClean="0"/>
              <a:t>am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jüngsten</a:t>
            </a:r>
            <a:endParaRPr lang="cs-CZ" sz="4800" cap="small" dirty="0" smtClean="0"/>
          </a:p>
          <a:p>
            <a:pPr>
              <a:buFont typeface="Wingdings" pitchFamily="2" charset="2"/>
              <a:buChar char="v"/>
            </a:pPr>
            <a:r>
              <a:rPr lang="cs-CZ" sz="4800" cap="small" dirty="0" smtClean="0"/>
              <a:t> </a:t>
            </a:r>
            <a:r>
              <a:rPr lang="cs-CZ" sz="4800" cap="small" dirty="0" err="1" smtClean="0"/>
              <a:t>arm</a:t>
            </a:r>
            <a:r>
              <a:rPr lang="cs-CZ" sz="4800" cap="small" dirty="0" smtClean="0"/>
              <a:t> – </a:t>
            </a:r>
            <a:r>
              <a:rPr lang="cs-CZ" sz="4800" cap="small" dirty="0" err="1" smtClean="0"/>
              <a:t>ärmer</a:t>
            </a:r>
            <a:r>
              <a:rPr lang="cs-CZ" sz="4800" cap="small" dirty="0" smtClean="0"/>
              <a:t> – </a:t>
            </a:r>
            <a:r>
              <a:rPr lang="cs-CZ" sz="4800" cap="small" dirty="0" err="1" smtClean="0"/>
              <a:t>am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ärmsten</a:t>
            </a:r>
            <a:endParaRPr lang="cs-CZ" sz="4800" cap="small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63367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5400" dirty="0" smtClean="0"/>
              <a:t> </a:t>
            </a:r>
            <a:r>
              <a:rPr lang="cs-CZ" sz="5400" cap="small" dirty="0" smtClean="0"/>
              <a:t>Při srovnávání vlastností  </a:t>
            </a:r>
          </a:p>
          <a:p>
            <a:pPr>
              <a:buNone/>
            </a:pPr>
            <a:r>
              <a:rPr lang="cs-CZ" sz="5400" cap="small" dirty="0" smtClean="0"/>
              <a:t>   dvou podstatných jmen </a:t>
            </a:r>
          </a:p>
          <a:p>
            <a:pPr>
              <a:buNone/>
            </a:pPr>
            <a:r>
              <a:rPr lang="cs-CZ" sz="5400" cap="small" dirty="0" smtClean="0"/>
              <a:t>   používáme: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smtClean="0"/>
              <a:t>1.st. SO – WIE (TAK – JAKO)</a:t>
            </a:r>
          </a:p>
          <a:p>
            <a:pPr>
              <a:buFont typeface="Wingdings" pitchFamily="2" charset="2"/>
              <a:buChar char="v"/>
            </a:pPr>
            <a:r>
              <a:rPr lang="cs-CZ" sz="5000" dirty="0" smtClean="0"/>
              <a:t>2.st. ALS (NEŽ)</a:t>
            </a:r>
          </a:p>
          <a:p>
            <a:pPr>
              <a:buNone/>
            </a:pPr>
            <a:r>
              <a:rPr lang="cs-CZ" sz="5400" dirty="0" smtClean="0"/>
              <a:t>  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1008112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748464" cy="6597352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5400" cap="small" dirty="0" smtClean="0">
                <a:solidFill>
                  <a:schemeClr val="accent1">
                    <a:lumMod val="75000"/>
                  </a:schemeClr>
                </a:solidFill>
              </a:rPr>
              <a:t>1.st.</a:t>
            </a:r>
          </a:p>
          <a:p>
            <a:pPr marL="457200" indent="-457200">
              <a:buNone/>
            </a:pPr>
            <a:r>
              <a:rPr lang="cs-CZ" sz="5400" cap="small" dirty="0" smtClean="0"/>
              <a:t>Jana </a:t>
            </a:r>
            <a:r>
              <a:rPr lang="cs-CZ" sz="5400" cap="small" dirty="0" err="1" smtClean="0"/>
              <a:t>ist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so</a:t>
            </a:r>
            <a:r>
              <a:rPr lang="cs-CZ" sz="5400" cap="small" dirty="0" smtClean="0"/>
              <a:t> alt </a:t>
            </a:r>
            <a:r>
              <a:rPr lang="cs-CZ" sz="5400" cap="small" dirty="0" err="1" smtClean="0"/>
              <a:t>wie</a:t>
            </a:r>
            <a:r>
              <a:rPr lang="cs-CZ" sz="5400" cap="small" dirty="0" smtClean="0"/>
              <a:t> Eva.</a:t>
            </a:r>
          </a:p>
          <a:p>
            <a:pPr marL="457200" indent="-457200">
              <a:buNone/>
            </a:pPr>
            <a:endParaRPr lang="cs-CZ" sz="1000" cap="small" dirty="0" smtClean="0"/>
          </a:p>
          <a:p>
            <a:pPr marL="457200" indent="-457200">
              <a:buNone/>
            </a:pPr>
            <a:r>
              <a:rPr lang="cs-CZ" sz="5400" cap="small" dirty="0" smtClean="0">
                <a:solidFill>
                  <a:schemeClr val="accent1">
                    <a:lumMod val="75000"/>
                  </a:schemeClr>
                </a:solidFill>
              </a:rPr>
              <a:t>2.st.</a:t>
            </a:r>
          </a:p>
          <a:p>
            <a:pPr marL="457200" indent="-457200">
              <a:buNone/>
            </a:pPr>
            <a:r>
              <a:rPr lang="cs-CZ" sz="5400" cap="small" dirty="0" smtClean="0"/>
              <a:t>Anna </a:t>
            </a:r>
            <a:r>
              <a:rPr lang="cs-CZ" sz="5400" cap="small" dirty="0" err="1" smtClean="0"/>
              <a:t>ist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älter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als</a:t>
            </a:r>
            <a:r>
              <a:rPr lang="cs-CZ" sz="5400" cap="small" dirty="0" smtClean="0"/>
              <a:t> Petra.</a:t>
            </a:r>
          </a:p>
          <a:p>
            <a:pPr marL="457200" indent="-457200">
              <a:buNone/>
            </a:pPr>
            <a:endParaRPr lang="cs-CZ" sz="1000" cap="small" dirty="0" smtClean="0"/>
          </a:p>
          <a:p>
            <a:pPr marL="457200" indent="-457200">
              <a:buNone/>
            </a:pPr>
            <a:r>
              <a:rPr lang="cs-CZ" sz="5400" cap="small" dirty="0" smtClean="0">
                <a:solidFill>
                  <a:schemeClr val="accent1">
                    <a:lumMod val="75000"/>
                  </a:schemeClr>
                </a:solidFill>
              </a:rPr>
              <a:t>3.st.</a:t>
            </a:r>
          </a:p>
          <a:p>
            <a:pPr marL="457200" indent="-457200">
              <a:buNone/>
            </a:pPr>
            <a:r>
              <a:rPr lang="cs-CZ" sz="5400" cap="small" dirty="0" smtClean="0"/>
              <a:t>Julia </a:t>
            </a:r>
            <a:r>
              <a:rPr lang="cs-CZ" sz="5400" cap="small" dirty="0" err="1" smtClean="0"/>
              <a:t>ist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ältesten</a:t>
            </a:r>
            <a:r>
              <a:rPr lang="cs-CZ" sz="5400" cap="small" smtClean="0"/>
              <a:t>.</a:t>
            </a:r>
            <a:endParaRPr lang="cs-CZ" sz="5400" cap="small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892480" cy="66693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i="1" u="sng" cap="small" dirty="0" smtClean="0">
                <a:solidFill>
                  <a:schemeClr val="accent1">
                    <a:lumMod val="75000"/>
                  </a:schemeClr>
                </a:solidFill>
              </a:rPr>
              <a:t>NEPRAVIDELNÉ</a:t>
            </a:r>
          </a:p>
          <a:p>
            <a:pPr>
              <a:buNone/>
            </a:pPr>
            <a:r>
              <a:rPr lang="cs-CZ" sz="6000" b="1" i="1" u="sng" cap="small" dirty="0" smtClean="0">
                <a:solidFill>
                  <a:schemeClr val="accent1">
                    <a:lumMod val="75000"/>
                  </a:schemeClr>
                </a:solidFill>
              </a:rPr>
              <a:t>STUPŇOVÁNÍ:</a:t>
            </a:r>
          </a:p>
          <a:p>
            <a:pPr>
              <a:buNone/>
            </a:pPr>
            <a:endParaRPr lang="cs-CZ" sz="1600" cap="small" dirty="0" smtClean="0"/>
          </a:p>
          <a:p>
            <a:pPr>
              <a:buNone/>
            </a:pPr>
            <a:r>
              <a:rPr lang="cs-CZ" sz="6000" cap="small" dirty="0" smtClean="0"/>
              <a:t>Ho</a:t>
            </a:r>
            <a:r>
              <a:rPr lang="cs-CZ" sz="6000" u="sng" cap="small" dirty="0" smtClean="0"/>
              <a:t>ch</a:t>
            </a:r>
            <a:r>
              <a:rPr lang="cs-CZ" sz="6000" cap="small" dirty="0" smtClean="0"/>
              <a:t> (vysoký)</a:t>
            </a:r>
          </a:p>
          <a:p>
            <a:pPr>
              <a:buNone/>
            </a:pPr>
            <a:r>
              <a:rPr lang="cs-CZ" sz="6000" cap="small" dirty="0" err="1" smtClean="0"/>
              <a:t>Hö</a:t>
            </a:r>
            <a:r>
              <a:rPr lang="cs-CZ" sz="6000" u="sng" cap="small" dirty="0" err="1" smtClean="0"/>
              <a:t>h</a:t>
            </a:r>
            <a:r>
              <a:rPr lang="cs-CZ" sz="6000" cap="small" dirty="0" err="1" smtClean="0"/>
              <a:t>er</a:t>
            </a:r>
            <a:r>
              <a:rPr lang="cs-CZ" sz="6000" cap="small" dirty="0" smtClean="0"/>
              <a:t> </a:t>
            </a:r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hö</a:t>
            </a:r>
            <a:r>
              <a:rPr lang="cs-CZ" sz="6000" u="sng" cap="small" dirty="0" err="1" smtClean="0"/>
              <a:t>ch</a:t>
            </a:r>
            <a:r>
              <a:rPr lang="cs-CZ" sz="6000" cap="small" dirty="0" err="1" smtClean="0"/>
              <a:t>sten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smtClean="0"/>
              <a:t>(der, </a:t>
            </a:r>
            <a:r>
              <a:rPr lang="cs-CZ" sz="6000" cap="small" dirty="0" err="1" smtClean="0"/>
              <a:t>die</a:t>
            </a:r>
            <a:r>
              <a:rPr lang="cs-CZ" sz="6000" cap="small" dirty="0" smtClean="0"/>
              <a:t>, </a:t>
            </a: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hö</a:t>
            </a:r>
            <a:r>
              <a:rPr lang="cs-CZ" sz="6000" u="sng" cap="small" dirty="0" err="1" smtClean="0"/>
              <a:t>ch</a:t>
            </a:r>
            <a:r>
              <a:rPr lang="cs-CZ" sz="6000" cap="small" dirty="0" err="1" smtClean="0"/>
              <a:t>ste</a:t>
            </a:r>
            <a:r>
              <a:rPr lang="cs-CZ" sz="6000" cap="small" dirty="0" smtClean="0"/>
              <a:t>)</a:t>
            </a:r>
          </a:p>
          <a:p>
            <a:pPr>
              <a:buNone/>
            </a:pPr>
            <a:endParaRPr lang="cs-CZ" sz="6000" cap="small" dirty="0" smtClean="0"/>
          </a:p>
          <a:p>
            <a:pPr>
              <a:buNone/>
            </a:pPr>
            <a:endParaRPr lang="cs-CZ" sz="6000" cap="smal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615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cap="small" dirty="0" err="1" smtClean="0"/>
              <a:t>Na</a:t>
            </a:r>
            <a:r>
              <a:rPr lang="cs-CZ" sz="6000" u="sng" cap="small" dirty="0" err="1" smtClean="0"/>
              <a:t>h</a:t>
            </a:r>
            <a:r>
              <a:rPr lang="cs-CZ" sz="6000" cap="small" dirty="0" smtClean="0"/>
              <a:t> (blízký)</a:t>
            </a:r>
          </a:p>
          <a:p>
            <a:pPr>
              <a:buNone/>
            </a:pPr>
            <a:r>
              <a:rPr lang="cs-CZ" sz="6000" cap="small" dirty="0" err="1" smtClean="0"/>
              <a:t>Nä</a:t>
            </a:r>
            <a:r>
              <a:rPr lang="cs-CZ" sz="6000" u="sng" cap="small" dirty="0" err="1" smtClean="0"/>
              <a:t>h</a:t>
            </a:r>
            <a:r>
              <a:rPr lang="cs-CZ" sz="6000" cap="small" dirty="0" err="1" smtClean="0"/>
              <a:t>er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nä</a:t>
            </a:r>
            <a:r>
              <a:rPr lang="cs-CZ" sz="6000" u="sng" cap="small" dirty="0" err="1" smtClean="0"/>
              <a:t>ch</a:t>
            </a:r>
            <a:r>
              <a:rPr lang="cs-CZ" sz="6000" cap="small" dirty="0" err="1" smtClean="0"/>
              <a:t>sten</a:t>
            </a:r>
            <a:r>
              <a:rPr lang="cs-CZ" sz="6000" cap="small" dirty="0" smtClean="0"/>
              <a:t> </a:t>
            </a:r>
          </a:p>
          <a:p>
            <a:pPr>
              <a:buNone/>
            </a:pPr>
            <a:r>
              <a:rPr lang="cs-CZ" sz="6000" cap="small" dirty="0" smtClean="0"/>
              <a:t>(der, </a:t>
            </a:r>
            <a:r>
              <a:rPr lang="cs-CZ" sz="6000" cap="small" dirty="0" err="1" smtClean="0"/>
              <a:t>die</a:t>
            </a:r>
            <a:r>
              <a:rPr lang="cs-CZ" sz="6000" cap="small" dirty="0" smtClean="0"/>
              <a:t>, </a:t>
            </a: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nä</a:t>
            </a:r>
            <a:r>
              <a:rPr lang="cs-CZ" sz="6000" u="sng" cap="small" dirty="0" err="1" smtClean="0"/>
              <a:t>ch</a:t>
            </a:r>
            <a:r>
              <a:rPr lang="cs-CZ" sz="6000" cap="small" dirty="0" err="1" smtClean="0"/>
              <a:t>ste</a:t>
            </a:r>
            <a:r>
              <a:rPr lang="cs-CZ" sz="6000" cap="small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cap="small" dirty="0" smtClean="0"/>
              <a:t>Gut (dobrý)</a:t>
            </a:r>
          </a:p>
          <a:p>
            <a:pPr>
              <a:buNone/>
            </a:pPr>
            <a:r>
              <a:rPr lang="cs-CZ" sz="6000" cap="small" dirty="0" err="1" smtClean="0"/>
              <a:t>Besser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besten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smtClean="0"/>
              <a:t>Der, </a:t>
            </a:r>
            <a:r>
              <a:rPr lang="cs-CZ" sz="6000" cap="small" dirty="0" err="1" smtClean="0"/>
              <a:t>die</a:t>
            </a:r>
            <a:r>
              <a:rPr lang="cs-CZ" sz="6000" cap="small" dirty="0" smtClean="0"/>
              <a:t>, </a:t>
            </a: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beste</a:t>
            </a:r>
            <a:endParaRPr lang="cs-CZ" sz="6000" cap="smal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cap="small" dirty="0" err="1" smtClean="0"/>
              <a:t>Viel</a:t>
            </a:r>
            <a:r>
              <a:rPr lang="cs-CZ" sz="6000" cap="small" dirty="0" smtClean="0"/>
              <a:t> (mnohý)</a:t>
            </a:r>
          </a:p>
          <a:p>
            <a:pPr>
              <a:buNone/>
            </a:pPr>
            <a:r>
              <a:rPr lang="cs-CZ" sz="6000" cap="small" dirty="0" err="1" smtClean="0"/>
              <a:t>Mehr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meisten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smtClean="0"/>
              <a:t>Der, </a:t>
            </a:r>
            <a:r>
              <a:rPr lang="cs-CZ" sz="6000" cap="small" dirty="0" err="1" smtClean="0"/>
              <a:t>die</a:t>
            </a:r>
            <a:r>
              <a:rPr lang="cs-CZ" sz="6000" cap="small" dirty="0" smtClean="0"/>
              <a:t>, </a:t>
            </a: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meiste</a:t>
            </a:r>
            <a:endParaRPr lang="cs-CZ" sz="6000" cap="smal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571184" cy="58350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cap="small" dirty="0" err="1" smtClean="0"/>
              <a:t>Wenig</a:t>
            </a:r>
            <a:r>
              <a:rPr lang="cs-CZ" sz="6000" cap="small" dirty="0" smtClean="0"/>
              <a:t> (málokterý)</a:t>
            </a:r>
          </a:p>
          <a:p>
            <a:pPr>
              <a:buNone/>
            </a:pPr>
            <a:r>
              <a:rPr lang="cs-CZ" sz="6000" cap="small" dirty="0" err="1" smtClean="0"/>
              <a:t>Weniger</a:t>
            </a:r>
            <a:r>
              <a:rPr lang="cs-CZ" sz="6000" cap="small" dirty="0" smtClean="0"/>
              <a:t> / </a:t>
            </a:r>
            <a:r>
              <a:rPr lang="cs-CZ" sz="6000" cap="small" dirty="0" err="1" smtClean="0"/>
              <a:t>minder</a:t>
            </a:r>
            <a:endParaRPr lang="cs-CZ" sz="6000" cap="small" dirty="0" smtClean="0"/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mindesten</a:t>
            </a:r>
            <a:r>
              <a:rPr lang="cs-CZ" sz="6000" cap="small" dirty="0" smtClean="0"/>
              <a:t> /</a:t>
            </a:r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wenigsten</a:t>
            </a:r>
            <a:r>
              <a:rPr lang="cs-CZ" sz="6000" cap="small" dirty="0" smtClean="0"/>
              <a:t> </a:t>
            </a:r>
          </a:p>
          <a:p>
            <a:pPr>
              <a:buNone/>
            </a:pPr>
            <a:r>
              <a:rPr lang="cs-CZ" sz="6000" cap="small" dirty="0" smtClean="0"/>
              <a:t>Der, </a:t>
            </a:r>
            <a:r>
              <a:rPr lang="cs-CZ" sz="6000" cap="small" dirty="0" err="1" smtClean="0"/>
              <a:t>die</a:t>
            </a:r>
            <a:r>
              <a:rPr lang="cs-CZ" sz="6000" cap="small" dirty="0" smtClean="0"/>
              <a:t>, </a:t>
            </a:r>
            <a:r>
              <a:rPr lang="cs-CZ" sz="6000" cap="small" dirty="0" err="1" smtClean="0"/>
              <a:t>das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wenigste</a:t>
            </a:r>
            <a:endParaRPr lang="cs-CZ" sz="6000" cap="small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Přelož: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47800"/>
            <a:ext cx="8291264" cy="4572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Můj bratr je mladší </a:t>
            </a:r>
          </a:p>
          <a:p>
            <a:pPr>
              <a:buNone/>
            </a:pPr>
            <a:r>
              <a:rPr lang="cs-CZ" sz="5400" dirty="0" smtClean="0"/>
              <a:t>   než moje sestra.</a:t>
            </a:r>
          </a:p>
          <a:p>
            <a:pPr>
              <a:buNone/>
            </a:pPr>
            <a:r>
              <a:rPr lang="cs-CZ" sz="5400" dirty="0" smtClean="0"/>
              <a:t>   </a:t>
            </a:r>
            <a:r>
              <a:rPr lang="cs-CZ" sz="5400" dirty="0" err="1" smtClean="0"/>
              <a:t>Mein</a:t>
            </a:r>
            <a:r>
              <a:rPr lang="cs-CZ" sz="5400" dirty="0" smtClean="0"/>
              <a:t> </a:t>
            </a:r>
            <a:r>
              <a:rPr lang="cs-CZ" sz="5400" dirty="0" err="1" smtClean="0"/>
              <a:t>Bruder</a:t>
            </a:r>
            <a:r>
              <a:rPr lang="cs-CZ" sz="5400" dirty="0" smtClean="0"/>
              <a:t> </a:t>
            </a:r>
            <a:r>
              <a:rPr lang="cs-CZ" sz="5400" dirty="0" err="1" smtClean="0"/>
              <a:t>ist</a:t>
            </a:r>
            <a:r>
              <a:rPr lang="cs-CZ" sz="5400" dirty="0" smtClean="0"/>
              <a:t> </a:t>
            </a:r>
            <a:r>
              <a:rPr lang="cs-CZ" sz="5400" dirty="0" err="1" smtClean="0"/>
              <a:t>jünger</a:t>
            </a:r>
            <a:r>
              <a:rPr lang="cs-CZ" sz="5400" dirty="0" smtClean="0"/>
              <a:t>           </a:t>
            </a:r>
          </a:p>
          <a:p>
            <a:pPr>
              <a:buNone/>
            </a:pPr>
            <a:r>
              <a:rPr lang="cs-CZ" sz="5400" dirty="0" smtClean="0"/>
              <a:t>   </a:t>
            </a:r>
            <a:r>
              <a:rPr lang="cs-CZ" sz="5400" dirty="0" err="1" smtClean="0"/>
              <a:t>als</a:t>
            </a:r>
            <a:r>
              <a:rPr lang="cs-CZ" sz="5400" dirty="0" smtClean="0"/>
              <a:t> </a:t>
            </a:r>
            <a:r>
              <a:rPr lang="cs-CZ" sz="5400" dirty="0" err="1" smtClean="0"/>
              <a:t>meine</a:t>
            </a:r>
            <a:r>
              <a:rPr lang="cs-CZ" sz="5400" dirty="0" smtClean="0"/>
              <a:t> </a:t>
            </a:r>
            <a:r>
              <a:rPr lang="cs-CZ" sz="5400" dirty="0" err="1" smtClean="0"/>
              <a:t>Schwester</a:t>
            </a:r>
            <a:r>
              <a:rPr lang="cs-CZ" sz="5400" dirty="0" smtClean="0"/>
              <a:t>.</a:t>
            </a:r>
          </a:p>
          <a:p>
            <a:pPr>
              <a:buNone/>
            </a:pP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147248" cy="6525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	Petr je rychlejší než Jana.</a:t>
            </a:r>
          </a:p>
          <a:p>
            <a:pPr>
              <a:buNone/>
            </a:pPr>
            <a:r>
              <a:rPr lang="cs-CZ" sz="5400" dirty="0" smtClean="0"/>
              <a:t>	Petr </a:t>
            </a:r>
            <a:r>
              <a:rPr lang="cs-CZ" sz="5400" dirty="0" err="1" smtClean="0"/>
              <a:t>ist</a:t>
            </a:r>
            <a:r>
              <a:rPr lang="cs-CZ" sz="5400" dirty="0" smtClean="0"/>
              <a:t> </a:t>
            </a:r>
            <a:r>
              <a:rPr lang="cs-CZ" sz="5400" dirty="0" err="1" smtClean="0"/>
              <a:t>schneller</a:t>
            </a:r>
            <a:r>
              <a:rPr lang="cs-CZ" sz="5400" dirty="0" smtClean="0"/>
              <a:t> </a:t>
            </a:r>
            <a:r>
              <a:rPr lang="cs-CZ" sz="5400" dirty="0" err="1" smtClean="0"/>
              <a:t>als</a:t>
            </a:r>
            <a:r>
              <a:rPr lang="cs-CZ" sz="5400" dirty="0" smtClean="0"/>
              <a:t> Jana.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5400" dirty="0" smtClean="0"/>
              <a:t>	To auto je nejdražší.</a:t>
            </a:r>
          </a:p>
          <a:p>
            <a:pPr>
              <a:buNone/>
            </a:pPr>
            <a:r>
              <a:rPr lang="cs-CZ" sz="5400" dirty="0" smtClean="0"/>
              <a:t>	</a:t>
            </a:r>
            <a:r>
              <a:rPr lang="cs-CZ" sz="5400" dirty="0" err="1" smtClean="0"/>
              <a:t>Das</a:t>
            </a:r>
            <a:r>
              <a:rPr lang="cs-CZ" sz="5400" dirty="0" smtClean="0"/>
              <a:t> Auto </a:t>
            </a:r>
            <a:r>
              <a:rPr lang="cs-CZ" sz="5400" dirty="0" err="1" smtClean="0"/>
              <a:t>ist</a:t>
            </a:r>
            <a:r>
              <a:rPr lang="cs-CZ" sz="5400" dirty="0" smtClean="0"/>
              <a:t> </a:t>
            </a:r>
            <a:r>
              <a:rPr lang="cs-CZ" sz="5400" dirty="0" err="1" smtClean="0"/>
              <a:t>am</a:t>
            </a:r>
            <a:r>
              <a:rPr lang="cs-CZ" sz="5400" dirty="0" smtClean="0"/>
              <a:t> </a:t>
            </a:r>
            <a:r>
              <a:rPr lang="cs-CZ" sz="5400" dirty="0" err="1" smtClean="0"/>
              <a:t>teuersten</a:t>
            </a:r>
            <a:r>
              <a:rPr lang="cs-CZ" sz="5400" dirty="0" smtClean="0"/>
              <a:t>.</a:t>
            </a:r>
          </a:p>
          <a:p>
            <a:pPr>
              <a:buNone/>
            </a:pP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548680"/>
            <a:ext cx="7772400" cy="5471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u="sng" dirty="0" smtClean="0"/>
              <a:t>Použité zdroje:</a:t>
            </a:r>
          </a:p>
          <a:p>
            <a:pPr>
              <a:buNone/>
            </a:pPr>
            <a:r>
              <a:rPr lang="cs-CZ" sz="2800" dirty="0" smtClean="0"/>
              <a:t>Vlastní práce autora</a:t>
            </a:r>
          </a:p>
          <a:p>
            <a:pPr>
              <a:buNone/>
            </a:pPr>
            <a:r>
              <a:rPr lang="cs-CZ" sz="2800" dirty="0"/>
              <a:t>RADĚVOVÁ, Zuzana. </a:t>
            </a:r>
            <a:r>
              <a:rPr lang="cs-CZ" sz="2800" i="1" dirty="0"/>
              <a:t>Odmaturuj! z </a:t>
            </a:r>
            <a:r>
              <a:rPr lang="cs-CZ" sz="2800" i="1" dirty="0" smtClean="0"/>
              <a:t>německého</a:t>
            </a:r>
          </a:p>
          <a:p>
            <a:pPr>
              <a:buNone/>
            </a:pPr>
            <a:r>
              <a:rPr lang="cs-CZ" sz="2800" i="1" dirty="0" smtClean="0"/>
              <a:t>jazyka</a:t>
            </a:r>
            <a:r>
              <a:rPr lang="cs-CZ" sz="2800" dirty="0"/>
              <a:t>. Vyd. 1. Brno: Didaktis, 2005, 256 </a:t>
            </a:r>
            <a:r>
              <a:rPr lang="cs-CZ" sz="2800" dirty="0" smtClean="0"/>
              <a:t>s.</a:t>
            </a:r>
          </a:p>
          <a:p>
            <a:pPr>
              <a:buNone/>
            </a:pPr>
            <a:r>
              <a:rPr lang="cs-CZ" sz="2800" dirty="0" smtClean="0"/>
              <a:t>Odmaturuj</a:t>
            </a:r>
            <a:r>
              <a:rPr lang="cs-CZ" sz="2800" dirty="0"/>
              <a:t>!. ISBN 80-735-8021-7.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598</TotalTime>
  <Words>288</Words>
  <Application>Microsoft Office PowerPoint</Application>
  <PresentationFormat>On-screen Show (4:3)</PresentationFormat>
  <Paragraphs>76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Bohatý</vt:lpstr>
      <vt:lpstr>Název školy: ZŠ Varnsdorf,  Edisonova 2821, okres Děčín, příspěvková organizace Jazyk a jazyková komunikace, Německý jazyk, Stupňování přídavných jmen Autor: Alena Červášková Název materiálu: VY_22_INOVACE_33/III.SADA  Anotace: Prezentace je určena           žákům 2. stupně a slouží           k výkladu Stupňování                     přídavnÝCH jmen Období: leden – květen 2012 </vt:lpstr>
      <vt:lpstr>Stupňování přídavných jmen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Přelož: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SCHWEIZ</dc:title>
  <dc:creator>Petr</dc:creator>
  <cp:lastModifiedBy>Valued Acer Customer</cp:lastModifiedBy>
  <cp:revision>70</cp:revision>
  <dcterms:created xsi:type="dcterms:W3CDTF">2012-03-09T19:34:06Z</dcterms:created>
  <dcterms:modified xsi:type="dcterms:W3CDTF">2012-05-28T09:00:44Z</dcterms:modified>
</cp:coreProperties>
</file>