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70" r:id="rId2"/>
    <p:sldId id="266" r:id="rId3"/>
    <p:sldId id="260" r:id="rId4"/>
    <p:sldId id="263" r:id="rId5"/>
    <p:sldId id="268" r:id="rId6"/>
    <p:sldId id="269" r:id="rId7"/>
    <p:sldId id="261" r:id="rId8"/>
    <p:sldId id="267" r:id="rId9"/>
    <p:sldId id="262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4123" autoAdjust="0"/>
    <p:restoredTop sz="94660"/>
  </p:normalViewPr>
  <p:slideViewPr>
    <p:cSldViewPr>
      <p:cViewPr varScale="1">
        <p:scale>
          <a:sx n="66" d="100"/>
          <a:sy n="66" d="100"/>
        </p:scale>
        <p:origin x="-68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ovací čára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ovací čára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ovací čára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>
          <a:xfrm>
            <a:off x="706902" y="620688"/>
            <a:ext cx="8185578" cy="5832648"/>
          </a:xfrm>
        </p:spPr>
        <p:txBody>
          <a:bodyPr>
            <a:normAutofit/>
          </a:bodyPr>
          <a:lstStyle/>
          <a:p>
            <a:r>
              <a:rPr lang="cs-CZ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2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Název školy: ZŠ Varnsdorf</a:t>
            </a:r>
            <a:r>
              <a:rPr lang="cs-CZ" sz="2200" spc="5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, </a:t>
            </a:r>
            <a:r>
              <a:rPr lang="cs-CZ" sz="2200" spc="5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Edisonova 2821</a:t>
            </a:r>
            <a:r>
              <a:rPr lang="cs-CZ" sz="22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, okres Děčín, příspěvková organizace</a:t>
            </a:r>
          </a:p>
          <a:p>
            <a:r>
              <a:rPr lang="cs-CZ" sz="2200" spc="50" dirty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Jazyk a jazyková komunikace, Německý jazyk, </a:t>
            </a:r>
            <a:r>
              <a:rPr lang="cs-CZ" sz="22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Zvratné zájmeno „</a:t>
            </a:r>
            <a:r>
              <a:rPr lang="cs-CZ" sz="2200" spc="50" dirty="0" err="1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sich</a:t>
            </a:r>
            <a:r>
              <a:rPr lang="cs-CZ" sz="22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“</a:t>
            </a:r>
            <a:br>
              <a:rPr lang="cs-CZ" sz="22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2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Autor: Alena </a:t>
            </a:r>
            <a:r>
              <a:rPr lang="cs-CZ" sz="2200" spc="50" dirty="0" err="1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Červášková</a:t>
            </a:r>
            <a:r>
              <a:rPr lang="cs-CZ" sz="22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22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2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Název materiálu: VY_22_INOVACE_36/III.SADA</a:t>
            </a:r>
            <a:br>
              <a:rPr lang="cs-CZ" sz="22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2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22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2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Anotace: Prezentace je určena žákům 2. stupně a slouží k </a:t>
            </a:r>
          </a:p>
          <a:p>
            <a:r>
              <a:rPr lang="cs-CZ" sz="2200" spc="50" dirty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	</a:t>
            </a:r>
            <a:r>
              <a:rPr lang="cs-CZ" sz="22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    výkladu učiva o zvratném zájmenu „</a:t>
            </a:r>
            <a:r>
              <a:rPr lang="cs-CZ" sz="2200" spc="50" dirty="0" err="1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sich</a:t>
            </a:r>
            <a:r>
              <a:rPr lang="cs-CZ" sz="22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“ a jeho </a:t>
            </a:r>
          </a:p>
          <a:p>
            <a:r>
              <a:rPr lang="cs-CZ" sz="2200" spc="50" dirty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22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             skloňování</a:t>
            </a:r>
          </a:p>
          <a:p>
            <a:r>
              <a:rPr lang="cs-CZ" sz="22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Období: leden – květen 2012</a:t>
            </a:r>
            <a:endParaRPr lang="cs-CZ" sz="2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736" y="515719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340768"/>
            <a:ext cx="7772400" cy="4572000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9600" i="1" dirty="0" smtClean="0"/>
              <a:t>ZVRATNÉ  ZÁJMENO  „SICH“</a:t>
            </a:r>
            <a:endParaRPr lang="cs-CZ" sz="9600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2595708"/>
          </a:xfrm>
        </p:spPr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sz="5400" dirty="0" smtClean="0"/>
              <a:t> Němčina používá </a:t>
            </a:r>
            <a:br>
              <a:rPr lang="cs-CZ" sz="5400" dirty="0" smtClean="0"/>
            </a:br>
            <a:r>
              <a:rPr lang="cs-CZ" sz="5400" dirty="0" smtClean="0"/>
              <a:t>  zvratného zájmena </a:t>
            </a:r>
            <a:br>
              <a:rPr lang="cs-CZ" sz="5400" dirty="0" smtClean="0"/>
            </a:br>
            <a:r>
              <a:rPr lang="cs-CZ" sz="5400" dirty="0" smtClean="0"/>
              <a:t>  „</a:t>
            </a:r>
            <a:r>
              <a:rPr lang="cs-CZ" sz="5400" dirty="0" err="1" smtClean="0"/>
              <a:t>sich</a:t>
            </a:r>
            <a:r>
              <a:rPr lang="cs-CZ" sz="5400" dirty="0" smtClean="0"/>
              <a:t>“ pouze pro </a:t>
            </a:r>
            <a:br>
              <a:rPr lang="cs-CZ" sz="5400" dirty="0" smtClean="0"/>
            </a:br>
            <a:r>
              <a:rPr lang="cs-CZ" sz="5400" dirty="0" smtClean="0"/>
              <a:t>  3. osobu jednotného </a:t>
            </a:r>
            <a:br>
              <a:rPr lang="cs-CZ" sz="5400" dirty="0" smtClean="0"/>
            </a:br>
            <a:r>
              <a:rPr lang="cs-CZ" sz="5400" dirty="0" smtClean="0"/>
              <a:t>  a množného čísla ve </a:t>
            </a:r>
            <a:br>
              <a:rPr lang="cs-CZ" sz="5400" dirty="0" smtClean="0"/>
            </a:br>
            <a:r>
              <a:rPr lang="cs-CZ" sz="5400" dirty="0" smtClean="0"/>
              <a:t>  3. a 4. pádě</a:t>
            </a:r>
            <a:endParaRPr lang="cs-CZ" sz="54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z="4800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7467600" cy="1143000"/>
          </a:xfrm>
        </p:spPr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32656"/>
            <a:ext cx="8229600" cy="5672475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4800" cap="small" dirty="0" smtClean="0"/>
          </a:p>
          <a:p>
            <a:pPr>
              <a:buFont typeface="Wingdings" pitchFamily="2" charset="2"/>
              <a:buChar char="q"/>
            </a:pPr>
            <a:r>
              <a:rPr lang="cs-CZ" sz="4800" cap="small" dirty="0" smtClean="0"/>
              <a:t> </a:t>
            </a:r>
            <a:r>
              <a:rPr lang="cs-CZ" sz="5400" dirty="0" smtClean="0"/>
              <a:t>u ostatních osob užívá </a:t>
            </a:r>
          </a:p>
          <a:p>
            <a:pPr>
              <a:buNone/>
            </a:pPr>
            <a:r>
              <a:rPr lang="cs-CZ" sz="5400" dirty="0" smtClean="0"/>
              <a:t>     tvarů osobních zájmen</a:t>
            </a:r>
          </a:p>
          <a:p>
            <a:pPr>
              <a:buNone/>
            </a:pPr>
            <a:endParaRPr lang="cs-CZ" sz="5400" dirty="0" smtClean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548680"/>
            <a:ext cx="7772400" cy="5509224"/>
          </a:xfrm>
        </p:spPr>
        <p:txBody>
          <a:bodyPr/>
          <a:lstStyle/>
          <a:p>
            <a:r>
              <a:rPr lang="cs-CZ" sz="6000" dirty="0" smtClean="0">
                <a:solidFill>
                  <a:schemeClr val="accent3"/>
                </a:solidFill>
              </a:rPr>
              <a:t>3.pád</a:t>
            </a:r>
            <a:r>
              <a:rPr lang="cs-CZ" sz="6000" dirty="0" smtClean="0"/>
              <a:t/>
            </a:r>
            <a:br>
              <a:rPr lang="cs-CZ" sz="6000" dirty="0" smtClean="0"/>
            </a:br>
            <a:r>
              <a:rPr lang="cs-CZ" sz="6000" dirty="0" err="1" smtClean="0"/>
              <a:t>ich</a:t>
            </a:r>
            <a:r>
              <a:rPr lang="cs-CZ" sz="6000" dirty="0" smtClean="0"/>
              <a:t> 			</a:t>
            </a:r>
            <a:r>
              <a:rPr lang="cs-CZ" sz="6000" dirty="0" err="1" smtClean="0"/>
              <a:t>mir</a:t>
            </a:r>
            <a:r>
              <a:rPr lang="cs-CZ" sz="6000" dirty="0" smtClean="0"/>
              <a:t/>
            </a:r>
            <a:br>
              <a:rPr lang="cs-CZ" sz="6000" dirty="0" smtClean="0"/>
            </a:br>
            <a:r>
              <a:rPr lang="cs-CZ" sz="6000" dirty="0" err="1" smtClean="0"/>
              <a:t>du</a:t>
            </a:r>
            <a:r>
              <a:rPr lang="cs-CZ" sz="6000" dirty="0" smtClean="0"/>
              <a:t>				</a:t>
            </a:r>
            <a:r>
              <a:rPr lang="cs-CZ" sz="6000" dirty="0" err="1" smtClean="0"/>
              <a:t>dir</a:t>
            </a:r>
            <a:r>
              <a:rPr lang="cs-CZ" sz="6000" dirty="0" smtClean="0"/>
              <a:t/>
            </a:r>
            <a:br>
              <a:rPr lang="cs-CZ" sz="6000" dirty="0" smtClean="0"/>
            </a:br>
            <a:r>
              <a:rPr lang="cs-CZ" sz="6000" dirty="0" err="1" smtClean="0"/>
              <a:t>er</a:t>
            </a:r>
            <a:r>
              <a:rPr lang="cs-CZ" sz="6000" dirty="0" smtClean="0"/>
              <a:t/>
            </a:r>
            <a:br>
              <a:rPr lang="cs-CZ" sz="6000" dirty="0" smtClean="0"/>
            </a:br>
            <a:r>
              <a:rPr lang="cs-CZ" sz="6000" dirty="0" err="1" smtClean="0"/>
              <a:t>sie</a:t>
            </a:r>
            <a:r>
              <a:rPr lang="cs-CZ" sz="6000" dirty="0" smtClean="0"/>
              <a:t> 			</a:t>
            </a:r>
            <a:r>
              <a:rPr lang="cs-CZ" sz="6000" dirty="0" err="1" smtClean="0"/>
              <a:t>sich</a:t>
            </a:r>
            <a:r>
              <a:rPr lang="cs-CZ" sz="6000" dirty="0" smtClean="0"/>
              <a:t/>
            </a:r>
            <a:br>
              <a:rPr lang="cs-CZ" sz="6000" dirty="0" smtClean="0"/>
            </a:br>
            <a:r>
              <a:rPr lang="cs-CZ" sz="6000" dirty="0" smtClean="0"/>
              <a:t>es			</a:t>
            </a:r>
            <a:r>
              <a:rPr lang="cs-CZ" sz="5400" dirty="0" smtClean="0"/>
              <a:t/>
            </a:r>
            <a:br>
              <a:rPr lang="cs-CZ" sz="5400" dirty="0" smtClean="0"/>
            </a:br>
            <a:endParaRPr lang="cs-CZ" sz="5400" dirty="0"/>
          </a:p>
        </p:txBody>
      </p:sp>
      <p:sp>
        <p:nvSpPr>
          <p:cNvPr id="3" name="Pravá složená závorka 2"/>
          <p:cNvSpPr/>
          <p:nvPr/>
        </p:nvSpPr>
        <p:spPr>
          <a:xfrm>
            <a:off x="1979712" y="3645024"/>
            <a:ext cx="504056" cy="2232248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 doprava 3"/>
          <p:cNvSpPr/>
          <p:nvPr/>
        </p:nvSpPr>
        <p:spPr>
          <a:xfrm>
            <a:off x="2699792" y="1772816"/>
            <a:ext cx="1296144" cy="43204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2699792" y="2708920"/>
            <a:ext cx="1296144" cy="43204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2843808" y="4581128"/>
            <a:ext cx="1296144" cy="43204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 animBg="1"/>
      <p:bldP spid="5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5797256"/>
          </a:xfrm>
        </p:spPr>
        <p:txBody>
          <a:bodyPr/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6000" dirty="0" err="1" smtClean="0"/>
              <a:t>wir</a:t>
            </a:r>
            <a:r>
              <a:rPr lang="cs-CZ" sz="6000" dirty="0" smtClean="0"/>
              <a:t>			</a:t>
            </a:r>
            <a:r>
              <a:rPr lang="cs-CZ" sz="6000" dirty="0" err="1" smtClean="0"/>
              <a:t>uns</a:t>
            </a:r>
            <a:r>
              <a:rPr lang="cs-CZ" sz="6000" dirty="0" smtClean="0"/>
              <a:t/>
            </a:r>
            <a:br>
              <a:rPr lang="cs-CZ" sz="6000" dirty="0" smtClean="0"/>
            </a:br>
            <a:r>
              <a:rPr lang="cs-CZ" sz="6000" dirty="0" err="1" smtClean="0"/>
              <a:t>ihr</a:t>
            </a:r>
            <a:r>
              <a:rPr lang="cs-CZ" sz="6000" dirty="0" smtClean="0"/>
              <a:t> 			</a:t>
            </a:r>
            <a:r>
              <a:rPr lang="cs-CZ" sz="6000" dirty="0" err="1" smtClean="0"/>
              <a:t>euch</a:t>
            </a:r>
            <a:r>
              <a:rPr lang="cs-CZ" sz="6000" dirty="0" smtClean="0"/>
              <a:t/>
            </a:r>
            <a:br>
              <a:rPr lang="cs-CZ" sz="6000" dirty="0" smtClean="0"/>
            </a:br>
            <a:r>
              <a:rPr lang="cs-CZ" sz="6000" dirty="0" err="1" smtClean="0"/>
              <a:t>sie</a:t>
            </a:r>
            <a:r>
              <a:rPr lang="cs-CZ" sz="6000" dirty="0" smtClean="0"/>
              <a:t>			</a:t>
            </a:r>
            <a:r>
              <a:rPr lang="cs-CZ" sz="6000" dirty="0" err="1" smtClean="0"/>
              <a:t>sich</a:t>
            </a:r>
            <a:endParaRPr lang="cs-CZ" sz="6000" dirty="0"/>
          </a:p>
        </p:txBody>
      </p:sp>
      <p:sp>
        <p:nvSpPr>
          <p:cNvPr id="3" name="Šipka doprava 2"/>
          <p:cNvSpPr/>
          <p:nvPr/>
        </p:nvSpPr>
        <p:spPr>
          <a:xfrm>
            <a:off x="2771800" y="2708920"/>
            <a:ext cx="1296144" cy="43204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 doprava 3"/>
          <p:cNvSpPr/>
          <p:nvPr/>
        </p:nvSpPr>
        <p:spPr>
          <a:xfrm>
            <a:off x="2771800" y="3645024"/>
            <a:ext cx="1296144" cy="43204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2771800" y="4509120"/>
            <a:ext cx="1296144" cy="43204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 animBg="1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914400" y="620688"/>
            <a:ext cx="7772400" cy="573487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dirty="0" smtClean="0">
                <a:solidFill>
                  <a:schemeClr val="accent3"/>
                </a:solidFill>
              </a:rPr>
              <a:t>4. pád</a:t>
            </a:r>
            <a:br>
              <a:rPr lang="cs-CZ" sz="6000" dirty="0" smtClean="0">
                <a:solidFill>
                  <a:schemeClr val="accent3"/>
                </a:solidFill>
              </a:rPr>
            </a:br>
            <a:r>
              <a:rPr lang="cs-CZ" sz="5400" dirty="0" err="1" smtClean="0">
                <a:solidFill>
                  <a:schemeClr val="tx1"/>
                </a:solidFill>
              </a:rPr>
              <a:t>ich</a:t>
            </a:r>
            <a:r>
              <a:rPr lang="cs-CZ" sz="5400" dirty="0" smtClean="0">
                <a:solidFill>
                  <a:schemeClr val="tx1"/>
                </a:solidFill>
              </a:rPr>
              <a:t>			</a:t>
            </a:r>
            <a:r>
              <a:rPr lang="cs-CZ" sz="5400" dirty="0" err="1" smtClean="0">
                <a:solidFill>
                  <a:schemeClr val="tx1"/>
                </a:solidFill>
              </a:rPr>
              <a:t>mich</a:t>
            </a:r>
            <a:r>
              <a:rPr lang="cs-CZ" sz="5400" dirty="0" smtClean="0">
                <a:solidFill>
                  <a:schemeClr val="tx1"/>
                </a:solidFill>
              </a:rPr>
              <a:t/>
            </a:r>
            <a:br>
              <a:rPr lang="cs-CZ" sz="5400" dirty="0" smtClean="0">
                <a:solidFill>
                  <a:schemeClr val="tx1"/>
                </a:solidFill>
              </a:rPr>
            </a:br>
            <a:r>
              <a:rPr lang="cs-CZ" sz="5400" dirty="0" err="1" smtClean="0">
                <a:solidFill>
                  <a:schemeClr val="tx1"/>
                </a:solidFill>
              </a:rPr>
              <a:t>du</a:t>
            </a:r>
            <a:r>
              <a:rPr lang="cs-CZ" sz="5400" dirty="0" smtClean="0">
                <a:solidFill>
                  <a:schemeClr val="tx1"/>
                </a:solidFill>
              </a:rPr>
              <a:t>				</a:t>
            </a:r>
            <a:r>
              <a:rPr lang="cs-CZ" sz="5400" dirty="0" err="1" smtClean="0">
                <a:solidFill>
                  <a:schemeClr val="tx1"/>
                </a:solidFill>
              </a:rPr>
              <a:t>dich</a:t>
            </a:r>
            <a:r>
              <a:rPr lang="cs-CZ" sz="5400" dirty="0" smtClean="0">
                <a:solidFill>
                  <a:schemeClr val="tx1"/>
                </a:solidFill>
              </a:rPr>
              <a:t/>
            </a:r>
            <a:br>
              <a:rPr lang="cs-CZ" sz="5400" dirty="0" smtClean="0">
                <a:solidFill>
                  <a:schemeClr val="tx1"/>
                </a:solidFill>
              </a:rPr>
            </a:br>
            <a:r>
              <a:rPr lang="cs-CZ" sz="5400" dirty="0" err="1" smtClean="0">
                <a:solidFill>
                  <a:schemeClr val="tx1"/>
                </a:solidFill>
              </a:rPr>
              <a:t>er</a:t>
            </a:r>
            <a:r>
              <a:rPr lang="cs-CZ" sz="5400" dirty="0" smtClean="0">
                <a:solidFill>
                  <a:schemeClr val="tx1"/>
                </a:solidFill>
              </a:rPr>
              <a:t/>
            </a:r>
            <a:br>
              <a:rPr lang="cs-CZ" sz="5400" dirty="0" smtClean="0">
                <a:solidFill>
                  <a:schemeClr val="tx1"/>
                </a:solidFill>
              </a:rPr>
            </a:br>
            <a:r>
              <a:rPr lang="cs-CZ" sz="5400" dirty="0" err="1" smtClean="0">
                <a:solidFill>
                  <a:schemeClr val="tx1"/>
                </a:solidFill>
              </a:rPr>
              <a:t>sie</a:t>
            </a:r>
            <a:r>
              <a:rPr lang="cs-CZ" sz="5400" dirty="0" smtClean="0">
                <a:solidFill>
                  <a:schemeClr val="tx1"/>
                </a:solidFill>
              </a:rPr>
              <a:t>			</a:t>
            </a:r>
            <a:r>
              <a:rPr lang="cs-CZ" sz="5400" dirty="0" err="1" smtClean="0">
                <a:solidFill>
                  <a:schemeClr val="tx1"/>
                </a:solidFill>
              </a:rPr>
              <a:t>sich</a:t>
            </a:r>
            <a:r>
              <a:rPr lang="cs-CZ" sz="5400" dirty="0" smtClean="0">
                <a:solidFill>
                  <a:schemeClr val="tx1"/>
                </a:solidFill>
              </a:rPr>
              <a:t/>
            </a:r>
            <a:br>
              <a:rPr lang="cs-CZ" sz="5400" dirty="0" smtClean="0">
                <a:solidFill>
                  <a:schemeClr val="tx1"/>
                </a:solidFill>
              </a:rPr>
            </a:br>
            <a:r>
              <a:rPr lang="cs-CZ" sz="5400" dirty="0" smtClean="0">
                <a:solidFill>
                  <a:schemeClr val="tx1"/>
                </a:solidFill>
              </a:rPr>
              <a:t>es</a:t>
            </a:r>
            <a:r>
              <a:rPr lang="cs-CZ" sz="6000" dirty="0" smtClean="0">
                <a:solidFill>
                  <a:schemeClr val="accent3"/>
                </a:solidFill>
              </a:rPr>
              <a:t/>
            </a:r>
            <a:br>
              <a:rPr lang="cs-CZ" sz="6000" dirty="0" smtClean="0">
                <a:solidFill>
                  <a:schemeClr val="accent3"/>
                </a:solidFill>
              </a:rPr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6" name="Šipka doprava 5"/>
          <p:cNvSpPr/>
          <p:nvPr/>
        </p:nvSpPr>
        <p:spPr>
          <a:xfrm>
            <a:off x="2915816" y="1772816"/>
            <a:ext cx="1296144" cy="43204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2915816" y="2492896"/>
            <a:ext cx="1296144" cy="43204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2915816" y="4221088"/>
            <a:ext cx="1296144" cy="43204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Pravá složená závorka 8"/>
          <p:cNvSpPr/>
          <p:nvPr/>
        </p:nvSpPr>
        <p:spPr>
          <a:xfrm>
            <a:off x="2195736" y="3429000"/>
            <a:ext cx="432048" cy="2016224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animBg="1"/>
      <p:bldP spid="7" grpId="0" animBg="1"/>
      <p:bldP spid="8" grpId="0" animBg="1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5400" dirty="0" err="1" smtClean="0"/>
              <a:t>wir</a:t>
            </a:r>
            <a:r>
              <a:rPr lang="cs-CZ" sz="5400" dirty="0" smtClean="0"/>
              <a:t>			</a:t>
            </a:r>
            <a:r>
              <a:rPr lang="cs-CZ" sz="5400" dirty="0" err="1" smtClean="0"/>
              <a:t>uns</a:t>
            </a:r>
            <a:endParaRPr lang="cs-CZ" sz="5400" dirty="0" smtClean="0"/>
          </a:p>
          <a:p>
            <a:pPr>
              <a:buNone/>
            </a:pPr>
            <a:r>
              <a:rPr lang="cs-CZ" sz="5400" dirty="0" err="1" smtClean="0"/>
              <a:t>ihr</a:t>
            </a:r>
            <a:r>
              <a:rPr lang="cs-CZ" sz="5400" dirty="0" smtClean="0"/>
              <a:t>				</a:t>
            </a:r>
            <a:r>
              <a:rPr lang="cs-CZ" sz="5400" dirty="0" err="1" smtClean="0"/>
              <a:t>euch</a:t>
            </a:r>
            <a:r>
              <a:rPr lang="cs-CZ" sz="5400" dirty="0" smtClean="0"/>
              <a:t>		</a:t>
            </a:r>
          </a:p>
          <a:p>
            <a:pPr>
              <a:buNone/>
            </a:pPr>
            <a:r>
              <a:rPr lang="cs-CZ" sz="5400" dirty="0" err="1" smtClean="0"/>
              <a:t>sie</a:t>
            </a:r>
            <a:r>
              <a:rPr lang="cs-CZ" sz="5400" dirty="0" smtClean="0"/>
              <a:t>				</a:t>
            </a:r>
            <a:r>
              <a:rPr lang="cs-CZ" sz="5400" dirty="0" err="1" smtClean="0"/>
              <a:t>sich</a:t>
            </a:r>
            <a:endParaRPr lang="cs-CZ" sz="5400" dirty="0"/>
          </a:p>
        </p:txBody>
      </p:sp>
      <p:sp>
        <p:nvSpPr>
          <p:cNvPr id="4" name="Šipka doprava 3"/>
          <p:cNvSpPr/>
          <p:nvPr/>
        </p:nvSpPr>
        <p:spPr>
          <a:xfrm>
            <a:off x="2699792" y="2132856"/>
            <a:ext cx="1296144" cy="43204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2699792" y="2996952"/>
            <a:ext cx="1296144" cy="43204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2699792" y="3861048"/>
            <a:ext cx="1296144" cy="43204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260648"/>
            <a:ext cx="8229600" cy="6240186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1000" dirty="0" smtClean="0"/>
          </a:p>
          <a:p>
            <a:pPr>
              <a:buNone/>
            </a:pPr>
            <a:r>
              <a:rPr lang="cs-CZ" sz="6600" dirty="0" err="1" smtClean="0">
                <a:solidFill>
                  <a:srgbClr val="FFC000"/>
                </a:solidFill>
              </a:rPr>
              <a:t>Übungen</a:t>
            </a:r>
            <a:r>
              <a:rPr lang="cs-CZ" sz="6600" dirty="0" smtClean="0">
                <a:solidFill>
                  <a:srgbClr val="FFC000"/>
                </a:solidFill>
              </a:rPr>
              <a:t>:</a:t>
            </a:r>
          </a:p>
          <a:p>
            <a:pPr>
              <a:buFont typeface="Wingdings" pitchFamily="2" charset="2"/>
              <a:buChar char="q"/>
            </a:pPr>
            <a:r>
              <a:rPr lang="cs-CZ" sz="4000" dirty="0" smtClean="0"/>
              <a:t>Přelož:</a:t>
            </a:r>
          </a:p>
          <a:p>
            <a:pPr marL="811530" indent="-742950">
              <a:buAutoNum type="arabicParenR"/>
            </a:pPr>
            <a:r>
              <a:rPr lang="cs-CZ" sz="4000" dirty="0" smtClean="0"/>
              <a:t>Myji si ruce.</a:t>
            </a:r>
          </a:p>
          <a:p>
            <a:pPr marL="811530" indent="-742950">
              <a:buNone/>
            </a:pPr>
            <a:r>
              <a:rPr lang="cs-CZ" sz="4000" dirty="0" smtClean="0"/>
              <a:t>	</a:t>
            </a:r>
            <a:r>
              <a:rPr lang="cs-CZ" sz="4000" dirty="0" err="1" smtClean="0"/>
              <a:t>Ich</a:t>
            </a:r>
            <a:r>
              <a:rPr lang="cs-CZ" sz="4000" dirty="0" smtClean="0"/>
              <a:t> </a:t>
            </a:r>
            <a:r>
              <a:rPr lang="cs-CZ" sz="4000" dirty="0" err="1" smtClean="0"/>
              <a:t>wasche</a:t>
            </a:r>
            <a:r>
              <a:rPr lang="cs-CZ" sz="4000" dirty="0" smtClean="0"/>
              <a:t> </a:t>
            </a:r>
            <a:r>
              <a:rPr lang="cs-CZ" sz="4000" dirty="0" err="1" smtClean="0"/>
              <a:t>mir</a:t>
            </a:r>
            <a:r>
              <a:rPr lang="cs-CZ" sz="4000" dirty="0" smtClean="0"/>
              <a:t> </a:t>
            </a:r>
            <a:r>
              <a:rPr lang="cs-CZ" sz="4000" dirty="0" err="1" smtClean="0"/>
              <a:t>die</a:t>
            </a:r>
            <a:r>
              <a:rPr lang="cs-CZ" sz="4000" dirty="0" smtClean="0"/>
              <a:t> </a:t>
            </a:r>
            <a:r>
              <a:rPr lang="cs-CZ" sz="4000" dirty="0" err="1" smtClean="0"/>
              <a:t>Hände</a:t>
            </a:r>
            <a:r>
              <a:rPr lang="cs-CZ" sz="4000" dirty="0" smtClean="0"/>
              <a:t>.</a:t>
            </a:r>
          </a:p>
          <a:p>
            <a:pPr marL="811530" indent="-742950">
              <a:buNone/>
            </a:pPr>
            <a:endParaRPr lang="cs-CZ" sz="4000" dirty="0" smtClean="0"/>
          </a:p>
          <a:p>
            <a:pPr marL="811530" indent="-742950">
              <a:buAutoNum type="arabicParenR" startAt="2"/>
            </a:pPr>
            <a:r>
              <a:rPr lang="cs-CZ" sz="4000" dirty="0" smtClean="0"/>
              <a:t>Myji se.</a:t>
            </a:r>
          </a:p>
          <a:p>
            <a:pPr marL="811530" indent="-742950">
              <a:buNone/>
            </a:pPr>
            <a:r>
              <a:rPr lang="cs-CZ" sz="4000" dirty="0" smtClean="0"/>
              <a:t>	</a:t>
            </a:r>
            <a:r>
              <a:rPr lang="cs-CZ" sz="4000" dirty="0" err="1" smtClean="0"/>
              <a:t>Ich</a:t>
            </a:r>
            <a:r>
              <a:rPr lang="cs-CZ" sz="4000" dirty="0" smtClean="0"/>
              <a:t> </a:t>
            </a:r>
            <a:r>
              <a:rPr lang="cs-CZ" sz="4000" dirty="0" err="1" smtClean="0"/>
              <a:t>wasche</a:t>
            </a:r>
            <a:r>
              <a:rPr lang="cs-CZ" sz="4000" dirty="0" smtClean="0"/>
              <a:t> </a:t>
            </a:r>
            <a:r>
              <a:rPr lang="cs-CZ" sz="4000" dirty="0" err="1" smtClean="0"/>
              <a:t>mich</a:t>
            </a:r>
            <a:r>
              <a:rPr lang="cs-CZ" sz="4000" dirty="0" smtClean="0"/>
              <a:t>.</a:t>
            </a:r>
          </a:p>
          <a:p>
            <a:pPr marL="811530" indent="-742950">
              <a:buNone/>
            </a:pPr>
            <a:r>
              <a:rPr lang="cs-CZ" sz="3600" dirty="0" smtClean="0"/>
              <a:t> 	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7467600" cy="1008112"/>
          </a:xfrm>
        </p:spPr>
        <p:txBody>
          <a:bodyPr>
            <a:noAutofit/>
          </a:bodyPr>
          <a:lstStyle/>
          <a:p>
            <a:r>
              <a:rPr lang="cs-CZ" sz="6000" dirty="0" smtClean="0"/>
              <a:t/>
            </a:r>
            <a:br>
              <a:rPr lang="cs-CZ" sz="6000" dirty="0" smtClean="0"/>
            </a:br>
            <a:endParaRPr lang="cs-CZ" sz="6000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692696"/>
            <a:ext cx="7859216" cy="5662864"/>
          </a:xfrm>
        </p:spPr>
        <p:txBody>
          <a:bodyPr>
            <a:normAutofit/>
          </a:bodyPr>
          <a:lstStyle/>
          <a:p>
            <a:pPr marL="457200" indent="-457200">
              <a:buNone/>
            </a:pPr>
            <a:endParaRPr lang="cs-CZ" sz="4000" smtClean="0"/>
          </a:p>
          <a:p>
            <a:pPr marL="457200" indent="-457200">
              <a:buNone/>
            </a:pPr>
            <a:r>
              <a:rPr lang="cs-CZ" sz="4000" smtClean="0"/>
              <a:t>3</a:t>
            </a:r>
            <a:r>
              <a:rPr lang="cs-CZ" sz="4000" dirty="0" smtClean="0"/>
              <a:t>) Já si přeji psa.</a:t>
            </a:r>
          </a:p>
          <a:p>
            <a:pPr marL="457200" indent="-457200">
              <a:buNone/>
            </a:pPr>
            <a:r>
              <a:rPr lang="cs-CZ" sz="4000" dirty="0" smtClean="0"/>
              <a:t>	</a:t>
            </a:r>
            <a:r>
              <a:rPr lang="cs-CZ" sz="4000" dirty="0" err="1" smtClean="0"/>
              <a:t>Ich</a:t>
            </a:r>
            <a:r>
              <a:rPr lang="cs-CZ" sz="4000" dirty="0" smtClean="0"/>
              <a:t> </a:t>
            </a:r>
            <a:r>
              <a:rPr lang="cs-CZ" sz="4000" dirty="0" err="1" smtClean="0"/>
              <a:t>wünsche</a:t>
            </a:r>
            <a:r>
              <a:rPr lang="cs-CZ" sz="4000" dirty="0" smtClean="0"/>
              <a:t> </a:t>
            </a:r>
            <a:r>
              <a:rPr lang="cs-CZ" sz="4000" dirty="0" err="1" smtClean="0"/>
              <a:t>mir</a:t>
            </a:r>
            <a:r>
              <a:rPr lang="cs-CZ" sz="4000" dirty="0" smtClean="0"/>
              <a:t> </a:t>
            </a:r>
            <a:r>
              <a:rPr lang="cs-CZ" sz="4000" dirty="0" err="1" smtClean="0"/>
              <a:t>einen</a:t>
            </a:r>
            <a:r>
              <a:rPr lang="cs-CZ" sz="4000" dirty="0" smtClean="0"/>
              <a:t> </a:t>
            </a:r>
            <a:r>
              <a:rPr lang="cs-CZ" sz="4000" dirty="0" err="1" smtClean="0"/>
              <a:t>Hund</a:t>
            </a:r>
            <a:r>
              <a:rPr lang="cs-CZ" sz="4000" dirty="0" smtClean="0"/>
              <a:t>.</a:t>
            </a:r>
          </a:p>
          <a:p>
            <a:pPr marL="457200" indent="-457200">
              <a:buNone/>
            </a:pPr>
            <a:endParaRPr lang="cs-CZ" sz="4000" dirty="0" smtClean="0"/>
          </a:p>
          <a:p>
            <a:pPr marL="457200" indent="-457200">
              <a:buNone/>
            </a:pPr>
            <a:r>
              <a:rPr lang="cs-CZ" sz="4000" dirty="0" smtClean="0"/>
              <a:t>4) Ona si čistí zuby.</a:t>
            </a:r>
          </a:p>
          <a:p>
            <a:pPr marL="457200" indent="-457200">
              <a:buNone/>
            </a:pPr>
            <a:r>
              <a:rPr lang="cs-CZ" sz="4000" dirty="0" smtClean="0"/>
              <a:t>	</a:t>
            </a:r>
            <a:r>
              <a:rPr lang="cs-CZ" sz="4000" dirty="0" err="1" smtClean="0"/>
              <a:t>Sie</a:t>
            </a:r>
            <a:r>
              <a:rPr lang="cs-CZ" sz="4000" dirty="0" smtClean="0"/>
              <a:t> </a:t>
            </a:r>
            <a:r>
              <a:rPr lang="cs-CZ" sz="4000" dirty="0" err="1" smtClean="0"/>
              <a:t>putzt</a:t>
            </a:r>
            <a:r>
              <a:rPr lang="cs-CZ" sz="4000" dirty="0" smtClean="0"/>
              <a:t> </a:t>
            </a:r>
            <a:r>
              <a:rPr lang="cs-CZ" sz="4000" dirty="0" err="1" smtClean="0"/>
              <a:t>sich</a:t>
            </a:r>
            <a:r>
              <a:rPr lang="cs-CZ" sz="4000" dirty="0" smtClean="0"/>
              <a:t> </a:t>
            </a:r>
            <a:r>
              <a:rPr lang="cs-CZ" sz="4000" dirty="0" err="1" smtClean="0"/>
              <a:t>die</a:t>
            </a:r>
            <a:r>
              <a:rPr lang="cs-CZ" sz="4000" dirty="0" smtClean="0"/>
              <a:t> </a:t>
            </a:r>
            <a:r>
              <a:rPr lang="cs-CZ" sz="4000" dirty="0" err="1" smtClean="0"/>
              <a:t>Zähne</a:t>
            </a:r>
            <a:r>
              <a:rPr lang="cs-CZ" sz="4000" dirty="0" smtClean="0"/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363272" cy="556523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400" u="sng" dirty="0" smtClean="0"/>
              <a:t>Použité zdroje:</a:t>
            </a:r>
          </a:p>
          <a:p>
            <a:pPr>
              <a:buNone/>
            </a:pPr>
            <a:endParaRPr lang="cs-CZ" sz="1200" u="sng" dirty="0" smtClean="0"/>
          </a:p>
          <a:p>
            <a:r>
              <a:rPr lang="cs-CZ" sz="2800" dirty="0"/>
              <a:t>Vlastní práce autora</a:t>
            </a:r>
          </a:p>
          <a:p>
            <a:r>
              <a:rPr lang="cs-CZ" sz="2800" dirty="0"/>
              <a:t>RADĚVOVÁ, Zuzana. Cvičebnice německé gramatiky: </a:t>
            </a:r>
            <a:r>
              <a:rPr lang="cs-CZ" sz="2800" dirty="0" err="1"/>
              <a:t>Übungsbuch</a:t>
            </a:r>
            <a:r>
              <a:rPr lang="cs-CZ" sz="2800" dirty="0"/>
              <a:t> der </a:t>
            </a:r>
            <a:r>
              <a:rPr lang="cs-CZ" sz="2800" dirty="0" err="1"/>
              <a:t>deutschen</a:t>
            </a:r>
            <a:r>
              <a:rPr lang="cs-CZ" sz="2800" dirty="0"/>
              <a:t> Gramatiku : pro začátečníky až mírně pokročilé. Vyd. 1. Brno: </a:t>
            </a:r>
            <a:r>
              <a:rPr lang="cs-CZ" sz="2800" dirty="0" err="1"/>
              <a:t>Didaktis</a:t>
            </a:r>
            <a:r>
              <a:rPr lang="cs-CZ" sz="2800" dirty="0"/>
              <a:t>, 2003, 118s. ISBN 97880735809953</a:t>
            </a:r>
          </a:p>
          <a:p>
            <a:pPr>
              <a:buNone/>
            </a:pPr>
            <a:endParaRPr lang="cs-CZ" sz="1800" u="sng" dirty="0" smtClean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508518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441</TotalTime>
  <Words>76</Words>
  <Application>Microsoft Office PowerPoint</Application>
  <PresentationFormat>Předvádění na obrazovce (4:3)</PresentationFormat>
  <Paragraphs>36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Metro</vt:lpstr>
      <vt:lpstr>Snímek 1</vt:lpstr>
      <vt:lpstr>Snímek 2</vt:lpstr>
      <vt:lpstr> Němčina používá    zvratného zájmena    „sich“ pouze pro    3. osobu jednotného    a množného čísla ve    3. a 4. pádě</vt:lpstr>
      <vt:lpstr>Snímek 4</vt:lpstr>
      <vt:lpstr>3.pád ich    mir du    dir er sie    sich es    </vt:lpstr>
      <vt:lpstr>   wir   uns ihr    euch sie   sich</vt:lpstr>
      <vt:lpstr>4. pád ich   mich du    dich er sie   sich es  </vt:lpstr>
      <vt:lpstr>Snímek 8</vt:lpstr>
      <vt:lpstr>Snímek 9</vt:lpstr>
      <vt:lpstr> 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SCHWEIZ</dc:title>
  <dc:creator>Petr</dc:creator>
  <cp:lastModifiedBy>Rumcajs</cp:lastModifiedBy>
  <cp:revision>52</cp:revision>
  <dcterms:created xsi:type="dcterms:W3CDTF">2012-03-09T19:34:06Z</dcterms:created>
  <dcterms:modified xsi:type="dcterms:W3CDTF">2012-05-22T14:39:06Z</dcterms:modified>
</cp:coreProperties>
</file>