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2FB8-05E4-455D-ABD6-2AED9C2443B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B9874-70CE-437F-9D2F-ECD1D746C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36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2FB8-05E4-455D-ABD6-2AED9C2443B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B9874-70CE-437F-9D2F-ECD1D746C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691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2FB8-05E4-455D-ABD6-2AED9C2443B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B9874-70CE-437F-9D2F-ECD1D746C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732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2FB8-05E4-455D-ABD6-2AED9C2443B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B9874-70CE-437F-9D2F-ECD1D746C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716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2FB8-05E4-455D-ABD6-2AED9C2443B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B9874-70CE-437F-9D2F-ECD1D746C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064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2FB8-05E4-455D-ABD6-2AED9C2443B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B9874-70CE-437F-9D2F-ECD1D746C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516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2FB8-05E4-455D-ABD6-2AED9C2443B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B9874-70CE-437F-9D2F-ECD1D746C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21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2FB8-05E4-455D-ABD6-2AED9C2443B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B9874-70CE-437F-9D2F-ECD1D746C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604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2FB8-05E4-455D-ABD6-2AED9C2443B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B9874-70CE-437F-9D2F-ECD1D746C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854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2FB8-05E4-455D-ABD6-2AED9C2443B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B9874-70CE-437F-9D2F-ECD1D746C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547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2FB8-05E4-455D-ABD6-2AED9C2443B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B9874-70CE-437F-9D2F-ECD1D746C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579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D2FB8-05E4-455D-ABD6-2AED9C2443B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CB9874-70CE-437F-9D2F-ECD1D746C2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270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etr_Ilji%C4%8D_%C4%8Cajkovskij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odest_Petrovi%C4%8D_Musorgskij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ergej_Prokofjev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Igor_Fjodorovi%C4%8D_Stravinskij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ram_Cha%C4%8Daturja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1368151"/>
          </a:xfrm>
        </p:spPr>
        <p:txBody>
          <a:bodyPr/>
          <a:lstStyle/>
          <a:p>
            <a:r>
              <a:rPr lang="cs-CZ" dirty="0" smtClean="0"/>
              <a:t>Ruští hudební skladatelé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770" y="2060848"/>
            <a:ext cx="7848872" cy="2808312"/>
          </a:xfrm>
        </p:spPr>
        <p:txBody>
          <a:bodyPr/>
          <a:lstStyle/>
          <a:p>
            <a:pPr lvl="0" algn="l"/>
            <a:r>
              <a:rPr lang="cs-CZ" sz="2300" dirty="0">
                <a:solidFill>
                  <a:prstClr val="black"/>
                </a:solidFill>
              </a:rPr>
              <a:t>Název školy:  Základní škola Karla Klíče Hostinné</a:t>
            </a:r>
          </a:p>
          <a:p>
            <a:pPr lvl="0" algn="l"/>
            <a:r>
              <a:rPr lang="cs-CZ" sz="2300" dirty="0">
                <a:solidFill>
                  <a:prstClr val="black"/>
                </a:solidFill>
              </a:rPr>
              <a:t>Autor:  Mgr. Renáta Jehličková</a:t>
            </a:r>
          </a:p>
          <a:p>
            <a:pPr lvl="0" algn="l"/>
            <a:r>
              <a:rPr lang="cs-CZ" sz="2300" dirty="0">
                <a:solidFill>
                  <a:prstClr val="black"/>
                </a:solidFill>
              </a:rPr>
              <a:t>Název:  </a:t>
            </a:r>
            <a:r>
              <a:rPr lang="cs-CZ" sz="2300" dirty="0" smtClean="0">
                <a:solidFill>
                  <a:prstClr val="black"/>
                </a:solidFill>
              </a:rPr>
              <a:t>VY_32_INOVACE_09_C_03_RUŠTÍ HUDEBNÍ SKLADATELÉ</a:t>
            </a:r>
            <a:endParaRPr lang="cs-CZ" sz="2300" dirty="0">
              <a:solidFill>
                <a:prstClr val="black"/>
              </a:solidFill>
            </a:endParaRPr>
          </a:p>
          <a:p>
            <a:pPr lvl="0" algn="l"/>
            <a:r>
              <a:rPr lang="cs-CZ" sz="2300" dirty="0">
                <a:solidFill>
                  <a:prstClr val="black"/>
                </a:solidFill>
              </a:rPr>
              <a:t>Téma</a:t>
            </a:r>
            <a:r>
              <a:rPr lang="cs-CZ" sz="2300" dirty="0" smtClean="0">
                <a:solidFill>
                  <a:prstClr val="black"/>
                </a:solidFill>
              </a:rPr>
              <a:t>:  HUDEBNÍ NAUKA</a:t>
            </a:r>
            <a:endParaRPr lang="cs-CZ" sz="2300" dirty="0">
              <a:solidFill>
                <a:prstClr val="black"/>
              </a:solidFill>
            </a:endParaRPr>
          </a:p>
          <a:p>
            <a:pPr lvl="0" algn="l"/>
            <a:r>
              <a:rPr lang="cs-CZ" sz="2300" dirty="0">
                <a:solidFill>
                  <a:prstClr val="black"/>
                </a:solidFill>
              </a:rPr>
              <a:t>Číslo projektu: CZ.1.07/1.4.00/21.2131</a:t>
            </a:r>
          </a:p>
          <a:p>
            <a:pPr lvl="0" algn="l"/>
            <a:endParaRPr lang="cs-CZ" sz="23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6130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8161414"/>
              </p:ext>
            </p:extLst>
          </p:nvPr>
        </p:nvGraphicFramePr>
        <p:xfrm>
          <a:off x="1187624" y="2060848"/>
          <a:ext cx="6834212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8.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IV.A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Ruští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hudební skladatelé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dílo, P. I. Čajkovskij, M. P.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Musorgskij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S. Prokofjev, I.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Stravinskij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A.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Chačaturjan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7191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  <a:hlinkClick r:id="rId2"/>
              </a:rPr>
              <a:t>Petr </a:t>
            </a:r>
            <a:r>
              <a:rPr lang="cs-CZ" sz="2300" b="1" u="sng" dirty="0" err="1" smtClean="0">
                <a:solidFill>
                  <a:prstClr val="black"/>
                </a:solidFill>
                <a:hlinkClick r:id="rId2"/>
              </a:rPr>
              <a:t>Iljič</a:t>
            </a:r>
            <a:r>
              <a:rPr lang="cs-CZ" sz="2300" b="1" u="sng" dirty="0" smtClean="0">
                <a:solidFill>
                  <a:prstClr val="black"/>
                </a:solidFill>
                <a:hlinkClick r:id="rId2"/>
              </a:rPr>
              <a:t> Čajkovskij</a:t>
            </a:r>
            <a:r>
              <a:rPr lang="cs-CZ" sz="2300" dirty="0" smtClean="0">
                <a:solidFill>
                  <a:prstClr val="black"/>
                </a:solidFill>
                <a:hlinkClick r:id="rId2"/>
              </a:rPr>
              <a:t> </a:t>
            </a:r>
            <a:r>
              <a:rPr lang="cs-CZ" sz="2300" b="1" dirty="0" smtClean="0">
                <a:solidFill>
                  <a:prstClr val="black"/>
                </a:solidFill>
              </a:rPr>
              <a:t>(7. 5. 1840 </a:t>
            </a:r>
            <a:r>
              <a:rPr lang="cs-CZ" sz="2300" b="1" dirty="0" err="1" smtClean="0">
                <a:solidFill>
                  <a:prstClr val="black"/>
                </a:solidFill>
              </a:rPr>
              <a:t>Votkins</a:t>
            </a:r>
            <a:r>
              <a:rPr lang="cs-CZ" sz="2300" b="1" dirty="0" smtClean="0">
                <a:solidFill>
                  <a:prstClr val="black"/>
                </a:solidFill>
              </a:rPr>
              <a:t> </a:t>
            </a:r>
            <a:r>
              <a:rPr lang="cs-CZ" sz="2300" b="1" dirty="0">
                <a:solidFill>
                  <a:prstClr val="black"/>
                </a:solidFill>
              </a:rPr>
              <a:t>– 6</a:t>
            </a:r>
            <a:r>
              <a:rPr lang="cs-CZ" sz="2300" b="1" dirty="0" smtClean="0">
                <a:solidFill>
                  <a:prstClr val="black"/>
                </a:solidFill>
              </a:rPr>
              <a:t>. 11. 1894 Petrohrad)</a:t>
            </a:r>
            <a:endParaRPr lang="cs-CZ" sz="2300" b="1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Narodil se v rodině důlního inženýra, často se stěhovali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Matka byla původem z Francie, brzy zemřela, syn to těžce nesl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Po celý život trpěl depresemi, byl velmi citlivý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Již ve 4 letech začal hrát na klavír, obdivoval Mozarta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Vystudoval konzervatoř, později se stal na ní profesorem</a:t>
            </a:r>
            <a:endParaRPr lang="cs-CZ" sz="2300" dirty="0">
              <a:solidFill>
                <a:prstClr val="black"/>
              </a:solidFill>
            </a:endParaRP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Dílo: </a:t>
            </a:r>
            <a:r>
              <a:rPr lang="cs-CZ" sz="2300" dirty="0" smtClean="0">
                <a:solidFill>
                  <a:prstClr val="black"/>
                </a:solidFill>
              </a:rPr>
              <a:t>-</a:t>
            </a: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6 symfonií (nejznámější je poslední – </a:t>
            </a:r>
            <a:r>
              <a:rPr lang="cs-CZ" sz="2300" i="1" dirty="0" smtClean="0">
                <a:solidFill>
                  <a:prstClr val="black"/>
                </a:solidFill>
              </a:rPr>
              <a:t>Patetická</a:t>
            </a:r>
            <a:r>
              <a:rPr lang="cs-CZ" sz="2300" dirty="0" smtClean="0">
                <a:solidFill>
                  <a:prstClr val="black"/>
                </a:solidFill>
              </a:rPr>
              <a:t>)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- 3 klavírní koncerty (nejznámější je koncert </a:t>
            </a:r>
            <a:r>
              <a:rPr lang="cs-CZ" sz="2300" i="1" dirty="0" smtClean="0">
                <a:solidFill>
                  <a:prstClr val="black"/>
                </a:solidFill>
              </a:rPr>
              <a:t>b-moll</a:t>
            </a:r>
            <a:r>
              <a:rPr lang="cs-CZ" sz="2300" dirty="0" smtClean="0">
                <a:solidFill>
                  <a:prstClr val="black"/>
                </a:solidFill>
              </a:rPr>
              <a:t>)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              - </a:t>
            </a:r>
            <a:r>
              <a:rPr lang="cs-CZ" sz="2300" dirty="0" smtClean="0">
                <a:solidFill>
                  <a:prstClr val="black"/>
                </a:solidFill>
              </a:rPr>
              <a:t>několik oper (</a:t>
            </a:r>
            <a:r>
              <a:rPr lang="cs-CZ" sz="2300" i="1" dirty="0" smtClean="0">
                <a:solidFill>
                  <a:prstClr val="black"/>
                </a:solidFill>
              </a:rPr>
              <a:t>Evžen Oněgin</a:t>
            </a:r>
            <a:r>
              <a:rPr lang="cs-CZ" sz="2300" dirty="0" smtClean="0">
                <a:solidFill>
                  <a:prstClr val="black"/>
                </a:solidFill>
              </a:rPr>
              <a:t>, </a:t>
            </a:r>
            <a:r>
              <a:rPr lang="cs-CZ" sz="2300" i="1" dirty="0" smtClean="0">
                <a:solidFill>
                  <a:prstClr val="black"/>
                </a:solidFill>
              </a:rPr>
              <a:t>Piková dáma </a:t>
            </a:r>
            <a:r>
              <a:rPr lang="cs-CZ" sz="2300" dirty="0" smtClean="0">
                <a:solidFill>
                  <a:prstClr val="black"/>
                </a:solidFill>
              </a:rPr>
              <a:t>– podle Puškina)  </a:t>
            </a: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              - </a:t>
            </a:r>
            <a:r>
              <a:rPr lang="cs-CZ" sz="2300" dirty="0" smtClean="0">
                <a:solidFill>
                  <a:prstClr val="black"/>
                </a:solidFill>
              </a:rPr>
              <a:t>řada baletů (</a:t>
            </a:r>
            <a:r>
              <a:rPr lang="cs-CZ" sz="2300" i="1" dirty="0" smtClean="0">
                <a:solidFill>
                  <a:prstClr val="black"/>
                </a:solidFill>
              </a:rPr>
              <a:t>Labutí jezero</a:t>
            </a:r>
            <a:r>
              <a:rPr lang="cs-CZ" sz="2300" dirty="0" smtClean="0">
                <a:solidFill>
                  <a:prstClr val="black"/>
                </a:solidFill>
              </a:rPr>
              <a:t>, </a:t>
            </a:r>
            <a:r>
              <a:rPr lang="cs-CZ" sz="2300" i="1" dirty="0" smtClean="0">
                <a:solidFill>
                  <a:prstClr val="black"/>
                </a:solidFill>
              </a:rPr>
              <a:t>Louskáček</a:t>
            </a:r>
            <a:r>
              <a:rPr lang="cs-CZ" sz="2300" dirty="0" smtClean="0">
                <a:solidFill>
                  <a:prstClr val="black"/>
                </a:solidFill>
              </a:rPr>
              <a:t>, </a:t>
            </a:r>
            <a:r>
              <a:rPr lang="cs-CZ" sz="2300" i="1" dirty="0" smtClean="0">
                <a:solidFill>
                  <a:prstClr val="black"/>
                </a:solidFill>
              </a:rPr>
              <a:t>Šípková Růženka</a:t>
            </a:r>
            <a:r>
              <a:rPr lang="cs-CZ" sz="2300" dirty="0" smtClean="0">
                <a:solidFill>
                  <a:prstClr val="black"/>
                </a:solidFill>
              </a:rPr>
              <a:t>)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- houslový koncert, suity, vokální skladby</a:t>
            </a: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Ruští hudební skladatelé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9176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Ruští hudební skladatelé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Modest Petrovič </a:t>
            </a:r>
            <a:r>
              <a:rPr lang="cs-CZ" sz="2300" b="1" u="sng" dirty="0" err="1" smtClean="0">
                <a:hlinkClick r:id="rId2"/>
              </a:rPr>
              <a:t>Musorgskij</a:t>
            </a:r>
            <a:r>
              <a:rPr lang="cs-CZ" sz="2300" b="1" dirty="0" smtClean="0">
                <a:hlinkClick r:id="rId2"/>
              </a:rPr>
              <a:t> </a:t>
            </a:r>
            <a:r>
              <a:rPr lang="cs-CZ" sz="2300" b="1" dirty="0" smtClean="0"/>
              <a:t>(21. </a:t>
            </a:r>
            <a:r>
              <a:rPr lang="cs-CZ" sz="2300" b="1" dirty="0"/>
              <a:t>3</a:t>
            </a:r>
            <a:r>
              <a:rPr lang="cs-CZ" sz="2300" b="1" dirty="0" smtClean="0"/>
              <a:t>. 1839 </a:t>
            </a:r>
            <a:r>
              <a:rPr lang="cs-CZ" sz="2300" b="1" dirty="0" err="1" smtClean="0"/>
              <a:t>Karevo</a:t>
            </a:r>
            <a:r>
              <a:rPr lang="cs-CZ" sz="2300" b="1" dirty="0" smtClean="0"/>
              <a:t> – 16. </a:t>
            </a:r>
            <a:r>
              <a:rPr lang="cs-CZ" sz="2300" b="1" dirty="0"/>
              <a:t>3</a:t>
            </a:r>
            <a:r>
              <a:rPr lang="cs-CZ" sz="2300" b="1" dirty="0" smtClean="0"/>
              <a:t>. 1884</a:t>
            </a:r>
          </a:p>
          <a:p>
            <a:pPr marL="0" indent="0">
              <a:buNone/>
            </a:pPr>
            <a:r>
              <a:rPr lang="cs-CZ" sz="2300" b="1" dirty="0"/>
              <a:t> </a:t>
            </a:r>
            <a:r>
              <a:rPr lang="cs-CZ" sz="2300" b="1" dirty="0" smtClean="0"/>
              <a:t>                                                     Petrohrad)</a:t>
            </a:r>
          </a:p>
          <a:p>
            <a:pPr>
              <a:buFontTx/>
              <a:buChar char="-"/>
            </a:pPr>
            <a:r>
              <a:rPr lang="cs-CZ" sz="2300" dirty="0" smtClean="0"/>
              <a:t>Narodil se do vážené důstojnické rodiny, studoval současně gymnázium i hudbu, po maturitě zvolil nejprve dráhu vojáka, později se vrátil k hudbě</a:t>
            </a:r>
          </a:p>
          <a:p>
            <a:pPr>
              <a:buFontTx/>
              <a:buChar char="-"/>
            </a:pPr>
            <a:r>
              <a:rPr lang="cs-CZ" sz="2300" dirty="0" smtClean="0"/>
              <a:t>Po celý život trpěl depresemi, u žádné práce dlouho nevydržel</a:t>
            </a:r>
          </a:p>
          <a:p>
            <a:pPr>
              <a:buFontTx/>
              <a:buChar char="-"/>
            </a:pPr>
            <a:r>
              <a:rPr lang="cs-CZ" sz="2300" dirty="0" smtClean="0"/>
              <a:t>Po smrti matky propadl alkoholismu, zemřel jako chudý v pouhých 42 letech</a:t>
            </a:r>
          </a:p>
          <a:p>
            <a:pPr>
              <a:buFontTx/>
              <a:buChar char="-"/>
            </a:pPr>
            <a:r>
              <a:rPr lang="cs-CZ" sz="2300" dirty="0" smtClean="0"/>
              <a:t>Dílo: - klavírní skladby (</a:t>
            </a:r>
            <a:r>
              <a:rPr lang="cs-CZ" sz="2300" i="1" dirty="0" smtClean="0"/>
              <a:t>Obrázky z výstavy </a:t>
            </a:r>
            <a:r>
              <a:rPr lang="cs-CZ" sz="2300" dirty="0" smtClean="0"/>
              <a:t>– tzv. </a:t>
            </a:r>
            <a:r>
              <a:rPr lang="cs-CZ" sz="2300" i="1" dirty="0" err="1" smtClean="0"/>
              <a:t>Kartínky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 smtClean="0"/>
              <a:t>              - opery (</a:t>
            </a:r>
            <a:r>
              <a:rPr lang="cs-CZ" sz="2300" i="1" dirty="0" smtClean="0"/>
              <a:t>Boris </a:t>
            </a:r>
            <a:r>
              <a:rPr lang="cs-CZ" sz="2300" i="1" dirty="0" err="1" smtClean="0"/>
              <a:t>Godunov</a:t>
            </a:r>
            <a:r>
              <a:rPr lang="cs-CZ" sz="2300" dirty="0" smtClean="0"/>
              <a:t>, </a:t>
            </a:r>
            <a:r>
              <a:rPr lang="cs-CZ" sz="2300" i="1" dirty="0" smtClean="0"/>
              <a:t>Ženitba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- symfonické skladby, písně a sbory, scénická hudba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9916997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56990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Ruští hudební skladatelé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373216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Sergej Prokofjev</a:t>
            </a:r>
            <a:r>
              <a:rPr lang="cs-CZ" sz="2300" b="1" dirty="0">
                <a:hlinkClick r:id="rId2"/>
              </a:rPr>
              <a:t> </a:t>
            </a:r>
            <a:r>
              <a:rPr lang="cs-CZ" sz="2300" b="1" dirty="0" smtClean="0"/>
              <a:t>(23. 4. 1891 </a:t>
            </a:r>
            <a:r>
              <a:rPr lang="cs-CZ" sz="2300" b="1" dirty="0" err="1" smtClean="0"/>
              <a:t>Soncovka</a:t>
            </a:r>
            <a:r>
              <a:rPr lang="cs-CZ" sz="2300" b="1" dirty="0" smtClean="0"/>
              <a:t> – 5. 3. 1953 Moskva)</a:t>
            </a:r>
          </a:p>
          <a:p>
            <a:pPr>
              <a:buFontTx/>
              <a:buChar char="-"/>
            </a:pPr>
            <a:r>
              <a:rPr lang="cs-CZ" sz="2300" dirty="0" smtClean="0"/>
              <a:t>Základní hudební vzdělání získal od matky, komponovat začal v 10 letech, později vystudoval konzervatoř</a:t>
            </a:r>
          </a:p>
          <a:p>
            <a:pPr>
              <a:buFontTx/>
              <a:buChar char="-"/>
            </a:pPr>
            <a:r>
              <a:rPr lang="cs-CZ" sz="2300" dirty="0" smtClean="0"/>
              <a:t>Po bolševické revoluci v r. 1918 emigroval do USA, od r. 1920 však žil v Paříži, později získal zpět i sovětský pas a v r. 1936 se vrátil zpět do tehdejšího Sovětského svazu, kde však vrcholily stalinské represe</a:t>
            </a:r>
          </a:p>
          <a:p>
            <a:pPr>
              <a:buFontTx/>
              <a:buChar char="-"/>
            </a:pPr>
            <a:r>
              <a:rPr lang="cs-CZ" sz="2300" dirty="0" smtClean="0"/>
              <a:t>V roce 1948 tam byl prohlášen za nebezpečného buržoazního skladatele a jeho žena byla uvězněna pro obvinění ze špionáže  v gulagu, odkud se vrátila až v roce 1956</a:t>
            </a:r>
          </a:p>
          <a:p>
            <a:pPr>
              <a:buFontTx/>
              <a:buChar char="-"/>
            </a:pPr>
            <a:r>
              <a:rPr lang="cs-CZ" sz="2300" dirty="0" smtClean="0"/>
              <a:t>Od roku 1948 trpěl těžkou nemocí, avšak do poslední chvíle pracoval</a:t>
            </a:r>
            <a:r>
              <a:rPr lang="cs-CZ" sz="2300" dirty="0"/>
              <a:t> </a:t>
            </a:r>
            <a:r>
              <a:rPr lang="cs-CZ" sz="2300" dirty="0" smtClean="0"/>
              <a:t>(zemřel ve stejný den jako ruský diktátor Stalin)</a:t>
            </a:r>
          </a:p>
          <a:p>
            <a:pPr>
              <a:buFontTx/>
              <a:buChar char="-"/>
            </a:pPr>
            <a:r>
              <a:rPr lang="cs-CZ" sz="2300" dirty="0" smtClean="0"/>
              <a:t>Dílo: - opery (</a:t>
            </a:r>
            <a:r>
              <a:rPr lang="cs-CZ" sz="2300" i="1" dirty="0" smtClean="0"/>
              <a:t>Láska ke třem pomerančům</a:t>
            </a:r>
            <a:r>
              <a:rPr lang="cs-CZ" sz="2300" dirty="0" smtClean="0"/>
              <a:t>, </a:t>
            </a:r>
            <a:r>
              <a:rPr lang="cs-CZ" sz="2300" i="1" dirty="0" smtClean="0"/>
              <a:t>Vojna a mír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- balety (</a:t>
            </a:r>
            <a:r>
              <a:rPr lang="cs-CZ" sz="2300" i="1" dirty="0" smtClean="0"/>
              <a:t>Romeo a Julie</a:t>
            </a:r>
            <a:r>
              <a:rPr lang="cs-CZ" sz="2300" dirty="0" smtClean="0"/>
              <a:t>, </a:t>
            </a:r>
            <a:r>
              <a:rPr lang="cs-CZ" sz="2300" i="1" dirty="0" smtClean="0"/>
              <a:t>Popelka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- symfonie, filmová hudba, koncerty, sbory (</a:t>
            </a:r>
            <a:r>
              <a:rPr lang="cs-CZ" sz="2300" i="1" dirty="0" smtClean="0"/>
              <a:t>Péťa a vlk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endParaRPr lang="cs-CZ" sz="2300" dirty="0" smtClean="0"/>
          </a:p>
          <a:p>
            <a:pPr>
              <a:buFontTx/>
              <a:buChar char="-"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7677484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1143000"/>
          </a:xfrm>
          <a:solidFill>
            <a:schemeClr val="accent6">
              <a:lumMod val="60000"/>
              <a:lumOff val="40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Ruští hudební skladatelé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Igor </a:t>
            </a:r>
            <a:r>
              <a:rPr lang="cs-CZ" sz="2300" b="1" u="sng" dirty="0" err="1" smtClean="0">
                <a:hlinkClick r:id="rId2"/>
              </a:rPr>
              <a:t>Fjodorovič</a:t>
            </a:r>
            <a:r>
              <a:rPr lang="cs-CZ" sz="2300" b="1" u="sng" dirty="0" smtClean="0">
                <a:hlinkClick r:id="rId2"/>
              </a:rPr>
              <a:t> </a:t>
            </a:r>
            <a:r>
              <a:rPr lang="cs-CZ" sz="2300" b="1" u="sng" dirty="0" err="1" smtClean="0">
                <a:hlinkClick r:id="rId2"/>
              </a:rPr>
              <a:t>Stravinskij</a:t>
            </a:r>
            <a:r>
              <a:rPr lang="cs-CZ" sz="2300" b="1" dirty="0" smtClean="0">
                <a:hlinkClick r:id="rId2"/>
              </a:rPr>
              <a:t> </a:t>
            </a:r>
            <a:r>
              <a:rPr lang="cs-CZ" sz="2300" b="1" dirty="0" smtClean="0"/>
              <a:t>(17. 6. 1882 </a:t>
            </a:r>
            <a:r>
              <a:rPr lang="cs-CZ" sz="2300" b="1" dirty="0" err="1" smtClean="0"/>
              <a:t>Oranienbaum</a:t>
            </a:r>
            <a:r>
              <a:rPr lang="cs-CZ" sz="2300" b="1" dirty="0" smtClean="0"/>
              <a:t> – Rusko</a:t>
            </a:r>
          </a:p>
          <a:p>
            <a:pPr marL="0" indent="0">
              <a:buNone/>
            </a:pPr>
            <a:r>
              <a:rPr lang="cs-CZ" sz="2300" b="1" dirty="0"/>
              <a:t> </a:t>
            </a:r>
            <a:r>
              <a:rPr lang="cs-CZ" sz="2300" b="1" dirty="0" smtClean="0"/>
              <a:t>                                                 – 6. 4. 1971 New York - USA)</a:t>
            </a:r>
          </a:p>
          <a:p>
            <a:pPr>
              <a:buFontTx/>
              <a:buChar char="-"/>
            </a:pPr>
            <a:r>
              <a:rPr lang="cs-CZ" sz="2300" dirty="0" smtClean="0"/>
              <a:t>Narodil se do rodiny hudebníka, původně studoval práva, poté i hudbu</a:t>
            </a:r>
          </a:p>
          <a:p>
            <a:pPr>
              <a:buFontTx/>
              <a:buChar char="-"/>
            </a:pPr>
            <a:r>
              <a:rPr lang="cs-CZ" sz="2300" dirty="0" smtClean="0"/>
              <a:t>Od roku 1910 žil v zahraničí (Švýcarsko, Francie, USA)</a:t>
            </a:r>
          </a:p>
          <a:p>
            <a:pPr>
              <a:buFontTx/>
              <a:buChar char="-"/>
            </a:pPr>
            <a:r>
              <a:rPr lang="cs-CZ" sz="2300" dirty="0" smtClean="0"/>
              <a:t>Byl velký dříč a pořádkumilovný člověk, byl dost nemocen</a:t>
            </a:r>
          </a:p>
          <a:p>
            <a:pPr>
              <a:buFontTx/>
              <a:buChar char="-"/>
            </a:pPr>
            <a:r>
              <a:rPr lang="cs-CZ" sz="2300" dirty="0" smtClean="0"/>
              <a:t>Psal i knihy a vymyslel přístroj na linkování notového papíru</a:t>
            </a:r>
          </a:p>
          <a:p>
            <a:pPr>
              <a:buFontTx/>
              <a:buChar char="-"/>
            </a:pPr>
            <a:r>
              <a:rPr lang="cs-CZ" sz="2300" dirty="0" smtClean="0"/>
              <a:t>Přátelil se s mnoha významnými osobnostmi tehdejší doby (Chaplin, Mussolini, Kennedy, </a:t>
            </a:r>
            <a:r>
              <a:rPr lang="cs-CZ" sz="2300" dirty="0" err="1" smtClean="0"/>
              <a:t>Disney</a:t>
            </a:r>
            <a:r>
              <a:rPr lang="cs-CZ" sz="2300" dirty="0" smtClean="0"/>
              <a:t>, setkal se i s Masarykem a Benešem)</a:t>
            </a:r>
          </a:p>
          <a:p>
            <a:pPr>
              <a:buFontTx/>
              <a:buChar char="-"/>
            </a:pPr>
            <a:r>
              <a:rPr lang="cs-CZ" sz="2300" dirty="0" smtClean="0"/>
              <a:t>Dílo: - balety (</a:t>
            </a:r>
            <a:r>
              <a:rPr lang="cs-CZ" sz="2300" i="1" dirty="0" smtClean="0"/>
              <a:t>Pták ohnivák</a:t>
            </a:r>
            <a:r>
              <a:rPr lang="cs-CZ" sz="2300" dirty="0" smtClean="0"/>
              <a:t>, </a:t>
            </a:r>
            <a:r>
              <a:rPr lang="cs-CZ" sz="2300" i="1" dirty="0" smtClean="0"/>
              <a:t>Svěcení jara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- opery (</a:t>
            </a:r>
            <a:r>
              <a:rPr lang="cs-CZ" sz="2300" i="1" dirty="0" smtClean="0"/>
              <a:t>Slavík</a:t>
            </a:r>
            <a:r>
              <a:rPr lang="cs-CZ" sz="2300" dirty="0" smtClean="0"/>
              <a:t>, </a:t>
            </a:r>
            <a:r>
              <a:rPr lang="cs-CZ" sz="2300" i="1" dirty="0" smtClean="0"/>
              <a:t>Persefona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- koncerty, symfonie, vokální i klavírní díla</a:t>
            </a:r>
          </a:p>
          <a:p>
            <a:pPr marL="0" indent="0">
              <a:buNone/>
            </a:pPr>
            <a:endParaRPr lang="cs-CZ" sz="2300" dirty="0" smtClean="0"/>
          </a:p>
          <a:p>
            <a:pPr>
              <a:buFontTx/>
              <a:buChar char="-"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7072903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Ruští hudební 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56792"/>
            <a:ext cx="8229600" cy="511256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300" b="1" u="sng" dirty="0" smtClean="0">
                <a:hlinkClick r:id="rId2"/>
              </a:rPr>
              <a:t>Aram </a:t>
            </a:r>
            <a:r>
              <a:rPr lang="cs-CZ" sz="2300" b="1" u="sng" dirty="0" err="1" smtClean="0">
                <a:hlinkClick r:id="rId2"/>
              </a:rPr>
              <a:t>Iljič</a:t>
            </a:r>
            <a:r>
              <a:rPr lang="cs-CZ" sz="2300" b="1" u="sng" dirty="0" smtClean="0">
                <a:hlinkClick r:id="rId2"/>
              </a:rPr>
              <a:t> </a:t>
            </a:r>
            <a:r>
              <a:rPr lang="cs-CZ" sz="2300" b="1" u="sng" dirty="0" err="1" smtClean="0">
                <a:hlinkClick r:id="rId2"/>
              </a:rPr>
              <a:t>Chačaturjan</a:t>
            </a:r>
            <a:r>
              <a:rPr lang="cs-CZ" sz="2300" b="1" dirty="0" smtClean="0">
                <a:hlinkClick r:id="rId2"/>
              </a:rPr>
              <a:t> </a:t>
            </a:r>
            <a:r>
              <a:rPr lang="cs-CZ" sz="2300" b="1" dirty="0" smtClean="0"/>
              <a:t>(6. 6. 1903 Tbilisi - Arménie </a:t>
            </a:r>
          </a:p>
          <a:p>
            <a:pPr marL="0" indent="0">
              <a:buFont typeface="Arial" pitchFamily="34" charset="0"/>
              <a:buNone/>
            </a:pPr>
            <a:r>
              <a:rPr lang="cs-CZ" sz="2300" b="1" dirty="0" smtClean="0"/>
              <a:t>                                                              – 1. 5. 1971 Moskva - Rusko)</a:t>
            </a:r>
          </a:p>
          <a:p>
            <a:pPr>
              <a:buFontTx/>
              <a:buChar char="-"/>
            </a:pPr>
            <a:r>
              <a:rPr lang="cs-CZ" sz="2300" dirty="0" smtClean="0"/>
              <a:t>Studia na moskevské konzervatoři ukončil roku 1934, avšak komponovat začal už v roce 1926</a:t>
            </a:r>
          </a:p>
          <a:p>
            <a:pPr>
              <a:buFontTx/>
              <a:buChar char="-"/>
            </a:pPr>
            <a:r>
              <a:rPr lang="cs-CZ" sz="2300" dirty="0" smtClean="0"/>
              <a:t>Získal titul národní umělec</a:t>
            </a:r>
          </a:p>
          <a:p>
            <a:pPr>
              <a:buFontTx/>
              <a:buChar char="-"/>
            </a:pPr>
            <a:r>
              <a:rPr lang="cs-CZ" sz="2300" dirty="0" smtClean="0"/>
              <a:t>Náměty čerpal z arménského lidového umění</a:t>
            </a:r>
          </a:p>
          <a:p>
            <a:pPr>
              <a:buFontTx/>
              <a:buChar char="-"/>
            </a:pPr>
            <a:r>
              <a:rPr lang="cs-CZ" sz="2300" dirty="0" smtClean="0"/>
              <a:t>Dílo: - balety (</a:t>
            </a:r>
            <a:r>
              <a:rPr lang="cs-CZ" sz="2300" i="1" dirty="0" err="1" smtClean="0"/>
              <a:t>Gajané</a:t>
            </a:r>
            <a:r>
              <a:rPr lang="cs-CZ" sz="2300" dirty="0" smtClean="0"/>
              <a:t> – známý </a:t>
            </a:r>
            <a:r>
              <a:rPr lang="cs-CZ" sz="2300" i="1" dirty="0" smtClean="0"/>
              <a:t>Šavlový tanec</a:t>
            </a:r>
            <a:r>
              <a:rPr lang="cs-CZ" sz="2300" dirty="0" smtClean="0"/>
              <a:t>, </a:t>
            </a:r>
            <a:r>
              <a:rPr lang="cs-CZ" sz="2300" i="1" dirty="0" smtClean="0"/>
              <a:t>Spartakus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 smtClean="0"/>
              <a:t>              - filmová hudba (filmy </a:t>
            </a:r>
            <a:r>
              <a:rPr lang="cs-CZ" sz="2300" i="1" dirty="0" smtClean="0"/>
              <a:t>Ruská otázka</a:t>
            </a:r>
            <a:r>
              <a:rPr lang="cs-CZ" sz="2300" dirty="0" smtClean="0"/>
              <a:t>, </a:t>
            </a:r>
            <a:r>
              <a:rPr lang="cs-CZ" sz="2300" i="1" dirty="0" smtClean="0"/>
              <a:t>Stalingradská bitva</a:t>
            </a:r>
            <a:r>
              <a:rPr lang="cs-CZ" sz="2300" dirty="0" smtClean="0"/>
              <a:t>,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</a:t>
            </a:r>
            <a:r>
              <a:rPr lang="cs-CZ" sz="2300" i="1" dirty="0" smtClean="0"/>
              <a:t>Koráby útočí</a:t>
            </a:r>
            <a:r>
              <a:rPr lang="cs-CZ" sz="2300" dirty="0" smtClean="0"/>
              <a:t>, </a:t>
            </a:r>
            <a:r>
              <a:rPr lang="cs-CZ" sz="2300" i="1" dirty="0" smtClean="0"/>
              <a:t>Othello</a:t>
            </a:r>
            <a:r>
              <a:rPr lang="cs-CZ" sz="2300" dirty="0" smtClean="0"/>
              <a:t>, </a:t>
            </a:r>
            <a:r>
              <a:rPr lang="cs-CZ" sz="2300" i="1" dirty="0" smtClean="0"/>
              <a:t>Lidé a zvířata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- symfonie, koncerty, písně</a:t>
            </a:r>
          </a:p>
          <a:p>
            <a:pPr>
              <a:buFontTx/>
              <a:buChar char="-"/>
            </a:pPr>
            <a:endParaRPr lang="cs-CZ" sz="2300" dirty="0" smtClean="0"/>
          </a:p>
          <a:p>
            <a:pPr>
              <a:buFontTx/>
              <a:buChar char="-"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1486114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714202"/>
          </a:xfr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algn="l"/>
            <a:r>
              <a:rPr lang="cs-CZ" sz="2300" b="1" dirty="0" smtClean="0"/>
              <a:t>Doplň chybějící slova v textu z uvedené nabídky:</a:t>
            </a:r>
            <a:br>
              <a:rPr lang="cs-CZ" sz="2300" b="1" dirty="0" smtClean="0"/>
            </a:br>
            <a:r>
              <a:rPr lang="cs-CZ" sz="2300" dirty="0" smtClean="0"/>
              <a:t>(</a:t>
            </a:r>
            <a:r>
              <a:rPr lang="cs-CZ" sz="2300" i="1" dirty="0" smtClean="0"/>
              <a:t>Aram </a:t>
            </a:r>
            <a:r>
              <a:rPr lang="cs-CZ" sz="2300" i="1" dirty="0" err="1" smtClean="0"/>
              <a:t>Chačaturjan</a:t>
            </a:r>
            <a:r>
              <a:rPr lang="cs-CZ" sz="2300" i="1" dirty="0" smtClean="0"/>
              <a:t>, Boris Petrovič </a:t>
            </a:r>
            <a:r>
              <a:rPr lang="cs-CZ" sz="2300" i="1" dirty="0" err="1" smtClean="0"/>
              <a:t>Musorgskij</a:t>
            </a:r>
            <a:r>
              <a:rPr lang="cs-CZ" sz="2300" i="1" dirty="0" smtClean="0"/>
              <a:t>, Sergej Prokofjev, </a:t>
            </a:r>
            <a:br>
              <a:rPr lang="cs-CZ" sz="2300" i="1" dirty="0" smtClean="0"/>
            </a:br>
            <a:r>
              <a:rPr lang="cs-CZ" sz="2300" i="1" dirty="0" smtClean="0"/>
              <a:t>Igor </a:t>
            </a:r>
            <a:r>
              <a:rPr lang="cs-CZ" sz="2300" i="1" dirty="0" err="1" smtClean="0"/>
              <a:t>Stravinskij</a:t>
            </a:r>
            <a:r>
              <a:rPr lang="cs-CZ" sz="2300" i="1" dirty="0" smtClean="0"/>
              <a:t>, Labutí jezero, Šavlový tanec, Pták ohnivák, </a:t>
            </a:r>
            <a:r>
              <a:rPr lang="cs-CZ" sz="2300" i="1" dirty="0" err="1" smtClean="0"/>
              <a:t>Gajané</a:t>
            </a:r>
            <a:r>
              <a:rPr lang="cs-CZ" sz="2300" i="1" dirty="0" smtClean="0"/>
              <a:t>, Svěcení jara</a:t>
            </a:r>
            <a:r>
              <a:rPr lang="cs-CZ" sz="2300" dirty="0" smtClean="0"/>
              <a:t>)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36504"/>
          </a:xfrm>
          <a:solidFill>
            <a:schemeClr val="bg1">
              <a:lumMod val="85000"/>
            </a:schemeClr>
          </a:solidFill>
          <a:ln w="127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Nejznámějším baletem na světě je ……………………………………………. od </a:t>
            </a:r>
            <a:r>
              <a:rPr lang="cs-CZ" sz="2300" dirty="0" err="1" smtClean="0"/>
              <a:t>P.I.Čajkovského</a:t>
            </a:r>
            <a:r>
              <a:rPr lang="cs-CZ" sz="2300" dirty="0" smtClean="0"/>
              <a:t>. </a:t>
            </a:r>
          </a:p>
          <a:p>
            <a:pPr marL="0" indent="0">
              <a:buNone/>
            </a:pPr>
            <a:r>
              <a:rPr lang="cs-CZ" sz="2300" dirty="0" smtClean="0"/>
              <a:t>Dílo původně napsané jako klavírní a později zaranžované jiným autorem jako orchestrální s názvem </a:t>
            </a:r>
            <a:r>
              <a:rPr lang="cs-CZ" sz="2300" i="1" dirty="0" smtClean="0"/>
              <a:t>Obrázky z výstavy </a:t>
            </a:r>
            <a:r>
              <a:rPr lang="cs-CZ" sz="2300" dirty="0" smtClean="0"/>
              <a:t>napsal ……………………………………… (rusky se jí říká …..…………).</a:t>
            </a:r>
          </a:p>
          <a:p>
            <a:pPr marL="0" indent="0">
              <a:buNone/>
            </a:pPr>
            <a:r>
              <a:rPr lang="cs-CZ" sz="2300" dirty="0" smtClean="0"/>
              <a:t>Balet Romeo a Julie zkomponoval …………………………….. . </a:t>
            </a:r>
          </a:p>
          <a:p>
            <a:pPr marL="0" indent="0">
              <a:buNone/>
            </a:pPr>
            <a:r>
              <a:rPr lang="cs-CZ" sz="2300" dirty="0" smtClean="0"/>
              <a:t>Největší cestovatel z ruských hudebních skladatelů byl ………………….</a:t>
            </a:r>
          </a:p>
          <a:p>
            <a:pPr marL="0" indent="0">
              <a:buNone/>
            </a:pPr>
            <a:r>
              <a:rPr lang="cs-CZ" sz="2300" dirty="0" smtClean="0"/>
              <a:t>………………...., napsal balety …………………………… a ………………….……… .</a:t>
            </a:r>
          </a:p>
          <a:p>
            <a:pPr marL="0" indent="0">
              <a:buNone/>
            </a:pPr>
            <a:r>
              <a:rPr lang="cs-CZ" sz="2300" dirty="0" smtClean="0"/>
              <a:t>Z arménského lidového umění ve své tvorbě čerpal ……………………....</a:t>
            </a:r>
          </a:p>
          <a:p>
            <a:pPr marL="0" indent="0">
              <a:buNone/>
            </a:pPr>
            <a:r>
              <a:rPr lang="cs-CZ" sz="2300" dirty="0" smtClean="0"/>
              <a:t>………………………, proslavil se baletem ……………………, jehož součástí je …………………………………….... 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89901004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 smtClean="0">
                <a:solidFill>
                  <a:prstClr val="black"/>
                </a:solidFill>
              </a:rPr>
              <a:t>21. ledna </a:t>
            </a:r>
            <a:r>
              <a:rPr lang="cs-CZ" sz="2300" dirty="0">
                <a:solidFill>
                  <a:prstClr val="black"/>
                </a:solidFill>
              </a:rPr>
              <a:t>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</a:t>
            </a:r>
            <a:r>
              <a:rPr lang="cs-CZ" sz="2300">
                <a:solidFill>
                  <a:prstClr val="black"/>
                </a:solidFill>
              </a:rPr>
              <a:t>pro </a:t>
            </a:r>
            <a:r>
              <a:rPr lang="cs-CZ" sz="2300" smtClean="0">
                <a:solidFill>
                  <a:prstClr val="black"/>
                </a:solidFill>
              </a:rPr>
              <a:t>4.- 6.ročník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s životy a díly </a:t>
            </a:r>
            <a:r>
              <a:rPr lang="cs-CZ" sz="2300" dirty="0" smtClean="0">
                <a:solidFill>
                  <a:prstClr val="black"/>
                </a:solidFill>
              </a:rPr>
              <a:t>pěti </a:t>
            </a:r>
            <a:r>
              <a:rPr lang="cs-CZ" sz="2300" dirty="0">
                <a:solidFill>
                  <a:prstClr val="black"/>
                </a:solidFill>
              </a:rPr>
              <a:t>významných </a:t>
            </a:r>
            <a:r>
              <a:rPr lang="cs-CZ" sz="2300" dirty="0" smtClean="0">
                <a:solidFill>
                  <a:prstClr val="black"/>
                </a:solidFill>
              </a:rPr>
              <a:t>ruských </a:t>
            </a:r>
            <a:r>
              <a:rPr lang="cs-CZ" sz="2300" dirty="0">
                <a:solidFill>
                  <a:prstClr val="black"/>
                </a:solidFill>
              </a:rPr>
              <a:t>hudebních skladatelů</a:t>
            </a:r>
          </a:p>
          <a:p>
            <a:pPr lvl="0">
              <a:buFontTx/>
              <a:buChar char="-"/>
            </a:pPr>
            <a:r>
              <a:rPr lang="cs-CZ" sz="2300" dirty="0">
                <a:solidFill>
                  <a:prstClr val="black"/>
                </a:solidFill>
              </a:rPr>
              <a:t>Seznámení i s jejich podobiznami</a:t>
            </a: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Praktické činnosti </a:t>
            </a:r>
            <a:r>
              <a:rPr lang="cs-CZ" sz="2300" dirty="0">
                <a:solidFill>
                  <a:prstClr val="black"/>
                </a:solidFill>
              </a:rPr>
              <a:t>– </a:t>
            </a:r>
            <a:r>
              <a:rPr lang="cs-CZ" sz="2300" dirty="0" smtClean="0">
                <a:solidFill>
                  <a:prstClr val="black"/>
                </a:solidFill>
              </a:rPr>
              <a:t>doplňování vhodných chybějících slov do textu</a:t>
            </a:r>
          </a:p>
          <a:p>
            <a:pPr marL="0" lvl="0" indent="0">
              <a:buNone/>
            </a:pPr>
            <a:r>
              <a:rPr lang="cs-CZ" sz="2300">
                <a:solidFill>
                  <a:prstClr val="black"/>
                </a:solidFill>
              </a:rPr>
              <a:t> </a:t>
            </a:r>
            <a:r>
              <a:rPr lang="cs-CZ" sz="2300" smtClean="0">
                <a:solidFill>
                  <a:prstClr val="black"/>
                </a:solidFill>
              </a:rPr>
              <a:t>                                   </a:t>
            </a:r>
            <a:r>
              <a:rPr lang="cs-CZ" sz="2300" dirty="0" smtClean="0">
                <a:solidFill>
                  <a:prstClr val="black"/>
                </a:solidFill>
              </a:rPr>
              <a:t>(kontrola zapamatování si získaných informací)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2555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11414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865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Ruští hudební skladatelé</vt:lpstr>
      <vt:lpstr>Prezentace aplikace PowerPoint</vt:lpstr>
      <vt:lpstr>Ruští hudební skladatelé</vt:lpstr>
      <vt:lpstr>Ruští hudební skladatelé</vt:lpstr>
      <vt:lpstr>Ruští hudební skladatelé</vt:lpstr>
      <vt:lpstr>Ruští hudební skladatelé</vt:lpstr>
      <vt:lpstr>Ruští hudební skladatelé</vt:lpstr>
      <vt:lpstr>Doplň chybějící slova v textu z uvedené nabídky: (Aram Chačaturjan, Boris Petrovič Musorgskij, Sergej Prokofjev,  Igor Stravinskij, Labutí jezero, Šavlový tanec, Pták ohnivák, Gajané, Svěcení jara)</vt:lpstr>
      <vt:lpstr>Mgr. Renáta Jehličková 21. ledna 2012 Určeno pro 4.- 6.ročník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Ruští hudební skladatelé</dc:title>
  <dc:creator>Renata Jehličková</dc:creator>
  <cp:lastModifiedBy>Renata Jehličková</cp:lastModifiedBy>
  <cp:revision>75</cp:revision>
  <dcterms:created xsi:type="dcterms:W3CDTF">2012-02-11T16:37:46Z</dcterms:created>
  <dcterms:modified xsi:type="dcterms:W3CDTF">2012-02-27T23:10:09Z</dcterms:modified>
</cp:coreProperties>
</file>