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20888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Stín a polostín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2843808" y="4509120"/>
            <a:ext cx="36581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VY_32_INOVACE_44_</a:t>
            </a:r>
            <a:r>
              <a:rPr lang="cs-CZ" dirty="0" err="1" smtClean="0"/>
              <a:t>Stin</a:t>
            </a:r>
            <a:r>
              <a:rPr lang="cs-CZ" dirty="0" smtClean="0"/>
              <a:t>_a_</a:t>
            </a:r>
            <a:r>
              <a:rPr lang="cs-CZ" dirty="0" err="1" smtClean="0"/>
              <a:t>polostin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016" y="1392242"/>
            <a:ext cx="5436096" cy="181588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Světelné </a:t>
            </a:r>
            <a:r>
              <a:rPr lang="cs-CZ" sz="2800" dirty="0" smtClean="0"/>
              <a:t>paprsky dopadající </a:t>
            </a:r>
            <a:r>
              <a:rPr lang="cs-CZ" sz="2800" dirty="0" smtClean="0"/>
              <a:t>na neprůhledné </a:t>
            </a:r>
            <a:r>
              <a:rPr lang="cs-CZ" sz="2800" dirty="0" smtClean="0"/>
              <a:t>těleso jsou tělesem </a:t>
            </a:r>
            <a:r>
              <a:rPr lang="cs-CZ" sz="2800" dirty="0" smtClean="0"/>
              <a:t>částečně pohlceny a částečně odraženy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6" name="Picture 2" descr="http://nd04.jxs.cz/105/682/0503c47680_70282082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88641"/>
            <a:ext cx="3060973" cy="304122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-1" y="3429000"/>
            <a:ext cx="9144001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Velikost vzniklého stínu závisí na vzdálenosti </a:t>
            </a:r>
            <a:r>
              <a:rPr lang="cs-CZ" sz="2800" dirty="0" smtClean="0"/>
              <a:t>tělesa od zdroje:</a:t>
            </a:r>
            <a:endParaRPr lang="cs-CZ" sz="2800" dirty="0" smtClean="0"/>
          </a:p>
        </p:txBody>
      </p:sp>
      <p:sp>
        <p:nvSpPr>
          <p:cNvPr id="5" name="Elipsa 4"/>
          <p:cNvSpPr/>
          <p:nvPr/>
        </p:nvSpPr>
        <p:spPr>
          <a:xfrm>
            <a:off x="683568" y="508518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43808" y="4797152"/>
            <a:ext cx="72008" cy="79208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4441676" y="5431532"/>
            <a:ext cx="285293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5" idx="6"/>
          </p:cNvCxnSpPr>
          <p:nvPr/>
        </p:nvCxnSpPr>
        <p:spPr>
          <a:xfrm flipV="1">
            <a:off x="899592" y="4149080"/>
            <a:ext cx="4968552" cy="10441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5" idx="5"/>
          </p:cNvCxnSpPr>
          <p:nvPr/>
        </p:nvCxnSpPr>
        <p:spPr>
          <a:xfrm rot="16200000" flipH="1">
            <a:off x="2920184" y="3217344"/>
            <a:ext cx="895732" cy="50001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>
            <a:off x="4932040" y="5157192"/>
            <a:ext cx="1872208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372200" y="6150114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Vržený stín 1</a:t>
            </a:r>
            <a:endParaRPr lang="cs-CZ" sz="2000" b="1" dirty="0"/>
          </a:p>
        </p:txBody>
      </p:sp>
      <p:cxnSp>
        <p:nvCxnSpPr>
          <p:cNvPr id="20" name="Přímá spojovací šipka 19"/>
          <p:cNvCxnSpPr>
            <a:stCxn id="5" idx="6"/>
          </p:cNvCxnSpPr>
          <p:nvPr/>
        </p:nvCxnSpPr>
        <p:spPr>
          <a:xfrm flipV="1">
            <a:off x="899592" y="4725144"/>
            <a:ext cx="4968552" cy="4680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5" idx="5"/>
          </p:cNvCxnSpPr>
          <p:nvPr/>
        </p:nvCxnSpPr>
        <p:spPr>
          <a:xfrm rot="16200000" flipH="1">
            <a:off x="3172212" y="2965316"/>
            <a:ext cx="391676" cy="50001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5436096" y="5229200"/>
            <a:ext cx="864096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740352" y="6150114"/>
            <a:ext cx="10446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Vržený </a:t>
            </a:r>
          </a:p>
          <a:p>
            <a:r>
              <a:rPr lang="cs-CZ" sz="2000" b="1" dirty="0" smtClean="0"/>
              <a:t>stín 2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0" y="6010444"/>
            <a:ext cx="4139952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Čím je těleso od zdroje dál, tím je vržený stín menší.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334797" y="3229867"/>
            <a:ext cx="52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[1]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5624275"/>
            <a:ext cx="52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[2]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17654" y="228494"/>
            <a:ext cx="3806019" cy="954107"/>
          </a:xfrm>
          <a:prstGeom prst="rect">
            <a:avLst/>
          </a:prstGeom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Stín vzniká osvětlením neprůhledného tělesa. </a:t>
            </a:r>
          </a:p>
        </p:txBody>
      </p:sp>
      <p:cxnSp>
        <p:nvCxnSpPr>
          <p:cNvPr id="10" name="Přímá spojnice se šipkou 9"/>
          <p:cNvCxnSpPr>
            <a:stCxn id="7" idx="3"/>
          </p:cNvCxnSpPr>
          <p:nvPr/>
        </p:nvCxnSpPr>
        <p:spPr>
          <a:xfrm flipV="1">
            <a:off x="4423673" y="705547"/>
            <a:ext cx="1156439" cy="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33333E-6 L 0.14184 -3.33333E-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1" y="0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6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6" grpId="1" animBg="1"/>
      <p:bldP spid="18" grpId="0"/>
      <p:bldP spid="30" grpId="0"/>
      <p:bldP spid="31" grpId="0" animBg="1"/>
      <p:bldP spid="3" grpId="0"/>
      <p:bldP spid="19" grpId="0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Plný stín vzniká </a:t>
            </a:r>
            <a:r>
              <a:rPr lang="cs-CZ" sz="2800" dirty="0" smtClean="0"/>
              <a:t>za </a:t>
            </a:r>
            <a:r>
              <a:rPr lang="cs-CZ" sz="2800" dirty="0" smtClean="0"/>
              <a:t>tělesem, které je osvětleno pouze jedním bodovým zdrojem, což nenastává příliš často</a:t>
            </a:r>
            <a:r>
              <a:rPr lang="cs-CZ" sz="2800" dirty="0" smtClean="0"/>
              <a:t>.</a:t>
            </a:r>
            <a:endParaRPr lang="cs-CZ" sz="2400" dirty="0" smtClean="0"/>
          </a:p>
          <a:p>
            <a:r>
              <a:rPr lang="cs-CZ" sz="2800" dirty="0" smtClean="0"/>
              <a:t>Častěji jsou tělesa osvětlena plošnými zdroji či více zdroji </a:t>
            </a:r>
            <a:r>
              <a:rPr lang="cs-CZ" sz="2800" dirty="0" smtClean="0"/>
              <a:t>bodovými. V </a:t>
            </a:r>
            <a:r>
              <a:rPr lang="cs-CZ" sz="2800" dirty="0" smtClean="0"/>
              <a:t>tomto případě vzniká za tělesem </a:t>
            </a:r>
            <a:r>
              <a:rPr lang="cs-CZ" sz="2800" b="1" dirty="0" smtClean="0"/>
              <a:t>plný stín </a:t>
            </a:r>
            <a:r>
              <a:rPr lang="cs-CZ" sz="2800" dirty="0" smtClean="0"/>
              <a:t>a </a:t>
            </a:r>
            <a:r>
              <a:rPr lang="cs-CZ" sz="2800" b="1" dirty="0" smtClean="0"/>
              <a:t>polostín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337694"/>
            <a:ext cx="6804248" cy="4520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-715" y="2708920"/>
            <a:ext cx="3402837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Polostín je prostor, kam dopadá světlo alespoň z jednoho zdroje.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65052" y="3813016"/>
            <a:ext cx="2592288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Plný stín je prostor za tělesem, kam neproniká světlo z žádného zdroje.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11028" y="6479553"/>
            <a:ext cx="52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[3]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 rot="5400000">
            <a:off x="2112609" y="2668270"/>
            <a:ext cx="5040560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" name="Elipsa 1"/>
          <p:cNvSpPr/>
          <p:nvPr/>
        </p:nvSpPr>
        <p:spPr>
          <a:xfrm>
            <a:off x="611560" y="227687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843808" y="2564904"/>
            <a:ext cx="72008" cy="792088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611560" y="371703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šipka 6"/>
          <p:cNvCxnSpPr>
            <a:stCxn id="2" idx="6"/>
          </p:cNvCxnSpPr>
          <p:nvPr/>
        </p:nvCxnSpPr>
        <p:spPr>
          <a:xfrm>
            <a:off x="827584" y="2384884"/>
            <a:ext cx="3816424" cy="2520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2" idx="5"/>
          </p:cNvCxnSpPr>
          <p:nvPr/>
        </p:nvCxnSpPr>
        <p:spPr>
          <a:xfrm rot="16200000" flipH="1">
            <a:off x="1912072" y="1345136"/>
            <a:ext cx="1687820" cy="39200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stCxn id="5" idx="6"/>
          </p:cNvCxnSpPr>
          <p:nvPr/>
        </p:nvCxnSpPr>
        <p:spPr>
          <a:xfrm flipV="1">
            <a:off x="827584" y="3068960"/>
            <a:ext cx="3816424" cy="7560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5" idx="7"/>
          </p:cNvCxnSpPr>
          <p:nvPr/>
        </p:nvCxnSpPr>
        <p:spPr>
          <a:xfrm rot="5400000" flipH="1" flipV="1">
            <a:off x="1552032" y="656692"/>
            <a:ext cx="2335892" cy="3848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251520" y="5517232"/>
            <a:ext cx="54006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Plný stín – do tohoto prostoru neproniká světlo </a:t>
            </a:r>
            <a:r>
              <a:rPr lang="cs-CZ" sz="2800" dirty="0" smtClean="0"/>
              <a:t>ze </a:t>
            </a:r>
            <a:r>
              <a:rPr lang="cs-CZ" sz="2800" dirty="0" smtClean="0"/>
              <a:t>žádného zdroje.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168249" y="2564904"/>
            <a:ext cx="2987824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Polostín – do tohoto prostoru neproniká světlo pouze z jednoho zdroje.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04" y="246425"/>
            <a:ext cx="4536504" cy="5069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4" name="Přímá spojovací šipka 33"/>
          <p:cNvCxnSpPr/>
          <p:nvPr/>
        </p:nvCxnSpPr>
        <p:spPr>
          <a:xfrm rot="5400000" flipH="1" flipV="1">
            <a:off x="1835696" y="3789040"/>
            <a:ext cx="2448272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45" y="147990"/>
            <a:ext cx="4448163" cy="531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8" name="Přímá spojovací šipka 37"/>
          <p:cNvCxnSpPr/>
          <p:nvPr/>
        </p:nvCxnSpPr>
        <p:spPr>
          <a:xfrm rot="10800000">
            <a:off x="3995936" y="2132856"/>
            <a:ext cx="2088232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10800000">
            <a:off x="3995936" y="3429000"/>
            <a:ext cx="2016224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89248" y="5003884"/>
            <a:ext cx="52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[4]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0"/>
            <a:ext cx="3816424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b="1" dirty="0" smtClean="0"/>
              <a:t>Plný </a:t>
            </a:r>
            <a:r>
              <a:rPr lang="cs-CZ" sz="3600" b="1" dirty="0" smtClean="0"/>
              <a:t>stín, polostín</a:t>
            </a:r>
            <a:endParaRPr lang="cs-CZ" sz="3600" b="1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827584" y="2132856"/>
            <a:ext cx="3805305" cy="14401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795947" y="3732878"/>
            <a:ext cx="3805305" cy="144016"/>
          </a:xfrm>
          <a:prstGeom prst="straightConnector1">
            <a:avLst/>
          </a:prstGeom>
          <a:ln w="571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36" grpId="0" animBg="1"/>
      <p:bldP spid="43" grpId="0" animBg="1"/>
      <p:bldP spid="17" grpId="0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Velikost plného stínu závisí na velikosti </a:t>
            </a:r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28384" y="2492896"/>
            <a:ext cx="52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[5]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762213"/>
            <a:ext cx="6286500" cy="2266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072232"/>
            <a:ext cx="6572250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935924" y="5013176"/>
            <a:ext cx="522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[6]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750" y="5996524"/>
            <a:ext cx="7645233" cy="64633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Čím větší je zdroj, tím menší je plný stín.</a:t>
            </a:r>
            <a:endParaRPr lang="cs-CZ" sz="3600" dirty="0"/>
          </a:p>
        </p:txBody>
      </p:sp>
      <p:sp>
        <p:nvSpPr>
          <p:cNvPr id="3" name="Šipka doprava 2"/>
          <p:cNvSpPr/>
          <p:nvPr/>
        </p:nvSpPr>
        <p:spPr>
          <a:xfrm>
            <a:off x="251520" y="5996524"/>
            <a:ext cx="936104" cy="528820"/>
          </a:xfrm>
          <a:prstGeom prst="rightArrow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8" grpId="0"/>
      <p:bldP spid="9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Základní údaje o DUM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7200" y="1196752"/>
            <a:ext cx="8229600" cy="4810348"/>
          </a:xfrm>
          <a:prstGeom prst="rect">
            <a:avLst/>
          </a:prstGeom>
        </p:spPr>
        <p:txBody>
          <a:bodyPr/>
          <a:lstStyle/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/>
              <a:t>Autor DUM: Pavlína Čermáková, ZŠ Studentská 895, Mnichovo Hradiště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Období vytvoření DUM: 2. pololetí školního roku 2010/2011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Ročník: sedmý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oblast: Člověk a příroda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Vzdělávací obor: Fyzika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Tematický okruh: Optika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Téma: Stín </a:t>
            </a:r>
            <a:r>
              <a:rPr lang="cs-CZ" sz="1600" smtClean="0">
                <a:cs typeface="Times New Roman" pitchFamily="18" charset="0"/>
              </a:rPr>
              <a:t>a polostín</a:t>
            </a:r>
            <a:endParaRPr lang="cs-CZ" sz="1600" dirty="0" smtClean="0">
              <a:cs typeface="Times New Roman" pitchFamily="18" charset="0"/>
            </a:endParaRP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>
                <a:cs typeface="Times New Roman" pitchFamily="18" charset="0"/>
              </a:rPr>
              <a:t>DUM byl vytvořen jako doprovodný materiál pro výklad v předmětu </a:t>
            </a:r>
            <a:r>
              <a:rPr lang="cs-CZ" sz="1600" dirty="0" smtClean="0">
                <a:cs typeface="Times New Roman" pitchFamily="18" charset="0"/>
              </a:rPr>
              <a:t>Fyzika v sedmém ročníku ZŠ. Je určen k prezentaci pomocí datového projektoru. </a:t>
            </a:r>
          </a:p>
          <a:p>
            <a:pPr marL="365760" lvl="0" indent="-256032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1600" dirty="0" smtClean="0">
                <a:cs typeface="Times New Roman" pitchFamily="18" charset="0"/>
              </a:rPr>
              <a:t>Lze ho využít i pro zápis nových poznatků do sešitu, stejně tak ho lze zaslat mailem žákům, kteří v době probírání nového</a:t>
            </a:r>
            <a:r>
              <a:rPr lang="cs-CZ" sz="2000" dirty="0" smtClean="0">
                <a:cs typeface="Times New Roman" pitchFamily="18" charset="0"/>
              </a:rPr>
              <a:t> </a:t>
            </a:r>
            <a:r>
              <a:rPr lang="cs-CZ" sz="1600" dirty="0" smtClean="0">
                <a:cs typeface="Times New Roman" pitchFamily="18" charset="0"/>
              </a:rPr>
              <a:t>učiva chyběli.</a:t>
            </a:r>
          </a:p>
          <a:p>
            <a:pPr marL="365125" marR="0" lvl="0" indent="-255588" algn="l" defTabSz="914400" rtl="0" eaLnBrk="0" fontAlgn="base" latinLnBrk="0" hangingPunct="0">
              <a:lnSpc>
                <a:spcPct val="100000"/>
              </a:lnSpc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tabLst/>
              <a:defRPr/>
            </a:pPr>
            <a:endParaRPr kumimoji="0" lang="cs-CZ" sz="27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75474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Zdroje:</a:t>
            </a:r>
          </a:p>
          <a:p>
            <a:r>
              <a:rPr lang="cs-CZ" sz="1400" dirty="0" smtClean="0"/>
              <a:t>http://kotletka.blog.</a:t>
            </a:r>
            <a:r>
              <a:rPr lang="cs-CZ" sz="1400" dirty="0" err="1" smtClean="0"/>
              <a:t>cz</a:t>
            </a:r>
            <a:r>
              <a:rPr lang="cs-CZ" sz="1400" dirty="0" smtClean="0"/>
              <a:t>/1010/</a:t>
            </a:r>
            <a:r>
              <a:rPr lang="cs-CZ" sz="1400" dirty="0" err="1" smtClean="0"/>
              <a:t>stin</a:t>
            </a:r>
            <a:r>
              <a:rPr lang="cs-CZ" sz="1400" dirty="0" smtClean="0"/>
              <a:t>-a-</a:t>
            </a:r>
            <a:r>
              <a:rPr lang="cs-CZ" sz="1400" dirty="0" err="1" smtClean="0"/>
              <a:t>ruze</a:t>
            </a:r>
            <a:endParaRPr lang="cs-CZ" sz="1400" dirty="0" smtClean="0"/>
          </a:p>
          <a:p>
            <a:r>
              <a:rPr lang="cs-CZ" sz="1400" dirty="0" err="1" smtClean="0"/>
              <a:t>Mgr.RAUNER</a:t>
            </a:r>
            <a:r>
              <a:rPr lang="cs-CZ" sz="1400" dirty="0" smtClean="0"/>
              <a:t>, Karel , </a:t>
            </a:r>
            <a:r>
              <a:rPr lang="cs-CZ" sz="1400" dirty="0" err="1" smtClean="0"/>
              <a:t>et</a:t>
            </a:r>
            <a:r>
              <a:rPr lang="cs-CZ" sz="1400" dirty="0" smtClean="0"/>
              <a:t> </a:t>
            </a:r>
            <a:r>
              <a:rPr lang="cs-CZ" sz="1400" dirty="0" err="1" smtClean="0"/>
              <a:t>al</a:t>
            </a:r>
            <a:r>
              <a:rPr lang="cs-CZ" sz="1400" dirty="0" smtClean="0"/>
              <a:t>. Fyzika 7 učebnice pro základní školy a víceletá gymnázia. Plzeň 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2005. 136 s. ISBN 80-7238-431-7.</a:t>
            </a:r>
          </a:p>
          <a:p>
            <a:r>
              <a:rPr lang="cs-CZ" sz="1400" b="1" dirty="0" smtClean="0"/>
              <a:t>Obrázky:</a:t>
            </a:r>
          </a:p>
          <a:p>
            <a:r>
              <a:rPr lang="cs-CZ" sz="1400" dirty="0"/>
              <a:t>[1</a:t>
            </a:r>
            <a:r>
              <a:rPr lang="cs-CZ" sz="1400" dirty="0" smtClean="0"/>
              <a:t>]</a:t>
            </a:r>
          </a:p>
          <a:p>
            <a:r>
              <a:rPr lang="cs-CZ" sz="1400" dirty="0"/>
              <a:t>http://www.google.cz/imgres?q=st%C3%ADn&amp;um=1&amp;hl=cs&amp;sa=N&amp;gbv=2&amp;biw=1366&amp;bih=571&amp;tbm=isch&amp;tbnid=ChIyu109Q3Qn4M:&amp;imgrefurl=http://kotletka.blog.cz/1010/stin-a-ruze&amp;docid=5Ko5nuxLzXT9CM&amp;imgurl=http://</a:t>
            </a:r>
            <a:r>
              <a:rPr lang="cs-CZ" sz="1400" dirty="0" smtClean="0"/>
              <a:t>nd04.jxs.cz/105/682/0503c47680_70282082_o2.jpg&amp;w=1472&amp;h=1460&amp;ei=ksi7T8akNMjRtAb5-rS5CA&amp;zoom=1&amp;iact=hc&amp;vpx=90&amp;vpy=232&amp;dur=108&amp;hovh=224&amp;hovw=225&amp;tx=106&amp;ty=124&amp;sig=101810909943249336466&amp;page=3&amp;tbnh=126&amp;tbnw=129&amp;start=42&amp;ndsp=32&amp;ved=1t:429,r:0,s:42,i:177</a:t>
            </a:r>
          </a:p>
          <a:p>
            <a:r>
              <a:rPr lang="cs-CZ" sz="1400" dirty="0" smtClean="0"/>
              <a:t>[2]</a:t>
            </a:r>
            <a:endParaRPr lang="cs-CZ" sz="1400" dirty="0"/>
          </a:p>
          <a:p>
            <a:r>
              <a:rPr lang="cs-CZ" sz="1400" dirty="0" smtClean="0"/>
              <a:t>- Obrázek vlastní</a:t>
            </a:r>
          </a:p>
          <a:p>
            <a:r>
              <a:rPr lang="cs-CZ" sz="1400" dirty="0" smtClean="0"/>
              <a:t>[3]</a:t>
            </a:r>
          </a:p>
          <a:p>
            <a:r>
              <a:rPr lang="cs-CZ" sz="1400" dirty="0" err="1" smtClean="0"/>
              <a:t>Sken</a:t>
            </a:r>
            <a:r>
              <a:rPr lang="cs-CZ" sz="1400" dirty="0" smtClean="0"/>
              <a:t> – str. 101 - </a:t>
            </a:r>
            <a:r>
              <a:rPr lang="cs-CZ" sz="1400" dirty="0" err="1"/>
              <a:t>Mgr.RAUNER</a:t>
            </a:r>
            <a:r>
              <a:rPr lang="cs-CZ" sz="1400" dirty="0"/>
              <a:t>, Karel , et al. Fyzika 7 učebnice pro základní školy a víceletá gymnázia. Plzeň : Fraus, 2005. 136 s. ISBN 80-7238-431-7.</a:t>
            </a:r>
          </a:p>
          <a:p>
            <a:r>
              <a:rPr lang="cs-CZ" sz="1400" dirty="0" smtClean="0"/>
              <a:t>[4]</a:t>
            </a:r>
            <a:endParaRPr lang="cs-CZ" sz="1400" dirty="0"/>
          </a:p>
          <a:p>
            <a:r>
              <a:rPr lang="cs-CZ" sz="1400" dirty="0" smtClean="0"/>
              <a:t>- Obrázek vlastní</a:t>
            </a:r>
            <a:endParaRPr lang="cs-CZ" sz="1400" dirty="0"/>
          </a:p>
          <a:p>
            <a:r>
              <a:rPr lang="cs-CZ" sz="1400" dirty="0" smtClean="0"/>
              <a:t>[5</a:t>
            </a:r>
            <a:r>
              <a:rPr lang="cs-CZ" sz="1400" dirty="0"/>
              <a:t>], </a:t>
            </a:r>
            <a:r>
              <a:rPr lang="cs-CZ" sz="1400" dirty="0" smtClean="0"/>
              <a:t>[6]</a:t>
            </a:r>
            <a:endParaRPr lang="cs-CZ" sz="1400" dirty="0"/>
          </a:p>
          <a:p>
            <a:r>
              <a:rPr lang="cs-CZ" sz="1400" dirty="0"/>
              <a:t>- Obrázek </a:t>
            </a:r>
            <a:r>
              <a:rPr lang="cs-CZ" sz="1400" dirty="0" smtClean="0"/>
              <a:t>vlastní</a:t>
            </a:r>
            <a:endParaRPr lang="cs-CZ" sz="1400" dirty="0"/>
          </a:p>
        </p:txBody>
      </p:sp>
      <p:sp>
        <p:nvSpPr>
          <p:cNvPr id="3" name="Obdélník 2"/>
          <p:cNvSpPr/>
          <p:nvPr/>
        </p:nvSpPr>
        <p:spPr>
          <a:xfrm>
            <a:off x="0" y="6027003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410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Základní údaje o DUM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user</cp:lastModifiedBy>
  <cp:revision>48</cp:revision>
  <dcterms:modified xsi:type="dcterms:W3CDTF">2012-05-22T18:45:26Z</dcterms:modified>
</cp:coreProperties>
</file>