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27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VY_32_INOVACE_M_11_Hra 8 – násobení a dělení 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Hra 8 </a:t>
          </a:r>
          <a:r>
            <a:rPr lang="cs-CZ" sz="2000" dirty="0" smtClean="0"/>
            <a:t>– násobení a </a:t>
          </a:r>
          <a:r>
            <a:rPr lang="cs-CZ" sz="2000" smtClean="0"/>
            <a:t>dělení 4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/>
            <a:t>CZ.1.07/1.4.00/21.004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1F21668-E2BB-4666-ABA7-73181B8F2BFD}" type="presOf" srcId="{B651F6E3-6281-48DB-9319-2AEAFDAE7572}" destId="{6BB5E863-4638-4E1D-BFDE-399D028AC4ED}" srcOrd="1" destOrd="0" presId="urn:microsoft.com/office/officeart/2005/8/layout/target3"/>
    <dgm:cxn modelId="{C9FF54BA-2831-4E32-AF72-E8956BC50E8B}" type="presOf" srcId="{4C35D32F-0EAB-4CD7-82EE-45574DC2A586}" destId="{890E4F0B-2866-4A3F-A3C7-2A14B1797930}" srcOrd="1" destOrd="0" presId="urn:microsoft.com/office/officeart/2005/8/layout/target3"/>
    <dgm:cxn modelId="{CAB9958E-2B21-496A-95C3-A0677C91C127}" type="presOf" srcId="{D1D4F407-5343-4D3F-B5B9-D407B03CAEB4}" destId="{D005CE8C-CC26-4C3E-AC11-E15060ECD759}" srcOrd="0" destOrd="0" presId="urn:microsoft.com/office/officeart/2005/8/layout/target3"/>
    <dgm:cxn modelId="{C8FAB7B5-E957-4A40-A2ED-35F3C8FB0BB2}" type="presOf" srcId="{D8197B8C-B260-4A16-BDF4-0947B075E274}" destId="{25B08C86-7E15-44DC-BE7F-FFB55DD49D12}" srcOrd="0" destOrd="0" presId="urn:microsoft.com/office/officeart/2005/8/layout/target3"/>
    <dgm:cxn modelId="{BB2DBBDE-BAA4-4EB5-B422-3459068F8730}" type="presOf" srcId="{757F3AB3-0718-4624-B441-E567A8F0AB56}" destId="{333A1088-737F-45CB-B68E-254E46348037}" srcOrd="0" destOrd="0" presId="urn:microsoft.com/office/officeart/2005/8/layout/target3"/>
    <dgm:cxn modelId="{0F31740C-E6B5-47FB-A3E5-0155E0023B00}" type="presOf" srcId="{4C35D32F-0EAB-4CD7-82EE-45574DC2A586}" destId="{8BEBB6EC-1DAA-4CAC-8A25-BC0FCBD5DBD5}" srcOrd="0" destOrd="0" presId="urn:microsoft.com/office/officeart/2005/8/layout/target3"/>
    <dgm:cxn modelId="{CD807E2D-0A64-4941-80F7-A73B6844F608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8535D62-0266-4304-913B-5AF163480884}" type="presOf" srcId="{D1B46980-6531-4606-95E6-44980827E919}" destId="{2BE915AB-18AA-4053-B92C-3BFC9ED204BB}" srcOrd="1" destOrd="0" presId="urn:microsoft.com/office/officeart/2005/8/layout/target3"/>
    <dgm:cxn modelId="{9026051E-87EC-4115-A9F6-5073A118F40A}" type="presOf" srcId="{D8197B8C-B260-4A16-BDF4-0947B075E274}" destId="{5A5FFA88-C948-4069-8E93-59FA12366E83}" srcOrd="1" destOrd="0" presId="urn:microsoft.com/office/officeart/2005/8/layout/target3"/>
    <dgm:cxn modelId="{A030BEF0-EA55-4F79-8F6F-ACDB1148B176}" type="presOf" srcId="{B651F6E3-6281-48DB-9319-2AEAFDAE7572}" destId="{619D679B-A015-4ECF-8348-D1034C574F40}" srcOrd="0" destOrd="0" presId="urn:microsoft.com/office/officeart/2005/8/layout/target3"/>
    <dgm:cxn modelId="{5D02F10B-5550-43C8-ABBD-BC4BB1C1588A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75BF16C-5BE7-4613-B848-B85C9C706F8F}" type="presParOf" srcId="{333A1088-737F-45CB-B68E-254E46348037}" destId="{F5ABB229-8D3B-4694-996A-96F23CF14429}" srcOrd="0" destOrd="0" presId="urn:microsoft.com/office/officeart/2005/8/layout/target3"/>
    <dgm:cxn modelId="{FD3E6EF1-7E5D-449A-9497-C9CD095E0B2F}" type="presParOf" srcId="{333A1088-737F-45CB-B68E-254E46348037}" destId="{F41139FD-01EE-4571-8B17-4FB00FC51163}" srcOrd="1" destOrd="0" presId="urn:microsoft.com/office/officeart/2005/8/layout/target3"/>
    <dgm:cxn modelId="{5A3E2267-8649-4F50-9E05-684AF8444CE6}" type="presParOf" srcId="{333A1088-737F-45CB-B68E-254E46348037}" destId="{D005CE8C-CC26-4C3E-AC11-E15060ECD759}" srcOrd="2" destOrd="0" presId="urn:microsoft.com/office/officeart/2005/8/layout/target3"/>
    <dgm:cxn modelId="{F2799E17-6E17-476A-A56E-E962C894823F}" type="presParOf" srcId="{333A1088-737F-45CB-B68E-254E46348037}" destId="{2C702D82-9B77-49B7-9568-BB8EB47C3372}" srcOrd="3" destOrd="0" presId="urn:microsoft.com/office/officeart/2005/8/layout/target3"/>
    <dgm:cxn modelId="{FF53A48C-1B76-4BF0-8B07-F0C371C9FAB3}" type="presParOf" srcId="{333A1088-737F-45CB-B68E-254E46348037}" destId="{A52A0455-90FF-4808-ABD0-F02540D31D5A}" srcOrd="4" destOrd="0" presId="urn:microsoft.com/office/officeart/2005/8/layout/target3"/>
    <dgm:cxn modelId="{DAD01D10-7FCD-4937-9563-A2825BE09E1C}" type="presParOf" srcId="{333A1088-737F-45CB-B68E-254E46348037}" destId="{6140AFEC-043D-4C43-A2F9-D0F5331DF3A3}" srcOrd="5" destOrd="0" presId="urn:microsoft.com/office/officeart/2005/8/layout/target3"/>
    <dgm:cxn modelId="{74D5D011-D447-4FB7-805F-5AA32C7ED97A}" type="presParOf" srcId="{333A1088-737F-45CB-B68E-254E46348037}" destId="{9358AC05-5D7D-4327-9F80-1AD486AEA664}" srcOrd="6" destOrd="0" presId="urn:microsoft.com/office/officeart/2005/8/layout/target3"/>
    <dgm:cxn modelId="{CA96D234-370C-404F-8780-6E728A67AA6C}" type="presParOf" srcId="{333A1088-737F-45CB-B68E-254E46348037}" destId="{313FC574-E1CD-4FB4-B054-0B805CE0447D}" srcOrd="7" destOrd="0" presId="urn:microsoft.com/office/officeart/2005/8/layout/target3"/>
    <dgm:cxn modelId="{DCDC3FCC-F955-4B7A-B1D9-FFFEE0C65C47}" type="presParOf" srcId="{333A1088-737F-45CB-B68E-254E46348037}" destId="{619D679B-A015-4ECF-8348-D1034C574F40}" srcOrd="8" destOrd="0" presId="urn:microsoft.com/office/officeart/2005/8/layout/target3"/>
    <dgm:cxn modelId="{BDC4CF78-47BE-45BD-9CD1-7162518C8B2A}" type="presParOf" srcId="{333A1088-737F-45CB-B68E-254E46348037}" destId="{322283A8-4A27-4CDA-BAE3-F381106A9174}" srcOrd="9" destOrd="0" presId="urn:microsoft.com/office/officeart/2005/8/layout/target3"/>
    <dgm:cxn modelId="{1B1743C6-1C03-4048-9DAD-95BD341E5AC1}" type="presParOf" srcId="{333A1088-737F-45CB-B68E-254E46348037}" destId="{FFC9F71D-1B4F-4AD9-A4A6-86ADEFC8AF5C}" srcOrd="10" destOrd="0" presId="urn:microsoft.com/office/officeart/2005/8/layout/target3"/>
    <dgm:cxn modelId="{3CE324ED-D0D2-4F35-A2C0-832916F07F63}" type="presParOf" srcId="{333A1088-737F-45CB-B68E-254E46348037}" destId="{25B08C86-7E15-44DC-BE7F-FFB55DD49D12}" srcOrd="11" destOrd="0" presId="urn:microsoft.com/office/officeart/2005/8/layout/target3"/>
    <dgm:cxn modelId="{C53D27A7-5D7A-499A-9ECB-8CE8F67D036B}" type="presParOf" srcId="{333A1088-737F-45CB-B68E-254E46348037}" destId="{76644BE8-9D7C-4C09-B250-3D10AF48CBB7}" srcOrd="12" destOrd="0" presId="urn:microsoft.com/office/officeart/2005/8/layout/target3"/>
    <dgm:cxn modelId="{5842BAA5-C914-4C9D-A6CF-6E1C9A7C8827}" type="presParOf" srcId="{333A1088-737F-45CB-B68E-254E46348037}" destId="{EE85B701-7295-41C0-BA7A-34D3756A2AE6}" srcOrd="13" destOrd="0" presId="urn:microsoft.com/office/officeart/2005/8/layout/target3"/>
    <dgm:cxn modelId="{0B70DF0A-9369-4D17-8F15-D954EF2E125D}" type="presParOf" srcId="{333A1088-737F-45CB-B68E-254E46348037}" destId="{8BEBB6EC-1DAA-4CAC-8A25-BC0FCBD5DBD5}" srcOrd="14" destOrd="0" presId="urn:microsoft.com/office/officeart/2005/8/layout/target3"/>
    <dgm:cxn modelId="{BB85CBD1-8144-47D9-839C-958B5D649E32}" type="presParOf" srcId="{333A1088-737F-45CB-B68E-254E46348037}" destId="{AED2198E-93D5-4001-81B4-73124B309672}" srcOrd="15" destOrd="0" presId="urn:microsoft.com/office/officeart/2005/8/layout/target3"/>
    <dgm:cxn modelId="{7B847CDD-70FA-49A3-9FB5-468E15F343B6}" type="presParOf" srcId="{333A1088-737F-45CB-B68E-254E46348037}" destId="{2BE915AB-18AA-4053-B92C-3BFC9ED204BB}" srcOrd="16" destOrd="0" presId="urn:microsoft.com/office/officeart/2005/8/layout/target3"/>
    <dgm:cxn modelId="{89A7D363-0C6A-4C53-A2CB-3D9F22B3CD42}" type="presParOf" srcId="{333A1088-737F-45CB-B68E-254E46348037}" destId="{6BB5E863-4638-4E1D-BFDE-399D028AC4ED}" srcOrd="17" destOrd="0" presId="urn:microsoft.com/office/officeart/2005/8/layout/target3"/>
    <dgm:cxn modelId="{EF51AFBB-5C4A-421B-A6D1-7ED304564B8B}" type="presParOf" srcId="{333A1088-737F-45CB-B68E-254E46348037}" destId="{5A5FFA88-C948-4069-8E93-59FA12366E83}" srcOrd="18" destOrd="0" presId="urn:microsoft.com/office/officeart/2005/8/layout/target3"/>
    <dgm:cxn modelId="{145B3F6B-A881-4DB4-B1CB-F3205E9254E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VY_32_INOVACE_M_11_Hra 8 – násobení a dělení 4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Hra 8 </a:t>
          </a:r>
          <a:r>
            <a:rPr lang="cs-CZ" sz="2000" kern="1200" dirty="0" smtClean="0"/>
            <a:t>– násobení a </a:t>
          </a:r>
          <a:r>
            <a:rPr lang="cs-CZ" sz="2000" kern="1200" smtClean="0"/>
            <a:t>dělení 4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/>
            <a:t>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897EC2-6DC6-49D5-9C8D-A11C94B17962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49DB07-618B-422C-AB91-AE507275D0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7844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5151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161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03812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0647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09877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336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0651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52962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116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8402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12580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7198B8-6D6B-4BA0-BF7C-25E899DEEB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482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13" Type="http://schemas.openxmlformats.org/officeDocument/2006/relationships/slide" Target="slide8.xml"/><Relationship Id="rId18" Type="http://schemas.openxmlformats.org/officeDocument/2006/relationships/slide" Target="slide15.xml"/><Relationship Id="rId3" Type="http://schemas.openxmlformats.org/officeDocument/2006/relationships/slide" Target="slide22.xml"/><Relationship Id="rId21" Type="http://schemas.openxmlformats.org/officeDocument/2006/relationships/slide" Target="slide16.xml"/><Relationship Id="rId7" Type="http://schemas.openxmlformats.org/officeDocument/2006/relationships/slide" Target="slide18.xml"/><Relationship Id="rId12" Type="http://schemas.openxmlformats.org/officeDocument/2006/relationships/slide" Target="slide9.xml"/><Relationship Id="rId17" Type="http://schemas.openxmlformats.org/officeDocument/2006/relationships/slide" Target="slide10.xml"/><Relationship Id="rId2" Type="http://schemas.openxmlformats.org/officeDocument/2006/relationships/image" Target="../media/image2.jpeg"/><Relationship Id="rId16" Type="http://schemas.openxmlformats.org/officeDocument/2006/relationships/slide" Target="slide5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3.xml"/><Relationship Id="rId11" Type="http://schemas.openxmlformats.org/officeDocument/2006/relationships/slide" Target="slide14.xml"/><Relationship Id="rId5" Type="http://schemas.openxmlformats.org/officeDocument/2006/relationships/slide" Target="slide12.xml"/><Relationship Id="rId15" Type="http://schemas.openxmlformats.org/officeDocument/2006/relationships/slide" Target="slide6.xml"/><Relationship Id="rId10" Type="http://schemas.openxmlformats.org/officeDocument/2006/relationships/slide" Target="slide19.xml"/><Relationship Id="rId19" Type="http://schemas.openxmlformats.org/officeDocument/2006/relationships/slide" Target="slide20.xml"/><Relationship Id="rId4" Type="http://schemas.openxmlformats.org/officeDocument/2006/relationships/slide" Target="slide17.xml"/><Relationship Id="rId9" Type="http://schemas.openxmlformats.org/officeDocument/2006/relationships/slide" Target="slide24.xml"/><Relationship Id="rId14" Type="http://schemas.openxmlformats.org/officeDocument/2006/relationships/slide" Target="slide7.xml"/><Relationship Id="rId22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Relationship Id="rId5" Type="http://schemas.openxmlformats.org/officeDocument/2006/relationships/slide" Target="slide4.xml"/><Relationship Id="rId4" Type="http://schemas.openxmlformats.org/officeDocument/2006/relationships/slide" Target="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2.xml"/><Relationship Id="rId5" Type="http://schemas.openxmlformats.org/officeDocument/2006/relationships/slide" Target="slide4.xml"/><Relationship Id="rId4" Type="http://schemas.openxmlformats.org/officeDocument/2006/relationships/slide" Target="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18883485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612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531742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učiva: </a:t>
            </a:r>
            <a:r>
              <a:rPr lang="cs-CZ" dirty="0" smtClean="0">
                <a:solidFill>
                  <a:prstClr val="black"/>
                </a:solidFill>
              </a:rPr>
              <a:t>hra.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Žáci jsou rozděleni do dvou družstev a postupně plní otevřené úkoly.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Procvičí si násobení a dělení číslem 4.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	Učební materiál vede žáky k aktivní práci. 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DUM je určen pro 2. </a:t>
            </a:r>
            <a:r>
              <a:rPr lang="cs-CZ" smtClean="0">
                <a:solidFill>
                  <a:prstClr val="black"/>
                </a:solidFill>
              </a:rPr>
              <a:t>a 3</a:t>
            </a:r>
            <a:r>
              <a:rPr lang="cs-CZ" dirty="0" smtClean="0">
                <a:solidFill>
                  <a:prstClr val="black"/>
                </a:solidFill>
              </a:rPr>
              <a:t>. ročník ZŠ, je vhodný pro procvičování.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Pro práci s následujícím materiálem si pročtěte pozorně návod k použití.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 smtClean="0">
                <a:solidFill>
                  <a:prstClr val="black"/>
                </a:solidFill>
              </a:rPr>
              <a:t>Vrtělková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2. a 3.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9947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165920"/>
            <a:ext cx="799288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Hru hrají dvě družstva.</a:t>
            </a:r>
          </a:p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</a:t>
            </a:r>
            <a:r>
              <a:rPr lang="cs-CZ" b="1" dirty="0">
                <a:cs typeface="Arial" charset="0"/>
              </a:rPr>
              <a:t>P</a:t>
            </a:r>
            <a:r>
              <a:rPr lang="cs-CZ" b="1" dirty="0" smtClean="0">
                <a:cs typeface="Arial" charset="0"/>
              </a:rPr>
              <a:t>rvní volí otázku hráči toho družstva, jehož kapitán vítězí v „kámen, nůžky, papír“. </a:t>
            </a:r>
          </a:p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Hráči vyberou políčko (otázku) s číslem od 1 do 20 z tabulky otázek. Po kliknutí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na   vybrané políčko se otevře soutěžní otázka.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4. Pro odpověď volí jednu ze třech možností. V případě správné odpovědi se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Vrátí automaticky na hlavní stranu, kde si ve svém barevném poli kliknutím </a:t>
            </a:r>
            <a:r>
              <a:rPr lang="cs-CZ" b="1" dirty="0">
                <a:cs typeface="Arial" charset="0"/>
              </a:rPr>
              <a:t>na příslušné pole tabulky </a:t>
            </a:r>
            <a:r>
              <a:rPr lang="cs-CZ" b="1" dirty="0" smtClean="0">
                <a:cs typeface="Arial" charset="0"/>
              </a:rPr>
              <a:t>označí správně vyřešený úkol. Nesprávná odpověď nepustí dál.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5. V případě nesprávné odpovědi dostává možnost odpovědi druhý hráč.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6. Otázky volí družstva vždy střídavě, po správné odpovědi jednoho družstva volí otázku družstvo druhé.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7. Ve hře vítězí družstvo s vyšším počtem dosažených bodů 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8. Družstvo, které první pozná, co je na obrázku pod čísly otázek, získá 3 bonusové body.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endParaRPr lang="cs-CZ" b="1" dirty="0">
              <a:cs typeface="Arial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620688"/>
            <a:ext cx="10927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Návod: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EE273-8B52-4340-A189-7026A02ABF5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51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Documents and Settings\Administrator\Local Settings\Temporary Internet Files\Content.IE5\87QTA9YF\MP9004448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7633" y="488066"/>
            <a:ext cx="4541249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4240560" y="3231266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4" action="ppaction://hlinksldjump"/>
          </p:cNvPr>
          <p:cNvSpPr/>
          <p:nvPr/>
        </p:nvSpPr>
        <p:spPr>
          <a:xfrm>
            <a:off x="4214531" y="2318235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5" action="ppaction://hlinksldjump"/>
          </p:cNvPr>
          <p:cNvSpPr/>
          <p:nvPr/>
        </p:nvSpPr>
        <p:spPr>
          <a:xfrm>
            <a:off x="4237949" y="1402466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6" action="ppaction://hlinksldjump"/>
          </p:cNvPr>
          <p:cNvSpPr/>
          <p:nvPr/>
        </p:nvSpPr>
        <p:spPr>
          <a:xfrm>
            <a:off x="5150083" y="3231266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délník 8">
            <a:hlinkClick r:id="rId7" action="ppaction://hlinksldjump"/>
          </p:cNvPr>
          <p:cNvSpPr/>
          <p:nvPr/>
        </p:nvSpPr>
        <p:spPr>
          <a:xfrm>
            <a:off x="5150083" y="2321264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>
            <a:hlinkClick r:id="rId8" action="ppaction://hlinksldjump"/>
          </p:cNvPr>
          <p:cNvSpPr/>
          <p:nvPr/>
        </p:nvSpPr>
        <p:spPr>
          <a:xfrm>
            <a:off x="5150083" y="1402466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>
            <a:hlinkClick r:id="rId9" action="ppaction://hlinksldjump"/>
          </p:cNvPr>
          <p:cNvSpPr/>
          <p:nvPr/>
        </p:nvSpPr>
        <p:spPr>
          <a:xfrm>
            <a:off x="6064483" y="3231266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>
            <a:hlinkClick r:id="rId10" action="ppaction://hlinksldjump"/>
          </p:cNvPr>
          <p:cNvSpPr/>
          <p:nvPr/>
        </p:nvSpPr>
        <p:spPr>
          <a:xfrm>
            <a:off x="6064483" y="2316866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>
            <a:hlinkClick r:id="rId11" action="ppaction://hlinksldjump"/>
          </p:cNvPr>
          <p:cNvSpPr/>
          <p:nvPr/>
        </p:nvSpPr>
        <p:spPr>
          <a:xfrm>
            <a:off x="6064483" y="1402466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bdélník 13">
            <a:hlinkClick r:id="rId12" action="ppaction://hlinksldjump"/>
          </p:cNvPr>
          <p:cNvSpPr/>
          <p:nvPr/>
        </p:nvSpPr>
        <p:spPr>
          <a:xfrm>
            <a:off x="6066749" y="488066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Obdélník 14">
            <a:hlinkClick r:id="rId13" action="ppaction://hlinksldjump"/>
          </p:cNvPr>
          <p:cNvSpPr/>
          <p:nvPr/>
        </p:nvSpPr>
        <p:spPr>
          <a:xfrm>
            <a:off x="5152349" y="488066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Obdélník 15">
            <a:hlinkClick r:id="rId14" action="ppaction://hlinksldjump"/>
          </p:cNvPr>
          <p:cNvSpPr/>
          <p:nvPr/>
        </p:nvSpPr>
        <p:spPr>
          <a:xfrm>
            <a:off x="4237949" y="488066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délník 16">
            <a:hlinkClick r:id="rId15" action="ppaction://hlinksldjump"/>
          </p:cNvPr>
          <p:cNvSpPr/>
          <p:nvPr/>
        </p:nvSpPr>
        <p:spPr>
          <a:xfrm>
            <a:off x="3316367" y="488066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bdélník 17">
            <a:hlinkClick r:id="rId16" action="ppaction://hlinksldjump"/>
          </p:cNvPr>
          <p:cNvSpPr/>
          <p:nvPr/>
        </p:nvSpPr>
        <p:spPr>
          <a:xfrm>
            <a:off x="2397602" y="488066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bdélník 18">
            <a:hlinkClick r:id="rId17" action="ppaction://hlinksldjump"/>
          </p:cNvPr>
          <p:cNvSpPr/>
          <p:nvPr/>
        </p:nvSpPr>
        <p:spPr>
          <a:xfrm>
            <a:off x="2401967" y="1403835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bdélník 19">
            <a:hlinkClick r:id="rId18" action="ppaction://hlinksldjump"/>
          </p:cNvPr>
          <p:cNvSpPr/>
          <p:nvPr/>
        </p:nvSpPr>
        <p:spPr>
          <a:xfrm>
            <a:off x="2401967" y="2318235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>
            <a:hlinkClick r:id="rId19" action="ppaction://hlinksldjump"/>
          </p:cNvPr>
          <p:cNvSpPr/>
          <p:nvPr/>
        </p:nvSpPr>
        <p:spPr>
          <a:xfrm>
            <a:off x="2401090" y="3235664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bdélník 21">
            <a:hlinkClick r:id="rId20" action="ppaction://hlinksldjump"/>
          </p:cNvPr>
          <p:cNvSpPr/>
          <p:nvPr/>
        </p:nvSpPr>
        <p:spPr>
          <a:xfrm>
            <a:off x="3312002" y="3235664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Obdélník 22">
            <a:hlinkClick r:id="rId21" action="ppaction://hlinksldjump"/>
          </p:cNvPr>
          <p:cNvSpPr/>
          <p:nvPr/>
        </p:nvSpPr>
        <p:spPr>
          <a:xfrm>
            <a:off x="3315490" y="2318235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Obdélník 23">
            <a:hlinkClick r:id="rId22" action="ppaction://hlinksldjump"/>
          </p:cNvPr>
          <p:cNvSpPr/>
          <p:nvPr/>
        </p:nvSpPr>
        <p:spPr>
          <a:xfrm>
            <a:off x="3316367" y="1402466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6202109"/>
              </p:ext>
            </p:extLst>
          </p:nvPr>
        </p:nvGraphicFramePr>
        <p:xfrm>
          <a:off x="1012903" y="4516398"/>
          <a:ext cx="3227656" cy="21216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0444"/>
                <a:gridCol w="702875"/>
                <a:gridCol w="624779"/>
                <a:gridCol w="624779"/>
                <a:gridCol w="624779"/>
              </a:tblGrid>
              <a:tr h="5304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1442873"/>
              </p:ext>
            </p:extLst>
          </p:nvPr>
        </p:nvGraphicFramePr>
        <p:xfrm>
          <a:off x="4932040" y="4509119"/>
          <a:ext cx="3402632" cy="20702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5705"/>
                <a:gridCol w="740980"/>
                <a:gridCol w="658649"/>
                <a:gridCol w="658649"/>
                <a:gridCol w="658649"/>
              </a:tblGrid>
              <a:tr h="519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93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22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9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</a:tbl>
          </a:graphicData>
        </a:graphic>
      </p:graphicFrame>
      <p:sp>
        <p:nvSpPr>
          <p:cNvPr id="28" name="TextovéPole 27"/>
          <p:cNvSpPr txBox="1"/>
          <p:nvPr/>
        </p:nvSpPr>
        <p:spPr>
          <a:xfrm>
            <a:off x="1163459" y="4596280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817703" y="460489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525770" y="460489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3102630" y="4615879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4</a:t>
            </a:r>
            <a:endParaRPr lang="cs-CZ" sz="2000" b="1" dirty="0"/>
          </a:p>
        </p:txBody>
      </p:sp>
      <p:sp>
        <p:nvSpPr>
          <p:cNvPr id="1025" name="TextovéPole 1024"/>
          <p:cNvSpPr txBox="1"/>
          <p:nvPr/>
        </p:nvSpPr>
        <p:spPr>
          <a:xfrm>
            <a:off x="3757593" y="4596280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sp>
        <p:nvSpPr>
          <p:cNvPr id="1027" name="TextovéPole 1026"/>
          <p:cNvSpPr txBox="1"/>
          <p:nvPr/>
        </p:nvSpPr>
        <p:spPr>
          <a:xfrm>
            <a:off x="1160197" y="5097742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6</a:t>
            </a:r>
            <a:endParaRPr lang="cs-CZ" sz="2000" b="1" dirty="0"/>
          </a:p>
        </p:txBody>
      </p:sp>
      <p:sp>
        <p:nvSpPr>
          <p:cNvPr id="1028" name="TextovéPole 1027"/>
          <p:cNvSpPr txBox="1"/>
          <p:nvPr/>
        </p:nvSpPr>
        <p:spPr>
          <a:xfrm>
            <a:off x="1817703" y="5097742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sp>
        <p:nvSpPr>
          <p:cNvPr id="1029" name="TextovéPole 1028"/>
          <p:cNvSpPr txBox="1"/>
          <p:nvPr/>
        </p:nvSpPr>
        <p:spPr>
          <a:xfrm>
            <a:off x="2484438" y="506921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8</a:t>
            </a:r>
            <a:endParaRPr lang="cs-CZ" sz="2000" b="1" dirty="0"/>
          </a:p>
        </p:txBody>
      </p:sp>
      <p:sp>
        <p:nvSpPr>
          <p:cNvPr id="1030" name="TextovéPole 1029"/>
          <p:cNvSpPr txBox="1"/>
          <p:nvPr/>
        </p:nvSpPr>
        <p:spPr>
          <a:xfrm>
            <a:off x="3154747" y="5099111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9</a:t>
            </a:r>
            <a:endParaRPr lang="cs-CZ" sz="2000" b="1" dirty="0"/>
          </a:p>
        </p:txBody>
      </p:sp>
      <p:sp>
        <p:nvSpPr>
          <p:cNvPr id="1031" name="TextovéPole 1030"/>
          <p:cNvSpPr txBox="1"/>
          <p:nvPr/>
        </p:nvSpPr>
        <p:spPr>
          <a:xfrm>
            <a:off x="3716678" y="5081624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10</a:t>
            </a:r>
            <a:endParaRPr lang="cs-CZ" sz="2000" b="1" dirty="0"/>
          </a:p>
        </p:txBody>
      </p:sp>
      <p:sp>
        <p:nvSpPr>
          <p:cNvPr id="1032" name="TextovéPole 1031"/>
          <p:cNvSpPr txBox="1"/>
          <p:nvPr/>
        </p:nvSpPr>
        <p:spPr>
          <a:xfrm>
            <a:off x="1088800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11</a:t>
            </a:r>
            <a:endParaRPr lang="cs-CZ" sz="2000" b="1" dirty="0"/>
          </a:p>
        </p:txBody>
      </p:sp>
      <p:sp>
        <p:nvSpPr>
          <p:cNvPr id="1033" name="TextovéPole 1032"/>
          <p:cNvSpPr txBox="1"/>
          <p:nvPr/>
        </p:nvSpPr>
        <p:spPr>
          <a:xfrm>
            <a:off x="1769840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12</a:t>
            </a:r>
            <a:endParaRPr lang="cs-CZ" sz="2000" b="1" dirty="0"/>
          </a:p>
        </p:txBody>
      </p:sp>
      <p:sp>
        <p:nvSpPr>
          <p:cNvPr id="1034" name="TextovéPole 1033"/>
          <p:cNvSpPr txBox="1"/>
          <p:nvPr/>
        </p:nvSpPr>
        <p:spPr>
          <a:xfrm>
            <a:off x="2458904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13</a:t>
            </a:r>
            <a:endParaRPr lang="cs-CZ" sz="2000" b="1" dirty="0"/>
          </a:p>
        </p:txBody>
      </p:sp>
      <p:sp>
        <p:nvSpPr>
          <p:cNvPr id="1035" name="TextovéPole 1034"/>
          <p:cNvSpPr txBox="1"/>
          <p:nvPr/>
        </p:nvSpPr>
        <p:spPr>
          <a:xfrm>
            <a:off x="3089826" y="5673654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14</a:t>
            </a:r>
            <a:endParaRPr lang="cs-CZ" sz="2000" b="1" dirty="0"/>
          </a:p>
        </p:txBody>
      </p:sp>
      <p:sp>
        <p:nvSpPr>
          <p:cNvPr id="1036" name="TextovéPole 1035"/>
          <p:cNvSpPr txBox="1"/>
          <p:nvPr/>
        </p:nvSpPr>
        <p:spPr>
          <a:xfrm>
            <a:off x="3719387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15</a:t>
            </a:r>
            <a:endParaRPr lang="cs-CZ" sz="2000" b="1" dirty="0"/>
          </a:p>
        </p:txBody>
      </p:sp>
      <p:sp>
        <p:nvSpPr>
          <p:cNvPr id="1037" name="TextovéPole 1036"/>
          <p:cNvSpPr txBox="1"/>
          <p:nvPr/>
        </p:nvSpPr>
        <p:spPr>
          <a:xfrm>
            <a:off x="1800986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1038" name="TextovéPole 1037"/>
          <p:cNvSpPr txBox="1"/>
          <p:nvPr/>
        </p:nvSpPr>
        <p:spPr>
          <a:xfrm>
            <a:off x="1098538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16</a:t>
            </a:r>
            <a:endParaRPr lang="cs-CZ" sz="2000" b="1" dirty="0"/>
          </a:p>
        </p:txBody>
      </p:sp>
      <p:sp>
        <p:nvSpPr>
          <p:cNvPr id="1039" name="TextovéPole 1038"/>
          <p:cNvSpPr txBox="1"/>
          <p:nvPr/>
        </p:nvSpPr>
        <p:spPr>
          <a:xfrm>
            <a:off x="2414815" y="6165527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18</a:t>
            </a:r>
            <a:endParaRPr lang="cs-CZ" sz="2000" b="1" dirty="0"/>
          </a:p>
        </p:txBody>
      </p:sp>
      <p:sp>
        <p:nvSpPr>
          <p:cNvPr id="1040" name="TextovéPole 1039"/>
          <p:cNvSpPr txBox="1"/>
          <p:nvPr/>
        </p:nvSpPr>
        <p:spPr>
          <a:xfrm>
            <a:off x="3037709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19</a:t>
            </a:r>
            <a:endParaRPr lang="cs-CZ" sz="2000" b="1" dirty="0"/>
          </a:p>
        </p:txBody>
      </p:sp>
      <p:sp>
        <p:nvSpPr>
          <p:cNvPr id="1041" name="TextovéPole 1040"/>
          <p:cNvSpPr txBox="1"/>
          <p:nvPr/>
        </p:nvSpPr>
        <p:spPr>
          <a:xfrm>
            <a:off x="3712029" y="6165527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20</a:t>
            </a:r>
            <a:endParaRPr lang="cs-CZ" sz="2000" b="1" dirty="0"/>
          </a:p>
        </p:txBody>
      </p:sp>
      <p:sp>
        <p:nvSpPr>
          <p:cNvPr id="1042" name="TextovéPole 1041"/>
          <p:cNvSpPr txBox="1"/>
          <p:nvPr/>
        </p:nvSpPr>
        <p:spPr>
          <a:xfrm>
            <a:off x="5101242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1043" name="TextovéPole 1042"/>
          <p:cNvSpPr txBox="1"/>
          <p:nvPr/>
        </p:nvSpPr>
        <p:spPr>
          <a:xfrm>
            <a:off x="5853970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1044" name="TextovéPole 1043"/>
          <p:cNvSpPr txBox="1"/>
          <p:nvPr/>
        </p:nvSpPr>
        <p:spPr>
          <a:xfrm>
            <a:off x="6566531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1045" name="TextovéPole 1044"/>
          <p:cNvSpPr txBox="1"/>
          <p:nvPr/>
        </p:nvSpPr>
        <p:spPr>
          <a:xfrm>
            <a:off x="7169468" y="4596280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4</a:t>
            </a:r>
            <a:endParaRPr lang="cs-CZ" sz="2000" b="1" dirty="0"/>
          </a:p>
        </p:txBody>
      </p:sp>
      <p:sp>
        <p:nvSpPr>
          <p:cNvPr id="1046" name="TextovéPole 1045"/>
          <p:cNvSpPr txBox="1"/>
          <p:nvPr/>
        </p:nvSpPr>
        <p:spPr>
          <a:xfrm>
            <a:off x="7851458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sp>
        <p:nvSpPr>
          <p:cNvPr id="1047" name="TextovéPole 1046"/>
          <p:cNvSpPr txBox="1"/>
          <p:nvPr/>
        </p:nvSpPr>
        <p:spPr>
          <a:xfrm>
            <a:off x="5133409" y="5056458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6</a:t>
            </a:r>
            <a:endParaRPr lang="cs-CZ" sz="2000" b="1" dirty="0"/>
          </a:p>
        </p:txBody>
      </p:sp>
      <p:sp>
        <p:nvSpPr>
          <p:cNvPr id="1048" name="TextovéPole 1047"/>
          <p:cNvSpPr txBox="1"/>
          <p:nvPr/>
        </p:nvSpPr>
        <p:spPr>
          <a:xfrm>
            <a:off x="5853970" y="5069215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sp>
        <p:nvSpPr>
          <p:cNvPr id="1049" name="TextovéPole 1048"/>
          <p:cNvSpPr txBox="1"/>
          <p:nvPr/>
        </p:nvSpPr>
        <p:spPr>
          <a:xfrm>
            <a:off x="6523949" y="5069215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8</a:t>
            </a:r>
            <a:endParaRPr lang="cs-CZ" sz="2000" b="1" dirty="0"/>
          </a:p>
        </p:txBody>
      </p:sp>
      <p:sp>
        <p:nvSpPr>
          <p:cNvPr id="1050" name="TextovéPole 1049"/>
          <p:cNvSpPr txBox="1"/>
          <p:nvPr/>
        </p:nvSpPr>
        <p:spPr>
          <a:xfrm>
            <a:off x="7209818" y="5099111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9</a:t>
            </a:r>
            <a:endParaRPr lang="cs-CZ" sz="2000" b="1" dirty="0"/>
          </a:p>
        </p:txBody>
      </p:sp>
      <p:sp>
        <p:nvSpPr>
          <p:cNvPr id="1051" name="TextovéPole 1050"/>
          <p:cNvSpPr txBox="1"/>
          <p:nvPr/>
        </p:nvSpPr>
        <p:spPr>
          <a:xfrm>
            <a:off x="7786537" y="5071590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10</a:t>
            </a:r>
            <a:endParaRPr lang="cs-CZ" sz="2000" b="1" dirty="0"/>
          </a:p>
        </p:txBody>
      </p:sp>
      <p:sp>
        <p:nvSpPr>
          <p:cNvPr id="1052" name="TextovéPole 1051"/>
          <p:cNvSpPr txBox="1"/>
          <p:nvPr/>
        </p:nvSpPr>
        <p:spPr>
          <a:xfrm>
            <a:off x="5058717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11</a:t>
            </a:r>
            <a:endParaRPr lang="cs-CZ" sz="2000" b="1" dirty="0"/>
          </a:p>
        </p:txBody>
      </p:sp>
      <p:sp>
        <p:nvSpPr>
          <p:cNvPr id="1053" name="TextovéPole 1052"/>
          <p:cNvSpPr txBox="1"/>
          <p:nvPr/>
        </p:nvSpPr>
        <p:spPr>
          <a:xfrm>
            <a:off x="5724128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12</a:t>
            </a:r>
            <a:endParaRPr lang="cs-CZ" sz="2000" b="1" dirty="0"/>
          </a:p>
        </p:txBody>
      </p:sp>
      <p:sp>
        <p:nvSpPr>
          <p:cNvPr id="1054" name="TextovéPole 1053"/>
          <p:cNvSpPr txBox="1"/>
          <p:nvPr/>
        </p:nvSpPr>
        <p:spPr>
          <a:xfrm>
            <a:off x="6459028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13</a:t>
            </a:r>
            <a:endParaRPr lang="cs-CZ" sz="2000" b="1" dirty="0"/>
          </a:p>
        </p:txBody>
      </p:sp>
      <p:sp>
        <p:nvSpPr>
          <p:cNvPr id="1055" name="TextovéPole 1054"/>
          <p:cNvSpPr txBox="1"/>
          <p:nvPr/>
        </p:nvSpPr>
        <p:spPr>
          <a:xfrm>
            <a:off x="7098024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14</a:t>
            </a:r>
            <a:endParaRPr lang="cs-CZ" sz="2000" b="1" dirty="0"/>
          </a:p>
        </p:txBody>
      </p:sp>
      <p:sp>
        <p:nvSpPr>
          <p:cNvPr id="1056" name="TextovéPole 1055"/>
          <p:cNvSpPr txBox="1"/>
          <p:nvPr/>
        </p:nvSpPr>
        <p:spPr>
          <a:xfrm>
            <a:off x="7786537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15</a:t>
            </a:r>
            <a:endParaRPr lang="cs-CZ" sz="2000" b="1" dirty="0"/>
          </a:p>
        </p:txBody>
      </p:sp>
      <p:sp>
        <p:nvSpPr>
          <p:cNvPr id="1057" name="TextovéPole 1056"/>
          <p:cNvSpPr txBox="1"/>
          <p:nvPr/>
        </p:nvSpPr>
        <p:spPr>
          <a:xfrm>
            <a:off x="5037610" y="612833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16</a:t>
            </a:r>
            <a:endParaRPr lang="cs-CZ" sz="2000" b="1" dirty="0"/>
          </a:p>
        </p:txBody>
      </p:sp>
      <p:sp>
        <p:nvSpPr>
          <p:cNvPr id="1058" name="TextovéPole 1057"/>
          <p:cNvSpPr txBox="1"/>
          <p:nvPr/>
        </p:nvSpPr>
        <p:spPr>
          <a:xfrm>
            <a:off x="5789049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1059" name="TextovéPole 1058"/>
          <p:cNvSpPr txBox="1"/>
          <p:nvPr/>
        </p:nvSpPr>
        <p:spPr>
          <a:xfrm>
            <a:off x="6459028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18</a:t>
            </a:r>
            <a:endParaRPr lang="cs-CZ" sz="2000" b="1" dirty="0"/>
          </a:p>
        </p:txBody>
      </p:sp>
      <p:sp>
        <p:nvSpPr>
          <p:cNvPr id="1060" name="TextovéPole 1059"/>
          <p:cNvSpPr txBox="1"/>
          <p:nvPr/>
        </p:nvSpPr>
        <p:spPr>
          <a:xfrm>
            <a:off x="7144897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19</a:t>
            </a:r>
            <a:endParaRPr lang="cs-CZ" sz="2000" b="1" dirty="0"/>
          </a:p>
        </p:txBody>
      </p:sp>
      <p:sp>
        <p:nvSpPr>
          <p:cNvPr id="1061" name="TextovéPole 1060"/>
          <p:cNvSpPr txBox="1"/>
          <p:nvPr/>
        </p:nvSpPr>
        <p:spPr>
          <a:xfrm>
            <a:off x="7786537" y="6145638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20</a:t>
            </a:r>
            <a:endParaRPr lang="cs-CZ" sz="2000" b="1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EE273-8B52-4340-A189-7026A02ABF5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5931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0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4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10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5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10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6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10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7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10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8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10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9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1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1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1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>
                      <p:stCondLst>
                        <p:cond delay="0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2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1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3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1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4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1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>
                      <p:stCondLst>
                        <p:cond delay="0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5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1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6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1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>
                      <p:stCondLst>
                        <p:cond delay="0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7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1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8"/>
                  </p:tgtEl>
                </p:cond>
              </p:nextCondLst>
            </p:seq>
            <p:seq concurrent="1" nextAc="seek">
              <p:cTn id="287" restart="whenNotActive" fill="hold" evtFilter="cancelBubble" nodeType="interactiveSeq">
                <p:stCondLst>
                  <p:cond evt="onClick" delay="0">
                    <p:tgtEl>
                      <p:spTgt spid="1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8" fill="hold">
                      <p:stCondLst>
                        <p:cond delay="0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9"/>
                  </p:tgtEl>
                </p:cond>
              </p:nextCondLst>
            </p:seq>
            <p:seq concurrent="1" nextAc="seek">
              <p:cTn id="292" restart="whenNotActive" fill="hold" evtFilter="cancelBubble" nodeType="interactiveSeq">
                <p:stCondLst>
                  <p:cond evt="onClick" delay="0">
                    <p:tgtEl>
                      <p:spTgt spid="1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3" fill="hold">
                      <p:stCondLst>
                        <p:cond delay="0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0"/>
                  </p:tgtEl>
                </p:cond>
              </p:nextCondLst>
            </p:seq>
            <p:seq concurrent="1" nextAc="seek">
              <p:cTn id="297" restart="whenNotActive" fill="hold" evtFilter="cancelBubble" nodeType="interactiveSeq">
                <p:stCondLst>
                  <p:cond evt="onClick" delay="0">
                    <p:tgtEl>
                      <p:spTgt spid="10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8" fill="hold">
                      <p:stCondLst>
                        <p:cond delay="0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1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8" grpId="0" animBg="1"/>
      <p:bldP spid="30" grpId="0" animBg="1"/>
      <p:bldP spid="31" grpId="0" animBg="1"/>
      <p:bldP spid="1024" grpId="0" animBg="1"/>
      <p:bldP spid="1025" grpId="0" animBg="1"/>
      <p:bldP spid="1027" grpId="0" animBg="1"/>
      <p:bldP spid="1028" grpId="0" animBg="1"/>
      <p:bldP spid="1029" grpId="0" animBg="1"/>
      <p:bldP spid="1030" grpId="0" animBg="1"/>
      <p:bldP spid="1031" grpId="0" animBg="1"/>
      <p:bldP spid="1032" grpId="0" animBg="1"/>
      <p:bldP spid="1033" grpId="0" animBg="1"/>
      <p:bldP spid="1034" grpId="0" animBg="1"/>
      <p:bldP spid="1035" grpId="0" animBg="1"/>
      <p:bldP spid="1036" grpId="0" animBg="1"/>
      <p:bldP spid="1037" grpId="0" animBg="1"/>
      <p:bldP spid="1038" grpId="0" animBg="1"/>
      <p:bldP spid="1039" grpId="0" animBg="1"/>
      <p:bldP spid="1040" grpId="0" animBg="1"/>
      <p:bldP spid="1041" grpId="0" animBg="1"/>
      <p:bldP spid="1042" grpId="0" animBg="1"/>
      <p:bldP spid="1043" grpId="0" animBg="1"/>
      <p:bldP spid="1044" grpId="0" animBg="1"/>
      <p:bldP spid="1045" grpId="0" animBg="1"/>
      <p:bldP spid="1046" grpId="0" animBg="1"/>
      <p:bldP spid="1047" grpId="0" animBg="1"/>
      <p:bldP spid="1048" grpId="0" animBg="1"/>
      <p:bldP spid="1049" grpId="0" animBg="1"/>
      <p:bldP spid="1050" grpId="0" animBg="1"/>
      <p:bldP spid="1051" grpId="0" animBg="1"/>
      <p:bldP spid="1052" grpId="0" animBg="1"/>
      <p:bldP spid="1053" grpId="0" animBg="1"/>
      <p:bldP spid="1054" grpId="0" animBg="1"/>
      <p:bldP spid="1055" grpId="0" animBg="1"/>
      <p:bldP spid="1056" grpId="0" animBg="1"/>
      <p:bldP spid="1057" grpId="0" animBg="1"/>
      <p:bldP spid="1058" grpId="0" animBg="1"/>
      <p:bldP spid="1059" grpId="0" animBg="1"/>
      <p:bldP spid="1060" grpId="0" animBg="1"/>
      <p:bldP spid="106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1556792"/>
            <a:ext cx="2592288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0 . 4 =</a:t>
            </a:r>
            <a:endParaRPr lang="cs-CZ" sz="4400" b="1" dirty="0"/>
          </a:p>
        </p:txBody>
      </p:sp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475656" y="3645024"/>
            <a:ext cx="1296144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41081" y="3645024"/>
            <a:ext cx="1296144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796136" y="3661792"/>
            <a:ext cx="1296144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7625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47864" y="1916832"/>
            <a:ext cx="2232248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1 . 4 =</a:t>
            </a:r>
            <a:endParaRPr lang="cs-CZ" sz="4400" b="1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1907704" y="3573016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3743908" y="3573744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5508104" y="3573744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5832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11860" y="1988840"/>
            <a:ext cx="2448272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2 . 4 =</a:t>
            </a:r>
            <a:endParaRPr lang="cs-CZ" sz="4400" b="1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1547664" y="3717032"/>
            <a:ext cx="1728192" cy="64807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3671900" y="3717032"/>
            <a:ext cx="1728192" cy="64807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5746244" y="3717032"/>
            <a:ext cx="1728192" cy="64807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19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75856" y="2060848"/>
            <a:ext cx="2304256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3 . 4 =</a:t>
            </a:r>
            <a:endParaRPr lang="cs-CZ" sz="4400" b="1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3635896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563056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6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197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03848" y="2132856"/>
            <a:ext cx="2232248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4 . 4 =</a:t>
            </a:r>
            <a:endParaRPr lang="cs-CZ" sz="4400" b="1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1619672" y="3789040"/>
            <a:ext cx="1584176" cy="64807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3635896" y="3789040"/>
            <a:ext cx="1584176" cy="64807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16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5652120" y="3789040"/>
            <a:ext cx="1584176" cy="64807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18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31840" y="1628800"/>
            <a:ext cx="2232248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5 . 4 =</a:t>
            </a:r>
            <a:endParaRPr lang="cs-CZ" sz="4400" b="1" dirty="0"/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3491880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5551658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0800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63208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5" action="ppaction://hlinksldjump"/>
          </p:cNvPr>
          <p:cNvSpPr/>
          <p:nvPr/>
        </p:nvSpPr>
        <p:spPr>
          <a:xfrm>
            <a:off x="5715436" y="3559971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24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95156" y="1772815"/>
            <a:ext cx="2520280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6 . 4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8231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19672" y="3549369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27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35896" y="3549369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21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5" action="ppaction://hlinksldjump"/>
          </p:cNvPr>
          <p:cNvSpPr/>
          <p:nvPr/>
        </p:nvSpPr>
        <p:spPr>
          <a:xfrm>
            <a:off x="5724128" y="3549369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69283" y="1916832"/>
            <a:ext cx="1917402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7 . 4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1723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16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35896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32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724128" y="3565279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700808"/>
            <a:ext cx="2070270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8 . 4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29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16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635896" y="3574683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32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652120" y="3589784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36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700808"/>
            <a:ext cx="2133425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9 . 4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3134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724128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92923" y="1763057"/>
            <a:ext cx="2312097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10 . 4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098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868144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844824"/>
            <a:ext cx="2278497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40 : 4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8013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35896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652120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57598" y="1916832"/>
            <a:ext cx="2350506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36 : 4 =</a:t>
            </a:r>
            <a:endParaRPr lang="cs-CZ" sz="4400" b="1" dirty="0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157342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315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35020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23029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88349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60743" y="1844824"/>
            <a:ext cx="2350506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32 : 4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2346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868144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96747" y="1844823"/>
            <a:ext cx="2278498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28 : 4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202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450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817694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844824"/>
            <a:ext cx="2314502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24 : 4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7522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7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35896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724128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52731" y="1844824"/>
            <a:ext cx="2350505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20 : 4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344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7991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6012160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13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72274" y="1844824"/>
            <a:ext cx="2207838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16 : 4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552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563888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508104" y="3559971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03848" y="1772816"/>
            <a:ext cx="2207838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12 : 4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73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940152" y="3573016"/>
            <a:ext cx="1584176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450079" y="1844824"/>
            <a:ext cx="2171834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/>
              <a:t>8</a:t>
            </a:r>
            <a:r>
              <a:rPr lang="cs-CZ" sz="4400" b="1" dirty="0" smtClean="0"/>
              <a:t> : 4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5841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2. a 3.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8995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</TotalTime>
  <Words>623</Words>
  <Application>Microsoft Office PowerPoint</Application>
  <PresentationFormat>Předvádění na obrazovce (4:3)</PresentationFormat>
  <Paragraphs>250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</dc:creator>
  <cp:lastModifiedBy>AS</cp:lastModifiedBy>
  <cp:revision>5</cp:revision>
  <dcterms:created xsi:type="dcterms:W3CDTF">2012-04-16T17:50:02Z</dcterms:created>
  <dcterms:modified xsi:type="dcterms:W3CDTF">2012-05-10T18:46:35Z</dcterms:modified>
</cp:coreProperties>
</file>