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7" r:id="rId3"/>
    <p:sldId id="257" r:id="rId4"/>
    <p:sldId id="258" r:id="rId5"/>
    <p:sldId id="260" r:id="rId6"/>
    <p:sldId id="264" r:id="rId7"/>
    <p:sldId id="266" r:id="rId8"/>
    <p:sldId id="267" r:id="rId9"/>
    <p:sldId id="268" r:id="rId10"/>
    <p:sldId id="270" r:id="rId11"/>
    <p:sldId id="262" r:id="rId12"/>
    <p:sldId id="272" r:id="rId13"/>
    <p:sldId id="273" r:id="rId14"/>
    <p:sldId id="274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49" autoAdjust="0"/>
    <p:restoredTop sz="94660"/>
  </p:normalViewPr>
  <p:slideViewPr>
    <p:cSldViewPr>
      <p:cViewPr>
        <p:scale>
          <a:sx n="70" d="100"/>
          <a:sy n="70" d="100"/>
        </p:scale>
        <p:origin x="-141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111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026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913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551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6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639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379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261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53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436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F7FFF-0288-4089-B755-BE4CE6D0B6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CA2D5-DF34-4F08-9A25-12B029995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70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Hudební písňová forma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8223" y="2060848"/>
            <a:ext cx="7632848" cy="3927182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VY_32_INOVACE_09_C_04_HUDEBNÍ PÍSŇOVÁ FORMA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</a:t>
            </a:r>
            <a:r>
              <a:rPr lang="cs-CZ" sz="2300" smtClean="0">
                <a:solidFill>
                  <a:schemeClr val="tx1"/>
                </a:solidFill>
              </a:rPr>
              <a:t>:  HUDEBNÍ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287" y="4869160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274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4526363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9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písňová forma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hudební písňová forma, malá, velká, hudební věta, předvětí, závětí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63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Hudební písňová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Každá hudební skladba či písnička má svoji </a:t>
            </a:r>
            <a:r>
              <a:rPr lang="cs-CZ" sz="2300" b="1" dirty="0" smtClean="0"/>
              <a:t>formu</a:t>
            </a:r>
            <a:r>
              <a:rPr lang="cs-CZ" sz="2300" dirty="0" smtClean="0"/>
              <a:t>:</a:t>
            </a:r>
          </a:p>
          <a:p>
            <a:pPr marL="0" indent="0">
              <a:buNone/>
            </a:pPr>
            <a:r>
              <a:rPr lang="cs-CZ" sz="2300" b="1" u="sng" dirty="0"/>
              <a:t>H</a:t>
            </a:r>
            <a:r>
              <a:rPr lang="cs-CZ" sz="2300" b="1" u="sng" dirty="0" smtClean="0"/>
              <a:t>udební forma </a:t>
            </a:r>
            <a:r>
              <a:rPr lang="cs-CZ" sz="2300" dirty="0" smtClean="0"/>
              <a:t>– uspořádání hudebních myšlenek ve skladbě (řád)</a:t>
            </a:r>
          </a:p>
          <a:p>
            <a:pPr>
              <a:buFontTx/>
              <a:buChar char="-"/>
            </a:pPr>
            <a:r>
              <a:rPr lang="cs-CZ" sz="2300" dirty="0" smtClean="0"/>
              <a:t>malá písňová forma (kratší hudební útvary, běžné písně)</a:t>
            </a:r>
          </a:p>
          <a:p>
            <a:pPr>
              <a:buFontTx/>
              <a:buChar char="-"/>
            </a:pPr>
            <a:r>
              <a:rPr lang="cs-CZ" sz="2300" dirty="0" smtClean="0"/>
              <a:t>velká písňová forma (delší hudební díla, velikost několika písní,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věty se označují velkými písmeny,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př. </a:t>
            </a:r>
            <a:r>
              <a:rPr lang="cs-CZ" sz="2300" b="1" dirty="0" smtClean="0"/>
              <a:t>A B A </a:t>
            </a:r>
            <a:r>
              <a:rPr lang="cs-CZ" sz="2300" dirty="0" smtClean="0"/>
              <a:t>= velká trojdílná forma písňová,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kde A = a b a, B = c d c, A = a b a,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u některých skladeb se střední díl B nazývá </a:t>
            </a:r>
            <a:r>
              <a:rPr lang="cs-CZ" sz="2300" b="1" dirty="0" smtClean="0"/>
              <a:t>trio</a:t>
            </a:r>
            <a:r>
              <a:rPr lang="cs-CZ" sz="2300" dirty="0" smtClean="0"/>
              <a:t>)</a:t>
            </a:r>
            <a:endParaRPr lang="cs-CZ" sz="2300" b="1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dirty="0"/>
              <a:t>m</a:t>
            </a:r>
            <a:r>
              <a:rPr lang="cs-CZ" sz="2300" b="1" dirty="0" smtClean="0"/>
              <a:t>alá písňová forma</a:t>
            </a:r>
            <a:r>
              <a:rPr lang="cs-CZ" sz="2300" dirty="0" smtClean="0"/>
              <a:t> – píseň se skládá z 1 až 3 hudebních vět (period):</a:t>
            </a:r>
          </a:p>
          <a:p>
            <a:pPr>
              <a:buFontTx/>
              <a:buChar char="-"/>
            </a:pPr>
            <a:r>
              <a:rPr lang="cs-CZ" sz="2300" dirty="0" smtClean="0"/>
              <a:t>jednodílná (</a:t>
            </a:r>
            <a:r>
              <a:rPr lang="cs-CZ" sz="2300" b="1" i="1" dirty="0" smtClean="0"/>
              <a:t>a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dvoudílná (</a:t>
            </a:r>
            <a:r>
              <a:rPr lang="cs-CZ" sz="2300" b="1" i="1" dirty="0" smtClean="0"/>
              <a:t>a b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trojdílná (</a:t>
            </a:r>
            <a:r>
              <a:rPr lang="cs-CZ" sz="2300" b="1" i="1" dirty="0" smtClean="0"/>
              <a:t>a b a</a:t>
            </a:r>
            <a:r>
              <a:rPr lang="cs-CZ" sz="2300" dirty="0" smtClean="0"/>
              <a:t>) – ve třetí části se vrací nápěv části první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6287722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Hudební písňová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/>
              <a:t>H</a:t>
            </a:r>
            <a:r>
              <a:rPr lang="cs-CZ" sz="2300" b="1" dirty="0" smtClean="0"/>
              <a:t>udební věta </a:t>
            </a:r>
            <a:r>
              <a:rPr lang="cs-CZ" sz="2300" dirty="0" smtClean="0"/>
              <a:t>– zpravidla je tvořena 8 takty a má 2 části:</a:t>
            </a:r>
          </a:p>
          <a:p>
            <a:pPr>
              <a:buFontTx/>
              <a:buChar char="-"/>
            </a:pPr>
            <a:r>
              <a:rPr lang="cs-CZ" sz="2300" b="1" dirty="0" smtClean="0"/>
              <a:t>předvětí</a:t>
            </a:r>
            <a:r>
              <a:rPr lang="cs-CZ" sz="2300" dirty="0" smtClean="0"/>
              <a:t> (zpravidla 4 takty, tzv. hudební otázka)</a:t>
            </a:r>
          </a:p>
          <a:p>
            <a:pPr>
              <a:buFontTx/>
              <a:buChar char="-"/>
            </a:pPr>
            <a:r>
              <a:rPr lang="cs-CZ" sz="2300" b="1" dirty="0" smtClean="0"/>
              <a:t>závětí </a:t>
            </a:r>
            <a:r>
              <a:rPr lang="cs-CZ" sz="2300" dirty="0" smtClean="0"/>
              <a:t>(zpravidla 4 takty, tzv. hudební odpověď)</a:t>
            </a:r>
          </a:p>
          <a:p>
            <a:pPr marL="0" indent="0">
              <a:buNone/>
            </a:pPr>
            <a:r>
              <a:rPr lang="cs-CZ" sz="2300" dirty="0" smtClean="0"/>
              <a:t>(v běžných písních bývá obvykle i </a:t>
            </a:r>
            <a:r>
              <a:rPr lang="cs-CZ" sz="2300" b="1" dirty="0" smtClean="0"/>
              <a:t>předehra</a:t>
            </a:r>
            <a:r>
              <a:rPr lang="cs-CZ" sz="2300" dirty="0" smtClean="0"/>
              <a:t> na začátku a </a:t>
            </a:r>
            <a:r>
              <a:rPr lang="cs-CZ" sz="2300" b="1" dirty="0" smtClean="0"/>
              <a:t>dohra</a:t>
            </a:r>
            <a:r>
              <a:rPr lang="cs-CZ" sz="2300" dirty="0" smtClean="0"/>
              <a:t> na konci)</a:t>
            </a:r>
          </a:p>
          <a:p>
            <a:pPr marL="0" indent="0">
              <a:buNone/>
            </a:pPr>
            <a:endParaRPr lang="cs-CZ" sz="2300" u="sng" dirty="0"/>
          </a:p>
          <a:p>
            <a:pPr marL="0" indent="0">
              <a:buNone/>
            </a:pPr>
            <a:r>
              <a:rPr lang="cs-CZ" sz="2300" b="1" dirty="0" smtClean="0"/>
              <a:t>      Příklad:</a:t>
            </a:r>
          </a:p>
          <a:p>
            <a:pPr marL="0" indent="0">
              <a:buNone/>
            </a:pPr>
            <a:r>
              <a:rPr lang="cs-CZ" sz="2300" dirty="0" smtClean="0"/>
              <a:t>      píseň </a:t>
            </a:r>
            <a:r>
              <a:rPr lang="cs-CZ" sz="2300" b="1" i="1" dirty="0" smtClean="0"/>
              <a:t>Tráva neroste </a:t>
            </a:r>
            <a:r>
              <a:rPr lang="cs-CZ" sz="2300" dirty="0" smtClean="0"/>
              <a:t>(celkem 16 taktů) – </a:t>
            </a:r>
            <a:r>
              <a:rPr lang="cs-CZ" sz="2300" b="1" dirty="0" smtClean="0"/>
              <a:t>písňová forma dvoudílná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      4 takty předvětí + 4 takty závětí + 4 takty předvětí + 4 takty závětí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                            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věta </a:t>
            </a:r>
            <a:r>
              <a:rPr lang="cs-CZ" sz="2300" b="1" i="1" dirty="0" smtClean="0"/>
              <a:t>a</a:t>
            </a:r>
            <a:r>
              <a:rPr lang="cs-CZ" sz="2300" dirty="0" smtClean="0"/>
              <a:t>                                                  věta </a:t>
            </a:r>
            <a:r>
              <a:rPr lang="cs-CZ" sz="2300" b="1" i="1" dirty="0" smtClean="0"/>
              <a:t>b</a:t>
            </a:r>
          </a:p>
          <a:p>
            <a:pPr marL="0" indent="0">
              <a:buNone/>
            </a:pPr>
            <a:endParaRPr lang="cs-CZ" sz="2300" dirty="0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2627784" y="4941168"/>
            <a:ext cx="1008112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1691680" y="4941168"/>
            <a:ext cx="936104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660232" y="4941168"/>
            <a:ext cx="1008112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5652120" y="4941168"/>
            <a:ext cx="1008112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9036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  <a:prstDash val="soli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Odpověz správně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3134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Věta v hudebním díle se skládá z: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předvětí </a:t>
            </a:r>
          </a:p>
          <a:p>
            <a:pPr algn="ctr"/>
            <a:r>
              <a:rPr lang="cs-CZ" sz="2300" dirty="0" smtClean="0"/>
              <a:t>a </a:t>
            </a:r>
          </a:p>
          <a:p>
            <a:pPr algn="ctr"/>
            <a:r>
              <a:rPr lang="cs-CZ" sz="2300" dirty="0" err="1" smtClean="0"/>
              <a:t>dovětí</a:t>
            </a:r>
            <a:endParaRPr lang="cs-CZ" sz="23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err="1" smtClean="0"/>
              <a:t>dovětí</a:t>
            </a:r>
            <a:r>
              <a:rPr lang="cs-CZ" sz="2300" dirty="0" smtClean="0"/>
              <a:t> </a:t>
            </a:r>
          </a:p>
          <a:p>
            <a:pPr algn="ctr"/>
            <a:r>
              <a:rPr lang="cs-CZ" sz="2300" dirty="0" smtClean="0"/>
              <a:t>a</a:t>
            </a:r>
          </a:p>
          <a:p>
            <a:pPr algn="ctr"/>
            <a:r>
              <a:rPr lang="cs-CZ" sz="2300" dirty="0" smtClean="0"/>
              <a:t>závětí</a:t>
            </a:r>
            <a:endParaRPr lang="cs-CZ" sz="2300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předvětí</a:t>
            </a:r>
          </a:p>
          <a:p>
            <a:pPr algn="ctr"/>
            <a:r>
              <a:rPr lang="cs-CZ" sz="2300" dirty="0" smtClean="0"/>
              <a:t>a</a:t>
            </a:r>
          </a:p>
          <a:p>
            <a:pPr algn="ctr"/>
            <a:r>
              <a:rPr lang="cs-CZ" sz="2300" dirty="0" smtClean="0"/>
              <a:t>závětí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82348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Věta v hudebním díle se také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341662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sekunda</a:t>
            </a:r>
            <a:endParaRPr lang="cs-CZ" sz="2300" dirty="0"/>
          </a:p>
        </p:txBody>
      </p:sp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perioda</a:t>
            </a:r>
            <a:endParaRPr lang="cs-CZ" sz="23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err="1" smtClean="0"/>
              <a:t>tenora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789439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První část věty (periody) představuje ve skladbě: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</a:t>
            </a:r>
          </a:p>
          <a:p>
            <a:pPr algn="ctr"/>
            <a:r>
              <a:rPr lang="cs-CZ" sz="2300" dirty="0" smtClean="0"/>
              <a:t>oznámení</a:t>
            </a:r>
            <a:endParaRPr lang="cs-CZ" sz="23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</a:t>
            </a:r>
          </a:p>
          <a:p>
            <a:pPr algn="ctr"/>
            <a:r>
              <a:rPr lang="cs-CZ" sz="2300" dirty="0" smtClean="0"/>
              <a:t>rozkaz</a:t>
            </a:r>
            <a:endParaRPr lang="cs-CZ" sz="2300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</a:t>
            </a:r>
          </a:p>
          <a:p>
            <a:pPr algn="ctr"/>
            <a:r>
              <a:rPr lang="cs-CZ" sz="2300" dirty="0" smtClean="0"/>
              <a:t>otázku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33486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Druhá část věty (periody) představuje ve skladbě: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 odpověď</a:t>
            </a:r>
            <a:endParaRPr lang="cs-CZ" sz="23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 vyprávění</a:t>
            </a:r>
            <a:endParaRPr lang="cs-CZ" sz="23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hudební zvolání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40564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Písně mohou mít hudební formu: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malou jednodílnou</a:t>
            </a:r>
            <a:endParaRPr lang="cs-CZ" sz="23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velkou dvoudílnou</a:t>
            </a:r>
            <a:endParaRPr lang="cs-CZ" sz="23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malou čtyřdílnou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43778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Střední část skladeb velké písňové formy trojdílné se často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sólo</a:t>
            </a:r>
            <a:endParaRPr lang="cs-CZ" sz="23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duo</a:t>
            </a:r>
            <a:endParaRPr lang="cs-CZ" sz="23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trio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66255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KONEC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6840760" cy="122413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Jsi znalec písňové formy!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Renata\AppData\Local\Microsoft\Windows\Temporary Internet Files\Content.IE5\57VZ4SA6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717032"/>
            <a:ext cx="2520280" cy="22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45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Špatně, zkus to znovu!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JAJOCN7B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74912"/>
            <a:ext cx="2467922" cy="325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486916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24.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/>
              <a:t>V</a:t>
            </a:r>
            <a:r>
              <a:rPr lang="cs-CZ" sz="2300" dirty="0" smtClean="0"/>
              <a:t>yvození pojmů (hudební forma, hudební věta, předvětí, závětí, hudební otázka, hudební odpověď atd.)</a:t>
            </a:r>
          </a:p>
          <a:p>
            <a:pPr>
              <a:buFontTx/>
              <a:buChar char="-"/>
            </a:pPr>
            <a:r>
              <a:rPr lang="cs-CZ" sz="2300" dirty="0" smtClean="0"/>
              <a:t>Druhy malé i velké písňové hudební formy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– odpovědi na kontrolní otázky s automatickým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</a:t>
            </a:r>
            <a:r>
              <a:rPr lang="cs-CZ" sz="2300" dirty="0" smtClean="0"/>
              <a:t>vyhodnocením správnosti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210773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480</Words>
  <Application>Microsoft Office PowerPoint</Application>
  <PresentationFormat>Předvádění na obrazovce (4:3)</PresentationFormat>
  <Paragraphs>104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Hudební písňová forma</vt:lpstr>
      <vt:lpstr>Prezentace aplikace PowerPoint</vt:lpstr>
      <vt:lpstr>Hudební písňová forma</vt:lpstr>
      <vt:lpstr>Hudební písňová forma</vt:lpstr>
      <vt:lpstr>Kontrolní otázky:</vt:lpstr>
      <vt:lpstr>Věta v hudebním díle se skládá z:</vt:lpstr>
      <vt:lpstr>Věta v hudebním díle se také nazývá:</vt:lpstr>
      <vt:lpstr>První část věty (periody) představuje ve skladbě:</vt:lpstr>
      <vt:lpstr>Druhá část věty (periody) představuje ve skladbě:</vt:lpstr>
      <vt:lpstr>Písně mohou mít hudební formu:</vt:lpstr>
      <vt:lpstr>Střední část skladeb velké písňové formy trojdílné se často nazývá:</vt:lpstr>
      <vt:lpstr>KONEC </vt:lpstr>
      <vt:lpstr>Špatně, zkus to znovu! </vt:lpstr>
      <vt:lpstr>Mgr. Renáta Jehličková 24.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písňová forma</dc:title>
  <dc:creator>Renata Jehličková</dc:creator>
  <cp:lastModifiedBy>Renata Jehličková</cp:lastModifiedBy>
  <cp:revision>64</cp:revision>
  <dcterms:created xsi:type="dcterms:W3CDTF">2012-02-17T17:19:38Z</dcterms:created>
  <dcterms:modified xsi:type="dcterms:W3CDTF">2012-02-27T22:27:06Z</dcterms:modified>
</cp:coreProperties>
</file>