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smtClean="0"/>
            <a:t>VY_32_INOVACE_M_14_Hra 12 </a:t>
          </a:r>
          <a:r>
            <a:rPr lang="cs-CZ" sz="2000" baseline="0" dirty="0" smtClean="0"/>
            <a:t>– násobení ,dělení 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Hra 11 – násobení a dělení 8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1059E3-21B7-4145-A3AB-99ED3953743A}" type="presOf" srcId="{4C35D32F-0EAB-4CD7-82EE-45574DC2A586}" destId="{8BEBB6EC-1DAA-4CAC-8A25-BC0FCBD5DBD5}" srcOrd="0" destOrd="0" presId="urn:microsoft.com/office/officeart/2005/8/layout/target3"/>
    <dgm:cxn modelId="{239FAF54-D226-4BB2-8FF3-5957646DF400}" type="presOf" srcId="{D1D4F407-5343-4D3F-B5B9-D407B03CAEB4}" destId="{AED2198E-93D5-4001-81B4-73124B309672}" srcOrd="1" destOrd="0" presId="urn:microsoft.com/office/officeart/2005/8/layout/target3"/>
    <dgm:cxn modelId="{AE1AC60C-6EE0-4572-89C9-428B030DE8F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4EF3459-5DF9-4217-AA45-E1594642B13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31FF3D7-AF73-4523-A116-5E69D8E80FDC}" type="presOf" srcId="{4C35D32F-0EAB-4CD7-82EE-45574DC2A586}" destId="{890E4F0B-2866-4A3F-A3C7-2A14B1797930}" srcOrd="1" destOrd="0" presId="urn:microsoft.com/office/officeart/2005/8/layout/target3"/>
    <dgm:cxn modelId="{F597226C-80FB-454A-9E43-E9A765BC9257}" type="presOf" srcId="{B651F6E3-6281-48DB-9319-2AEAFDAE7572}" destId="{6BB5E863-4638-4E1D-BFDE-399D028AC4ED}" srcOrd="1" destOrd="0" presId="urn:microsoft.com/office/officeart/2005/8/layout/target3"/>
    <dgm:cxn modelId="{2C13A746-6F8D-4059-856C-EE36E080CD70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624BE5B-2624-4C86-820D-E98F0026A68C}" type="presOf" srcId="{D8197B8C-B260-4A16-BDF4-0947B075E274}" destId="{25B08C86-7E15-44DC-BE7F-FFB55DD49D12}" srcOrd="0" destOrd="0" presId="urn:microsoft.com/office/officeart/2005/8/layout/target3"/>
    <dgm:cxn modelId="{AED6BB75-AF75-4ABD-B90C-56DAEB07F74E}" type="presOf" srcId="{B651F6E3-6281-48DB-9319-2AEAFDAE7572}" destId="{619D679B-A015-4ECF-8348-D1034C574F40}" srcOrd="0" destOrd="0" presId="urn:microsoft.com/office/officeart/2005/8/layout/target3"/>
    <dgm:cxn modelId="{D8752A55-2CD2-40E3-8F6F-0B84A3B27B6E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B0F836E-FFA5-4966-9259-160CD54B5D7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7F415B-5854-4511-B2B3-6C73E3C33DAC}" type="presParOf" srcId="{333A1088-737F-45CB-B68E-254E46348037}" destId="{F5ABB229-8D3B-4694-996A-96F23CF14429}" srcOrd="0" destOrd="0" presId="urn:microsoft.com/office/officeart/2005/8/layout/target3"/>
    <dgm:cxn modelId="{34360028-422E-43CC-A7C2-9D922760FF78}" type="presParOf" srcId="{333A1088-737F-45CB-B68E-254E46348037}" destId="{F41139FD-01EE-4571-8B17-4FB00FC51163}" srcOrd="1" destOrd="0" presId="urn:microsoft.com/office/officeart/2005/8/layout/target3"/>
    <dgm:cxn modelId="{02151CA1-CECE-4FC0-9DCF-AD8B621AF6D7}" type="presParOf" srcId="{333A1088-737F-45CB-B68E-254E46348037}" destId="{D005CE8C-CC26-4C3E-AC11-E15060ECD759}" srcOrd="2" destOrd="0" presId="urn:microsoft.com/office/officeart/2005/8/layout/target3"/>
    <dgm:cxn modelId="{D58DFE79-BE8B-4AD6-8E8B-34C6A4C0AAA3}" type="presParOf" srcId="{333A1088-737F-45CB-B68E-254E46348037}" destId="{2C702D82-9B77-49B7-9568-BB8EB47C3372}" srcOrd="3" destOrd="0" presId="urn:microsoft.com/office/officeart/2005/8/layout/target3"/>
    <dgm:cxn modelId="{8B817B30-5CE3-4E5F-95BC-F81AD234DC9F}" type="presParOf" srcId="{333A1088-737F-45CB-B68E-254E46348037}" destId="{A52A0455-90FF-4808-ABD0-F02540D31D5A}" srcOrd="4" destOrd="0" presId="urn:microsoft.com/office/officeart/2005/8/layout/target3"/>
    <dgm:cxn modelId="{52D71009-DD52-4D6B-8DFF-72EDE38F3BB2}" type="presParOf" srcId="{333A1088-737F-45CB-B68E-254E46348037}" destId="{6140AFEC-043D-4C43-A2F9-D0F5331DF3A3}" srcOrd="5" destOrd="0" presId="urn:microsoft.com/office/officeart/2005/8/layout/target3"/>
    <dgm:cxn modelId="{6B11A114-4903-4340-9886-573FDB5DFEB8}" type="presParOf" srcId="{333A1088-737F-45CB-B68E-254E46348037}" destId="{9358AC05-5D7D-4327-9F80-1AD486AEA664}" srcOrd="6" destOrd="0" presId="urn:microsoft.com/office/officeart/2005/8/layout/target3"/>
    <dgm:cxn modelId="{FF848EC7-B536-43A5-89F0-62E72B6E2EC5}" type="presParOf" srcId="{333A1088-737F-45CB-B68E-254E46348037}" destId="{313FC574-E1CD-4FB4-B054-0B805CE0447D}" srcOrd="7" destOrd="0" presId="urn:microsoft.com/office/officeart/2005/8/layout/target3"/>
    <dgm:cxn modelId="{66853D84-9DBC-44F0-A766-E12BA11954A2}" type="presParOf" srcId="{333A1088-737F-45CB-B68E-254E46348037}" destId="{619D679B-A015-4ECF-8348-D1034C574F40}" srcOrd="8" destOrd="0" presId="urn:microsoft.com/office/officeart/2005/8/layout/target3"/>
    <dgm:cxn modelId="{9CA3A8C4-A4E2-4882-98AB-8E1A1F3D635B}" type="presParOf" srcId="{333A1088-737F-45CB-B68E-254E46348037}" destId="{322283A8-4A27-4CDA-BAE3-F381106A9174}" srcOrd="9" destOrd="0" presId="urn:microsoft.com/office/officeart/2005/8/layout/target3"/>
    <dgm:cxn modelId="{1B92410D-A115-4363-847E-F79B0097C8B3}" type="presParOf" srcId="{333A1088-737F-45CB-B68E-254E46348037}" destId="{FFC9F71D-1B4F-4AD9-A4A6-86ADEFC8AF5C}" srcOrd="10" destOrd="0" presId="urn:microsoft.com/office/officeart/2005/8/layout/target3"/>
    <dgm:cxn modelId="{B1971C09-67A9-4F5F-8B04-9D58F6E57D4F}" type="presParOf" srcId="{333A1088-737F-45CB-B68E-254E46348037}" destId="{25B08C86-7E15-44DC-BE7F-FFB55DD49D12}" srcOrd="11" destOrd="0" presId="urn:microsoft.com/office/officeart/2005/8/layout/target3"/>
    <dgm:cxn modelId="{70E7A9FA-5072-4D1B-9C65-E4F116CA6039}" type="presParOf" srcId="{333A1088-737F-45CB-B68E-254E46348037}" destId="{76644BE8-9D7C-4C09-B250-3D10AF48CBB7}" srcOrd="12" destOrd="0" presId="urn:microsoft.com/office/officeart/2005/8/layout/target3"/>
    <dgm:cxn modelId="{E906447A-F714-4DFD-B179-2DCC986CC941}" type="presParOf" srcId="{333A1088-737F-45CB-B68E-254E46348037}" destId="{EE85B701-7295-41C0-BA7A-34D3756A2AE6}" srcOrd="13" destOrd="0" presId="urn:microsoft.com/office/officeart/2005/8/layout/target3"/>
    <dgm:cxn modelId="{40D6AC98-D1D8-466F-AF12-D92BCBC5F793}" type="presParOf" srcId="{333A1088-737F-45CB-B68E-254E46348037}" destId="{8BEBB6EC-1DAA-4CAC-8A25-BC0FCBD5DBD5}" srcOrd="14" destOrd="0" presId="urn:microsoft.com/office/officeart/2005/8/layout/target3"/>
    <dgm:cxn modelId="{96EE628D-2D7F-4ED0-B2C7-780880EC9B6A}" type="presParOf" srcId="{333A1088-737F-45CB-B68E-254E46348037}" destId="{AED2198E-93D5-4001-81B4-73124B309672}" srcOrd="15" destOrd="0" presId="urn:microsoft.com/office/officeart/2005/8/layout/target3"/>
    <dgm:cxn modelId="{B0E751A2-1699-4B13-88CA-CCF7BCB644EC}" type="presParOf" srcId="{333A1088-737F-45CB-B68E-254E46348037}" destId="{2BE915AB-18AA-4053-B92C-3BFC9ED204BB}" srcOrd="16" destOrd="0" presId="urn:microsoft.com/office/officeart/2005/8/layout/target3"/>
    <dgm:cxn modelId="{6AEC820B-B70A-4ABD-8567-6B34854932C7}" type="presParOf" srcId="{333A1088-737F-45CB-B68E-254E46348037}" destId="{6BB5E863-4638-4E1D-BFDE-399D028AC4ED}" srcOrd="17" destOrd="0" presId="urn:microsoft.com/office/officeart/2005/8/layout/target3"/>
    <dgm:cxn modelId="{4E7CF4C9-BCA1-49DA-A7EC-D16F6534B1D7}" type="presParOf" srcId="{333A1088-737F-45CB-B68E-254E46348037}" destId="{5A5FFA88-C948-4069-8E93-59FA12366E83}" srcOrd="18" destOrd="0" presId="urn:microsoft.com/office/officeart/2005/8/layout/target3"/>
    <dgm:cxn modelId="{A3434BA2-CFB4-4158-B522-C8C5A3AEC19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smtClean="0"/>
            <a:t>VY_32_INOVACE_M_14_Hra 12 </a:t>
          </a:r>
          <a:r>
            <a:rPr lang="cs-CZ" sz="2000" kern="1200" baseline="0" dirty="0" smtClean="0"/>
            <a:t>– násobení ,dělení 8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Hra 11 – násobení a dělení 8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3CA4B-F0AC-4403-B95B-87D6718EA4C1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AA4C6-3214-4ABE-AF34-A516296BDF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589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946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872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874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127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75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233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583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367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11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61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574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83816-03DC-4D63-BA15-F463310470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8.xml"/><Relationship Id="rId18" Type="http://schemas.openxmlformats.org/officeDocument/2006/relationships/slide" Target="slide15.xml"/><Relationship Id="rId3" Type="http://schemas.openxmlformats.org/officeDocument/2006/relationships/slide" Target="slide22.xml"/><Relationship Id="rId21" Type="http://schemas.openxmlformats.org/officeDocument/2006/relationships/slide" Target="slide16.xml"/><Relationship Id="rId7" Type="http://schemas.openxmlformats.org/officeDocument/2006/relationships/slide" Target="slide18.xml"/><Relationship Id="rId12" Type="http://schemas.openxmlformats.org/officeDocument/2006/relationships/slide" Target="slide9.xml"/><Relationship Id="rId17" Type="http://schemas.openxmlformats.org/officeDocument/2006/relationships/slide" Target="slide10.xml"/><Relationship Id="rId2" Type="http://schemas.openxmlformats.org/officeDocument/2006/relationships/image" Target="../media/image2.wmf"/><Relationship Id="rId16" Type="http://schemas.openxmlformats.org/officeDocument/2006/relationships/slide" Target="slide5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11" Type="http://schemas.openxmlformats.org/officeDocument/2006/relationships/slide" Target="slide14.xml"/><Relationship Id="rId5" Type="http://schemas.openxmlformats.org/officeDocument/2006/relationships/slide" Target="slide12.xml"/><Relationship Id="rId15" Type="http://schemas.openxmlformats.org/officeDocument/2006/relationships/slide" Target="slide6.xml"/><Relationship Id="rId10" Type="http://schemas.openxmlformats.org/officeDocument/2006/relationships/slide" Target="slide19.xml"/><Relationship Id="rId19" Type="http://schemas.openxmlformats.org/officeDocument/2006/relationships/slide" Target="slide20.xml"/><Relationship Id="rId4" Type="http://schemas.openxmlformats.org/officeDocument/2006/relationships/slide" Target="slide17.xml"/><Relationship Id="rId9" Type="http://schemas.openxmlformats.org/officeDocument/2006/relationships/slide" Target="slide24.xml"/><Relationship Id="rId14" Type="http://schemas.openxmlformats.org/officeDocument/2006/relationships/slide" Target="slide7.xml"/><Relationship Id="rId22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8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6.xml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slide" Target="slide4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20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2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2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23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0220018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4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53174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Anotace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Prezentace </a:t>
            </a:r>
            <a:r>
              <a:rPr lang="cs-CZ" dirty="0">
                <a:solidFill>
                  <a:prstClr val="black"/>
                </a:solidFill>
              </a:rPr>
              <a:t>učiva: </a:t>
            </a:r>
            <a:r>
              <a:rPr lang="cs-CZ" dirty="0" smtClean="0">
                <a:solidFill>
                  <a:prstClr val="black"/>
                </a:solidFill>
              </a:rPr>
              <a:t>hra.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Žáci jsou rozděleni do dvou družstev a postupně plní otevřené úkoly.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Procvičí si násobení a dělení číslem </a:t>
            </a:r>
            <a:r>
              <a:rPr lang="cs-CZ" dirty="0">
                <a:solidFill>
                  <a:prstClr val="black"/>
                </a:solidFill>
              </a:rPr>
              <a:t>8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	Učební materiál vede žáky k aktivní práci. 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DUM je určen pro 2. a 3. ročník ZŠ, je vhodný pro procvičování.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Pro práci s následujícím materiálem si pročtěte pozorně návod k použití.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dirty="0" err="1" smtClean="0">
                <a:solidFill>
                  <a:prstClr val="black"/>
                </a:solidFill>
              </a:rPr>
              <a:t>Vrtělková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Matematika 2. a 3. ročník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165920"/>
            <a:ext cx="7992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Hru hrají dvě družstva.</a:t>
            </a:r>
          </a:p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</a:t>
            </a:r>
            <a:r>
              <a:rPr lang="cs-CZ" b="1" dirty="0">
                <a:cs typeface="Arial" charset="0"/>
              </a:rPr>
              <a:t>P</a:t>
            </a:r>
            <a:r>
              <a:rPr lang="cs-CZ" b="1" dirty="0" smtClean="0">
                <a:cs typeface="Arial" charset="0"/>
              </a:rPr>
              <a:t>rvní volí otázku hráči toho družstva, jehož kapitán vítězí v „kámen, nůžky, papír“. </a:t>
            </a:r>
          </a:p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Hráči vyberou políčko (otázku) s číslem od 1 do 20 z tabulky otázek. Po kliknutí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na   vybrané políčko se otevře soutěžní otázka.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4. Pro odpověď volí jednu ze třech možností. V případě správné odpovědi se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>
                <a:cs typeface="Arial" charset="0"/>
              </a:rPr>
              <a:t>v</a:t>
            </a:r>
            <a:r>
              <a:rPr lang="cs-CZ" b="1" dirty="0" smtClean="0">
                <a:cs typeface="Arial" charset="0"/>
              </a:rPr>
              <a:t>rátí </a:t>
            </a:r>
            <a:r>
              <a:rPr lang="cs-CZ" b="1" dirty="0" smtClean="0">
                <a:cs typeface="Arial" charset="0"/>
              </a:rPr>
              <a:t>automaticky na hlavní stranu, kde si ve svém barevném poli kliknutím </a:t>
            </a:r>
            <a:r>
              <a:rPr lang="cs-CZ" b="1" dirty="0">
                <a:cs typeface="Arial" charset="0"/>
              </a:rPr>
              <a:t>na příslušné pole tabulky </a:t>
            </a:r>
            <a:r>
              <a:rPr lang="cs-CZ" b="1" dirty="0" smtClean="0">
                <a:cs typeface="Arial" charset="0"/>
              </a:rPr>
              <a:t>označí správně vyřešený úkol. Nesprávná odpověď nepustí dál.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5. V případě nesprávné odpovědi dostává možnost odpovědi druhý hráč.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6. Otázky volí družstva vždy střídavě, po správné odpovědi jednoho družstva volí otázku družstvo druhé.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7. Ve hře vítězí družstvo s vyšším počtem dosažených bodů 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8. Družstvo, které první pozná, co je na obrázku pod čísly otázek, získá 3 bonusové body.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endParaRPr lang="cs-CZ" b="1" dirty="0">
              <a:cs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620688"/>
            <a:ext cx="1092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Návod: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Administrator\Local Settings\Temporary Internet Files\Content.IE5\9C5HF9HB\MC9003323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090" y="488066"/>
            <a:ext cx="4577793" cy="364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4240560" y="32312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4214531" y="2318235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4237949" y="14024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5150083" y="32312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>
            <a:hlinkClick r:id="rId7" action="ppaction://hlinksldjump"/>
          </p:cNvPr>
          <p:cNvSpPr/>
          <p:nvPr/>
        </p:nvSpPr>
        <p:spPr>
          <a:xfrm>
            <a:off x="5150083" y="2321264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5150083" y="14024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>
            <a:hlinkClick r:id="rId9" action="ppaction://hlinksldjump"/>
          </p:cNvPr>
          <p:cNvSpPr/>
          <p:nvPr/>
        </p:nvSpPr>
        <p:spPr>
          <a:xfrm>
            <a:off x="6064483" y="32312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>
            <a:hlinkClick r:id="rId10" action="ppaction://hlinksldjump"/>
          </p:cNvPr>
          <p:cNvSpPr/>
          <p:nvPr/>
        </p:nvSpPr>
        <p:spPr>
          <a:xfrm>
            <a:off x="6064483" y="23168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>
            <a:hlinkClick r:id="rId11" action="ppaction://hlinksldjump"/>
          </p:cNvPr>
          <p:cNvSpPr/>
          <p:nvPr/>
        </p:nvSpPr>
        <p:spPr>
          <a:xfrm>
            <a:off x="6064483" y="14024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délník 13">
            <a:hlinkClick r:id="rId12" action="ppaction://hlinksldjump"/>
          </p:cNvPr>
          <p:cNvSpPr/>
          <p:nvPr/>
        </p:nvSpPr>
        <p:spPr>
          <a:xfrm>
            <a:off x="6066749" y="4880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>
            <a:hlinkClick r:id="rId13" action="ppaction://hlinksldjump"/>
          </p:cNvPr>
          <p:cNvSpPr/>
          <p:nvPr/>
        </p:nvSpPr>
        <p:spPr>
          <a:xfrm>
            <a:off x="5152349" y="4880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>
            <a:hlinkClick r:id="rId14" action="ppaction://hlinksldjump"/>
          </p:cNvPr>
          <p:cNvSpPr/>
          <p:nvPr/>
        </p:nvSpPr>
        <p:spPr>
          <a:xfrm>
            <a:off x="4237949" y="4880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>
            <a:hlinkClick r:id="rId15" action="ppaction://hlinksldjump"/>
          </p:cNvPr>
          <p:cNvSpPr/>
          <p:nvPr/>
        </p:nvSpPr>
        <p:spPr>
          <a:xfrm>
            <a:off x="3316367" y="4880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>
            <a:hlinkClick r:id="rId16" action="ppaction://hlinksldjump"/>
          </p:cNvPr>
          <p:cNvSpPr/>
          <p:nvPr/>
        </p:nvSpPr>
        <p:spPr>
          <a:xfrm>
            <a:off x="2393044" y="483214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17" action="ppaction://hlinksldjump"/>
          </p:cNvPr>
          <p:cNvSpPr/>
          <p:nvPr/>
        </p:nvSpPr>
        <p:spPr>
          <a:xfrm>
            <a:off x="2401967" y="1403835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>
            <a:hlinkClick r:id="rId18" action="ppaction://hlinksldjump"/>
          </p:cNvPr>
          <p:cNvSpPr/>
          <p:nvPr/>
        </p:nvSpPr>
        <p:spPr>
          <a:xfrm>
            <a:off x="2401967" y="2318235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Obdélník 20">
            <a:hlinkClick r:id="rId19" action="ppaction://hlinksldjump"/>
          </p:cNvPr>
          <p:cNvSpPr/>
          <p:nvPr/>
        </p:nvSpPr>
        <p:spPr>
          <a:xfrm>
            <a:off x="2401090" y="3235664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Obdélník 21">
            <a:hlinkClick r:id="rId20" action="ppaction://hlinksldjump"/>
          </p:cNvPr>
          <p:cNvSpPr/>
          <p:nvPr/>
        </p:nvSpPr>
        <p:spPr>
          <a:xfrm>
            <a:off x="3312002" y="3235664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Obdélník 22">
            <a:hlinkClick r:id="rId21" action="ppaction://hlinksldjump"/>
          </p:cNvPr>
          <p:cNvSpPr/>
          <p:nvPr/>
        </p:nvSpPr>
        <p:spPr>
          <a:xfrm>
            <a:off x="3315490" y="2318235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Obdélník 23">
            <a:hlinkClick r:id="rId22" action="ppaction://hlinksldjump"/>
          </p:cNvPr>
          <p:cNvSpPr/>
          <p:nvPr/>
        </p:nvSpPr>
        <p:spPr>
          <a:xfrm>
            <a:off x="3316367" y="1402466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65136"/>
              </p:ext>
            </p:extLst>
          </p:nvPr>
        </p:nvGraphicFramePr>
        <p:xfrm>
          <a:off x="1012903" y="4516398"/>
          <a:ext cx="3227656" cy="2121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444"/>
                <a:gridCol w="702875"/>
                <a:gridCol w="624779"/>
                <a:gridCol w="624779"/>
                <a:gridCol w="624779"/>
              </a:tblGrid>
              <a:tr h="5304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770405"/>
              </p:ext>
            </p:extLst>
          </p:nvPr>
        </p:nvGraphicFramePr>
        <p:xfrm>
          <a:off x="4932040" y="4509119"/>
          <a:ext cx="3402632" cy="2070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705"/>
                <a:gridCol w="740980"/>
                <a:gridCol w="658649"/>
                <a:gridCol w="658649"/>
                <a:gridCol w="658649"/>
              </a:tblGrid>
              <a:tr h="5193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93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22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93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sp>
        <p:nvSpPr>
          <p:cNvPr id="28" name="TextovéPole 27"/>
          <p:cNvSpPr txBox="1"/>
          <p:nvPr/>
        </p:nvSpPr>
        <p:spPr>
          <a:xfrm>
            <a:off x="1163459" y="4596280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817703" y="460489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525770" y="460489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3</a:t>
            </a:r>
            <a:endParaRPr lang="cs-CZ" sz="2000" b="1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3102630" y="4615879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4</a:t>
            </a:r>
            <a:endParaRPr lang="cs-CZ" sz="2000" b="1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3757593" y="4596280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5</a:t>
            </a:r>
            <a:endParaRPr lang="cs-CZ" sz="2000" b="1" dirty="0"/>
          </a:p>
        </p:txBody>
      </p:sp>
      <p:sp>
        <p:nvSpPr>
          <p:cNvPr id="1027" name="TextovéPole 1026"/>
          <p:cNvSpPr txBox="1"/>
          <p:nvPr/>
        </p:nvSpPr>
        <p:spPr>
          <a:xfrm>
            <a:off x="1160197" y="5097742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6</a:t>
            </a:r>
            <a:endParaRPr lang="cs-CZ" sz="2000" b="1" dirty="0"/>
          </a:p>
        </p:txBody>
      </p:sp>
      <p:sp>
        <p:nvSpPr>
          <p:cNvPr id="1028" name="TextovéPole 1027"/>
          <p:cNvSpPr txBox="1"/>
          <p:nvPr/>
        </p:nvSpPr>
        <p:spPr>
          <a:xfrm>
            <a:off x="1817703" y="5097742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7</a:t>
            </a:r>
            <a:endParaRPr lang="cs-CZ" sz="2000" b="1" dirty="0"/>
          </a:p>
        </p:txBody>
      </p:sp>
      <p:sp>
        <p:nvSpPr>
          <p:cNvPr id="1029" name="TextovéPole 1028"/>
          <p:cNvSpPr txBox="1"/>
          <p:nvPr/>
        </p:nvSpPr>
        <p:spPr>
          <a:xfrm>
            <a:off x="2484438" y="506921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8</a:t>
            </a:r>
            <a:endParaRPr lang="cs-CZ" sz="2000" b="1" dirty="0"/>
          </a:p>
        </p:txBody>
      </p:sp>
      <p:sp>
        <p:nvSpPr>
          <p:cNvPr id="1030" name="TextovéPole 1029"/>
          <p:cNvSpPr txBox="1"/>
          <p:nvPr/>
        </p:nvSpPr>
        <p:spPr>
          <a:xfrm>
            <a:off x="3154747" y="5099111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9</a:t>
            </a:r>
            <a:endParaRPr lang="cs-CZ" sz="2000" b="1" dirty="0"/>
          </a:p>
        </p:txBody>
      </p:sp>
      <p:sp>
        <p:nvSpPr>
          <p:cNvPr id="1031" name="TextovéPole 1030"/>
          <p:cNvSpPr txBox="1"/>
          <p:nvPr/>
        </p:nvSpPr>
        <p:spPr>
          <a:xfrm>
            <a:off x="3716678" y="5081624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1032" name="TextovéPole 1031"/>
          <p:cNvSpPr txBox="1"/>
          <p:nvPr/>
        </p:nvSpPr>
        <p:spPr>
          <a:xfrm>
            <a:off x="1088800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11</a:t>
            </a:r>
            <a:endParaRPr lang="cs-CZ" sz="2000" b="1" dirty="0"/>
          </a:p>
        </p:txBody>
      </p:sp>
      <p:sp>
        <p:nvSpPr>
          <p:cNvPr id="1033" name="TextovéPole 1032"/>
          <p:cNvSpPr txBox="1"/>
          <p:nvPr/>
        </p:nvSpPr>
        <p:spPr>
          <a:xfrm>
            <a:off x="1769840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12</a:t>
            </a:r>
            <a:endParaRPr lang="cs-CZ" sz="2000" b="1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2458904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13</a:t>
            </a:r>
            <a:endParaRPr lang="cs-CZ" sz="2000" b="1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3089826" y="5673654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14</a:t>
            </a:r>
            <a:endParaRPr lang="cs-CZ" sz="2000" b="1" dirty="0"/>
          </a:p>
        </p:txBody>
      </p:sp>
      <p:sp>
        <p:nvSpPr>
          <p:cNvPr id="1036" name="TextovéPole 1035"/>
          <p:cNvSpPr txBox="1"/>
          <p:nvPr/>
        </p:nvSpPr>
        <p:spPr>
          <a:xfrm>
            <a:off x="3719387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15</a:t>
            </a:r>
            <a:endParaRPr lang="cs-CZ" sz="2000" b="1" dirty="0"/>
          </a:p>
        </p:txBody>
      </p:sp>
      <p:sp>
        <p:nvSpPr>
          <p:cNvPr id="1037" name="TextovéPole 1036"/>
          <p:cNvSpPr txBox="1"/>
          <p:nvPr/>
        </p:nvSpPr>
        <p:spPr>
          <a:xfrm>
            <a:off x="1800986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17</a:t>
            </a:r>
            <a:endParaRPr lang="cs-CZ" sz="2000" b="1" dirty="0"/>
          </a:p>
        </p:txBody>
      </p:sp>
      <p:sp>
        <p:nvSpPr>
          <p:cNvPr id="1038" name="TextovéPole 1037"/>
          <p:cNvSpPr txBox="1"/>
          <p:nvPr/>
        </p:nvSpPr>
        <p:spPr>
          <a:xfrm>
            <a:off x="1098538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16</a:t>
            </a:r>
            <a:endParaRPr lang="cs-CZ" sz="2000" b="1" dirty="0"/>
          </a:p>
        </p:txBody>
      </p:sp>
      <p:sp>
        <p:nvSpPr>
          <p:cNvPr id="1039" name="TextovéPole 1038"/>
          <p:cNvSpPr txBox="1"/>
          <p:nvPr/>
        </p:nvSpPr>
        <p:spPr>
          <a:xfrm>
            <a:off x="2414815" y="6165527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18</a:t>
            </a:r>
            <a:endParaRPr lang="cs-CZ" sz="2000" b="1" dirty="0"/>
          </a:p>
        </p:txBody>
      </p:sp>
      <p:sp>
        <p:nvSpPr>
          <p:cNvPr id="1040" name="TextovéPole 1039"/>
          <p:cNvSpPr txBox="1"/>
          <p:nvPr/>
        </p:nvSpPr>
        <p:spPr>
          <a:xfrm>
            <a:off x="3037709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19</a:t>
            </a:r>
            <a:endParaRPr lang="cs-CZ" sz="2000" b="1" dirty="0"/>
          </a:p>
        </p:txBody>
      </p:sp>
      <p:sp>
        <p:nvSpPr>
          <p:cNvPr id="1041" name="TextovéPole 1040"/>
          <p:cNvSpPr txBox="1"/>
          <p:nvPr/>
        </p:nvSpPr>
        <p:spPr>
          <a:xfrm>
            <a:off x="3712029" y="6165527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1042" name="TextovéPole 1041"/>
          <p:cNvSpPr txBox="1"/>
          <p:nvPr/>
        </p:nvSpPr>
        <p:spPr>
          <a:xfrm>
            <a:off x="5101242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</a:t>
            </a:r>
            <a:endParaRPr lang="cs-CZ" sz="2000" b="1" dirty="0"/>
          </a:p>
        </p:txBody>
      </p:sp>
      <p:sp>
        <p:nvSpPr>
          <p:cNvPr id="1043" name="TextovéPole 1042"/>
          <p:cNvSpPr txBox="1"/>
          <p:nvPr/>
        </p:nvSpPr>
        <p:spPr>
          <a:xfrm>
            <a:off x="5853970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</a:t>
            </a:r>
            <a:endParaRPr lang="cs-CZ" sz="2000" b="1" dirty="0"/>
          </a:p>
        </p:txBody>
      </p:sp>
      <p:sp>
        <p:nvSpPr>
          <p:cNvPr id="1044" name="TextovéPole 1043"/>
          <p:cNvSpPr txBox="1"/>
          <p:nvPr/>
        </p:nvSpPr>
        <p:spPr>
          <a:xfrm>
            <a:off x="6566531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3</a:t>
            </a:r>
            <a:endParaRPr lang="cs-CZ" sz="2000" b="1" dirty="0"/>
          </a:p>
        </p:txBody>
      </p:sp>
      <p:sp>
        <p:nvSpPr>
          <p:cNvPr id="1045" name="TextovéPole 1044"/>
          <p:cNvSpPr txBox="1"/>
          <p:nvPr/>
        </p:nvSpPr>
        <p:spPr>
          <a:xfrm>
            <a:off x="7169468" y="4596280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4</a:t>
            </a:r>
            <a:endParaRPr lang="cs-CZ" sz="2000" b="1" dirty="0"/>
          </a:p>
        </p:txBody>
      </p:sp>
      <p:sp>
        <p:nvSpPr>
          <p:cNvPr id="1046" name="TextovéPole 1045"/>
          <p:cNvSpPr txBox="1"/>
          <p:nvPr/>
        </p:nvSpPr>
        <p:spPr>
          <a:xfrm>
            <a:off x="7851458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5</a:t>
            </a:r>
            <a:endParaRPr lang="cs-CZ" sz="2000" b="1" dirty="0"/>
          </a:p>
        </p:txBody>
      </p:sp>
      <p:sp>
        <p:nvSpPr>
          <p:cNvPr id="1047" name="TextovéPole 1046"/>
          <p:cNvSpPr txBox="1"/>
          <p:nvPr/>
        </p:nvSpPr>
        <p:spPr>
          <a:xfrm>
            <a:off x="5133409" y="5056458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6</a:t>
            </a:r>
            <a:endParaRPr lang="cs-CZ" sz="2000" b="1" dirty="0"/>
          </a:p>
        </p:txBody>
      </p:sp>
      <p:sp>
        <p:nvSpPr>
          <p:cNvPr id="1048" name="TextovéPole 1047"/>
          <p:cNvSpPr txBox="1"/>
          <p:nvPr/>
        </p:nvSpPr>
        <p:spPr>
          <a:xfrm>
            <a:off x="5853970" y="5069215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7</a:t>
            </a:r>
            <a:endParaRPr lang="cs-CZ" sz="2000" b="1" dirty="0"/>
          </a:p>
        </p:txBody>
      </p:sp>
      <p:sp>
        <p:nvSpPr>
          <p:cNvPr id="1049" name="TextovéPole 1048"/>
          <p:cNvSpPr txBox="1"/>
          <p:nvPr/>
        </p:nvSpPr>
        <p:spPr>
          <a:xfrm>
            <a:off x="6523949" y="5069215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8</a:t>
            </a:r>
            <a:endParaRPr lang="cs-CZ" sz="2000" b="1" dirty="0"/>
          </a:p>
        </p:txBody>
      </p:sp>
      <p:sp>
        <p:nvSpPr>
          <p:cNvPr id="1050" name="TextovéPole 1049"/>
          <p:cNvSpPr txBox="1"/>
          <p:nvPr/>
        </p:nvSpPr>
        <p:spPr>
          <a:xfrm>
            <a:off x="7209818" y="5099111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9</a:t>
            </a:r>
            <a:endParaRPr lang="cs-CZ" sz="2000" b="1" dirty="0"/>
          </a:p>
        </p:txBody>
      </p:sp>
      <p:sp>
        <p:nvSpPr>
          <p:cNvPr id="1051" name="TextovéPole 1050"/>
          <p:cNvSpPr txBox="1"/>
          <p:nvPr/>
        </p:nvSpPr>
        <p:spPr>
          <a:xfrm>
            <a:off x="7786537" y="5071590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1052" name="TextovéPole 1051"/>
          <p:cNvSpPr txBox="1"/>
          <p:nvPr/>
        </p:nvSpPr>
        <p:spPr>
          <a:xfrm>
            <a:off x="5058717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11</a:t>
            </a:r>
            <a:endParaRPr lang="cs-CZ" sz="2000" b="1" dirty="0"/>
          </a:p>
        </p:txBody>
      </p:sp>
      <p:sp>
        <p:nvSpPr>
          <p:cNvPr id="1053" name="TextovéPole 1052"/>
          <p:cNvSpPr txBox="1"/>
          <p:nvPr/>
        </p:nvSpPr>
        <p:spPr>
          <a:xfrm>
            <a:off x="5724128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12</a:t>
            </a:r>
            <a:endParaRPr lang="cs-CZ" sz="2000" b="1" dirty="0"/>
          </a:p>
        </p:txBody>
      </p:sp>
      <p:sp>
        <p:nvSpPr>
          <p:cNvPr id="1054" name="TextovéPole 1053"/>
          <p:cNvSpPr txBox="1"/>
          <p:nvPr/>
        </p:nvSpPr>
        <p:spPr>
          <a:xfrm>
            <a:off x="6459028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13</a:t>
            </a:r>
            <a:endParaRPr lang="cs-CZ" sz="2000" b="1" dirty="0"/>
          </a:p>
        </p:txBody>
      </p:sp>
      <p:sp>
        <p:nvSpPr>
          <p:cNvPr id="1055" name="TextovéPole 1054"/>
          <p:cNvSpPr txBox="1"/>
          <p:nvPr/>
        </p:nvSpPr>
        <p:spPr>
          <a:xfrm>
            <a:off x="7098024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14</a:t>
            </a:r>
            <a:endParaRPr lang="cs-CZ" sz="2000" b="1" dirty="0"/>
          </a:p>
        </p:txBody>
      </p:sp>
      <p:sp>
        <p:nvSpPr>
          <p:cNvPr id="1056" name="TextovéPole 1055"/>
          <p:cNvSpPr txBox="1"/>
          <p:nvPr/>
        </p:nvSpPr>
        <p:spPr>
          <a:xfrm>
            <a:off x="7786537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15</a:t>
            </a:r>
            <a:endParaRPr lang="cs-CZ" sz="2000" b="1" dirty="0"/>
          </a:p>
        </p:txBody>
      </p:sp>
      <p:sp>
        <p:nvSpPr>
          <p:cNvPr id="1057" name="TextovéPole 1056"/>
          <p:cNvSpPr txBox="1"/>
          <p:nvPr/>
        </p:nvSpPr>
        <p:spPr>
          <a:xfrm>
            <a:off x="5037610" y="612833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16</a:t>
            </a:r>
            <a:endParaRPr lang="cs-CZ" sz="2000" b="1" dirty="0"/>
          </a:p>
        </p:txBody>
      </p:sp>
      <p:sp>
        <p:nvSpPr>
          <p:cNvPr id="1058" name="TextovéPole 1057"/>
          <p:cNvSpPr txBox="1"/>
          <p:nvPr/>
        </p:nvSpPr>
        <p:spPr>
          <a:xfrm>
            <a:off x="5789049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17</a:t>
            </a:r>
            <a:endParaRPr lang="cs-CZ" sz="2000" b="1" dirty="0"/>
          </a:p>
        </p:txBody>
      </p:sp>
      <p:sp>
        <p:nvSpPr>
          <p:cNvPr id="1059" name="TextovéPole 1058"/>
          <p:cNvSpPr txBox="1"/>
          <p:nvPr/>
        </p:nvSpPr>
        <p:spPr>
          <a:xfrm>
            <a:off x="6459028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18</a:t>
            </a:r>
            <a:endParaRPr lang="cs-CZ" sz="2000" b="1" dirty="0"/>
          </a:p>
        </p:txBody>
      </p:sp>
      <p:sp>
        <p:nvSpPr>
          <p:cNvPr id="1060" name="TextovéPole 1059"/>
          <p:cNvSpPr txBox="1"/>
          <p:nvPr/>
        </p:nvSpPr>
        <p:spPr>
          <a:xfrm>
            <a:off x="7144897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19</a:t>
            </a:r>
            <a:endParaRPr lang="cs-CZ" sz="2000" b="1" dirty="0"/>
          </a:p>
        </p:txBody>
      </p:sp>
      <p:sp>
        <p:nvSpPr>
          <p:cNvPr id="1061" name="TextovéPole 1060"/>
          <p:cNvSpPr txBox="1"/>
          <p:nvPr/>
        </p:nvSpPr>
        <p:spPr>
          <a:xfrm>
            <a:off x="7786537" y="6145638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0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0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7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1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1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7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1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9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1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1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8" grpId="0" animBg="1"/>
      <p:bldP spid="30" grpId="0" animBg="1"/>
      <p:bldP spid="31" grpId="0" animBg="1"/>
      <p:bldP spid="1024" grpId="0" animBg="1"/>
      <p:bldP spid="1025" grpId="0" animBg="1"/>
      <p:bldP spid="1027" grpId="0" animBg="1"/>
      <p:bldP spid="1028" grpId="0" animBg="1"/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1035" grpId="0" animBg="1"/>
      <p:bldP spid="1036" grpId="0" animBg="1"/>
      <p:bldP spid="1037" grpId="0" animBg="1"/>
      <p:bldP spid="1038" grpId="0" animBg="1"/>
      <p:bldP spid="1039" grpId="0" animBg="1"/>
      <p:bldP spid="1040" grpId="0" animBg="1"/>
      <p:bldP spid="1041" grpId="0" animBg="1"/>
      <p:bldP spid="1042" grpId="0" animBg="1"/>
      <p:bldP spid="1043" grpId="0" animBg="1"/>
      <p:bldP spid="1044" grpId="0" animBg="1"/>
      <p:bldP spid="1045" grpId="0" animBg="1"/>
      <p:bldP spid="1046" grpId="0" animBg="1"/>
      <p:bldP spid="1047" grpId="0" animBg="1"/>
      <p:bldP spid="1048" grpId="0" animBg="1"/>
      <p:bldP spid="1049" grpId="0" animBg="1"/>
      <p:bldP spid="1050" grpId="0" animBg="1"/>
      <p:bldP spid="1051" grpId="0" animBg="1"/>
      <p:bldP spid="1052" grpId="0" animBg="1"/>
      <p:bldP spid="1053" grpId="0" animBg="1"/>
      <p:bldP spid="1054" grpId="0" animBg="1"/>
      <p:bldP spid="1055" grpId="0" animBg="1"/>
      <p:bldP spid="1056" grpId="0" animBg="1"/>
      <p:bldP spid="1057" grpId="0" animBg="1"/>
      <p:bldP spid="1058" grpId="0" animBg="1"/>
      <p:bldP spid="1059" grpId="0" animBg="1"/>
      <p:bldP spid="1060" grpId="0" animBg="1"/>
      <p:bldP spid="10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3848" y="1556792"/>
            <a:ext cx="259228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0 . </a:t>
            </a:r>
            <a:r>
              <a:rPr lang="cs-CZ" sz="4400" b="1" dirty="0">
                <a:solidFill>
                  <a:schemeClr val="tx1"/>
                </a:solidFill>
              </a:rPr>
              <a:t>8</a:t>
            </a:r>
            <a:r>
              <a:rPr lang="cs-CZ" sz="4400" b="1" dirty="0" smtClean="0">
                <a:solidFill>
                  <a:schemeClr val="tx1"/>
                </a:solidFill>
              </a:rPr>
              <a:t>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475656" y="3645024"/>
            <a:ext cx="1296144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641081" y="3645024"/>
            <a:ext cx="1296144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796136" y="3661792"/>
            <a:ext cx="1296144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926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47864" y="1916832"/>
            <a:ext cx="223224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1 . 8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1907704" y="3573016"/>
            <a:ext cx="1440160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3743908" y="3573744"/>
            <a:ext cx="1440160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6" name="Zaoblený obdélník 5">
            <a:hlinkClick r:id="rId4" action="ppaction://hlinksldjump"/>
          </p:cNvPr>
          <p:cNvSpPr/>
          <p:nvPr/>
        </p:nvSpPr>
        <p:spPr>
          <a:xfrm>
            <a:off x="5508104" y="3573744"/>
            <a:ext cx="1440160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14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11860" y="1988840"/>
            <a:ext cx="2448272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2 . 8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1547664" y="3717032"/>
            <a:ext cx="1728192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3671900" y="3717032"/>
            <a:ext cx="1728192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24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>
            <a:hlinkClick r:id="rId5" action="ppaction://hlinksldjump"/>
          </p:cNvPr>
          <p:cNvSpPr/>
          <p:nvPr/>
        </p:nvSpPr>
        <p:spPr>
          <a:xfrm>
            <a:off x="5746244" y="3717032"/>
            <a:ext cx="1728192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16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2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75856" y="2060848"/>
            <a:ext cx="2304256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3 . 8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24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3635896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>
            <a:hlinkClick r:id="rId5" action="ppaction://hlinksldjump"/>
          </p:cNvPr>
          <p:cNvSpPr/>
          <p:nvPr/>
        </p:nvSpPr>
        <p:spPr>
          <a:xfrm>
            <a:off x="563056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21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8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03848" y="2132856"/>
            <a:ext cx="223224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4 . 8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1594472" y="3789040"/>
            <a:ext cx="1584176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24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3610696" y="3789040"/>
            <a:ext cx="1584176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32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>
            <a:hlinkClick r:id="rId4" action="ppaction://hlinksldjump"/>
          </p:cNvPr>
          <p:cNvSpPr/>
          <p:nvPr/>
        </p:nvSpPr>
        <p:spPr>
          <a:xfrm>
            <a:off x="5626920" y="3789040"/>
            <a:ext cx="1584176" cy="648072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28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87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31840" y="1628800"/>
            <a:ext cx="223224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5 . 8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>
            <a:hlinkClick r:id="rId5" action="ppaction://hlinksldjump"/>
          </p:cNvPr>
          <p:cNvSpPr/>
          <p:nvPr/>
        </p:nvSpPr>
        <p:spPr>
          <a:xfrm>
            <a:off x="3491880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>
            <a:hlinkClick r:id="rId5" action="ppaction://hlinksldjump"/>
          </p:cNvPr>
          <p:cNvSpPr/>
          <p:nvPr/>
        </p:nvSpPr>
        <p:spPr>
          <a:xfrm>
            <a:off x="555165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73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3661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3680154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36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715436" y="3559971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95156" y="1772815"/>
            <a:ext cx="2520280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6 . 8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03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49369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3635896" y="3549369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36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724128" y="3549369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56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69283" y="1916832"/>
            <a:ext cx="1917402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7 . 8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8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635896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64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724128" y="3565279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75856" y="1700808"/>
            <a:ext cx="2070270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8 . 8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22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63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3635896" y="3574683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</a:t>
            </a:r>
            <a:r>
              <a:rPr lang="cs-CZ" sz="4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652120" y="3589784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72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75856" y="1700808"/>
            <a:ext cx="2133425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9 . 8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10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5" y="332656"/>
            <a:ext cx="7992888" cy="6048672"/>
          </a:xfrm>
          <a:prstGeom prst="rect">
            <a:avLst/>
          </a:prstGeom>
          <a:noFill/>
          <a:ex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43755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3767991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48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72412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8</a:t>
            </a:r>
            <a:r>
              <a:rPr lang="cs-CZ" sz="4400" b="1" dirty="0" smtClean="0">
                <a:solidFill>
                  <a:schemeClr val="tx1"/>
                </a:solidFill>
              </a:rPr>
              <a:t>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92923" y="1763057"/>
            <a:ext cx="2312097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10 . 8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06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15746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83998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10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75856" y="1844824"/>
            <a:ext cx="2278497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7</a:t>
            </a:r>
            <a:r>
              <a:rPr lang="cs-CZ" dirty="0">
                <a:solidFill>
                  <a:schemeClr val="tx1"/>
                </a:solidFill>
              </a:rPr>
              <a:t>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20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13125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729349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157598" y="1916832"/>
            <a:ext cx="2350506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64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1619672" y="3573016"/>
            <a:ext cx="1615155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35020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23029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88349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60743" y="1844824"/>
            <a:ext cx="2350506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56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77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4390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8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868144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96747" y="1844823"/>
            <a:ext cx="227849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48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00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50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4390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817694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75856" y="1844824"/>
            <a:ext cx="2314502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40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30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7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635896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72412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52731" y="1844824"/>
            <a:ext cx="2350505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32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43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7991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6012160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72274" y="1844824"/>
            <a:ext cx="220783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24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09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" name="Zaoblený obdélník 3">
            <a:hlinkClick r:id="rId4" action="ppaction://hlinksldjump"/>
          </p:cNvPr>
          <p:cNvSpPr/>
          <p:nvPr/>
        </p:nvSpPr>
        <p:spPr>
          <a:xfrm>
            <a:off x="3563888" y="3573016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3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>
            <a:hlinkClick r:id="rId5" action="ppaction://hlinksldjump"/>
          </p:cNvPr>
          <p:cNvSpPr/>
          <p:nvPr/>
        </p:nvSpPr>
        <p:spPr>
          <a:xfrm>
            <a:off x="5508104" y="3559971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03848" y="1772816"/>
            <a:ext cx="2207838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16 </a:t>
            </a:r>
            <a:r>
              <a:rPr lang="cs-CZ" dirty="0">
                <a:solidFill>
                  <a:schemeClr val="tx1"/>
                </a:solidFill>
              </a:rPr>
              <a:t>: 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8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ocuments and Settings\Administrator\Local Settings\Temporary Internet Files\Content.IE5\0N7XGQDS\MC900445056[2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 2">
            <a:hlinkClick r:id="rId4" action="ppaction://hlinksldjump"/>
          </p:cNvPr>
          <p:cNvSpPr/>
          <p:nvPr/>
        </p:nvSpPr>
        <p:spPr>
          <a:xfrm>
            <a:off x="1619672" y="3501008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64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43908" y="3501008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940152" y="3501008"/>
            <a:ext cx="1584176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450079" y="1844824"/>
            <a:ext cx="2171834" cy="76944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4400" b="1"/>
            </a:lvl1pPr>
          </a:lstStyle>
          <a:p>
            <a:r>
              <a:rPr lang="cs-CZ" dirty="0">
                <a:solidFill>
                  <a:schemeClr val="tx1"/>
                </a:solidFill>
              </a:rPr>
              <a:t>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8 </a:t>
            </a:r>
            <a:r>
              <a:rPr lang="cs-CZ" dirty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2. 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98B8-6D6B-4BA0-BF7C-25E899DEEB99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88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Matematika 2. a 3. ročník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38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623</Words>
  <Application>Microsoft Office PowerPoint</Application>
  <PresentationFormat>Předvádění na obrazovce (4:3)</PresentationFormat>
  <Paragraphs>250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</dc:creator>
  <cp:lastModifiedBy>User</cp:lastModifiedBy>
  <cp:revision>6</cp:revision>
  <dcterms:created xsi:type="dcterms:W3CDTF">2012-04-17T16:43:41Z</dcterms:created>
  <dcterms:modified xsi:type="dcterms:W3CDTF">2012-05-23T15:25:58Z</dcterms:modified>
</cp:coreProperties>
</file>