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1"/>
  </p:notesMasterIdLst>
  <p:sldIdLst>
    <p:sldId id="263" r:id="rId2"/>
    <p:sldId id="264" r:id="rId3"/>
    <p:sldId id="265" r:id="rId4"/>
    <p:sldId id="271" r:id="rId5"/>
    <p:sldId id="272" r:id="rId6"/>
    <p:sldId id="273" r:id="rId7"/>
    <p:sldId id="274" r:id="rId8"/>
    <p:sldId id="275" r:id="rId9"/>
    <p:sldId id="276" r:id="rId10"/>
    <p:sldId id="266" r:id="rId11"/>
    <p:sldId id="267" r:id="rId12"/>
    <p:sldId id="278" r:id="rId13"/>
    <p:sldId id="268" r:id="rId14"/>
    <p:sldId id="280" r:id="rId15"/>
    <p:sldId id="269" r:id="rId16"/>
    <p:sldId id="270" r:id="rId17"/>
    <p:sldId id="277" r:id="rId18"/>
    <p:sldId id="279" r:id="rId19"/>
    <p:sldId id="28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VY_32_INOVACE_M_18_rovinné obrazce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Rovinné obrazce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044DCE-5554-46D9-895A-C5A8A5E992D0}" type="presOf" srcId="{D8197B8C-B260-4A16-BDF4-0947B075E274}" destId="{5A5FFA88-C948-4069-8E93-59FA12366E83}" srcOrd="1" destOrd="0" presId="urn:microsoft.com/office/officeart/2005/8/layout/target3"/>
    <dgm:cxn modelId="{10DBA9C4-C062-4B75-B938-D6D2F70B73BD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9E9489D-97FA-469D-A698-21CB6C263B14}" type="presOf" srcId="{4C35D32F-0EAB-4CD7-82EE-45574DC2A586}" destId="{8BEBB6EC-1DAA-4CAC-8A25-BC0FCBD5DBD5}" srcOrd="0" destOrd="0" presId="urn:microsoft.com/office/officeart/2005/8/layout/target3"/>
    <dgm:cxn modelId="{278007B2-EE10-4428-9BCE-2B474EDBBFCD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D481481-64F9-44AE-8F24-5F9C60A1DFBE}" type="presOf" srcId="{D8197B8C-B260-4A16-BDF4-0947B075E274}" destId="{25B08C86-7E15-44DC-BE7F-FFB55DD49D12}" srcOrd="0" destOrd="0" presId="urn:microsoft.com/office/officeart/2005/8/layout/target3"/>
    <dgm:cxn modelId="{A03F6FC4-F2AE-4226-AFF0-04BDDA5EB7AA}" type="presOf" srcId="{D1B46980-6531-4606-95E6-44980827E919}" destId="{6140AFEC-043D-4C43-A2F9-D0F5331DF3A3}" srcOrd="0" destOrd="0" presId="urn:microsoft.com/office/officeart/2005/8/layout/target3"/>
    <dgm:cxn modelId="{419A5638-F007-4F15-889F-D804A72E1A6E}" type="presOf" srcId="{4C35D32F-0EAB-4CD7-82EE-45574DC2A586}" destId="{890E4F0B-2866-4A3F-A3C7-2A14B1797930}" srcOrd="1" destOrd="0" presId="urn:microsoft.com/office/officeart/2005/8/layout/target3"/>
    <dgm:cxn modelId="{5D5507E6-7FCB-41B3-B164-30105310EC2D}" type="presOf" srcId="{B651F6E3-6281-48DB-9319-2AEAFDAE7572}" destId="{619D679B-A015-4ECF-8348-D1034C574F40}" srcOrd="0" destOrd="0" presId="urn:microsoft.com/office/officeart/2005/8/layout/target3"/>
    <dgm:cxn modelId="{CD7A17C8-C175-4262-8C14-785F2235BF3B}" type="presOf" srcId="{757F3AB3-0718-4624-B441-E567A8F0AB56}" destId="{333A1088-737F-45CB-B68E-254E46348037}" srcOrd="0" destOrd="0" presId="urn:microsoft.com/office/officeart/2005/8/layout/target3"/>
    <dgm:cxn modelId="{CD61376B-E301-4EDF-BAB0-BBB07A070A5C}" type="presOf" srcId="{D1D4F407-5343-4D3F-B5B9-D407B03CAEB4}" destId="{D005CE8C-CC26-4C3E-AC11-E15060ECD759}" srcOrd="0" destOrd="0" presId="urn:microsoft.com/office/officeart/2005/8/layout/target3"/>
    <dgm:cxn modelId="{5C518C53-361E-42BA-A45A-12B48FE7A846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2538F9-B08D-4D9E-AE6B-157CA3AE27B0}" type="presParOf" srcId="{333A1088-737F-45CB-B68E-254E46348037}" destId="{F5ABB229-8D3B-4694-996A-96F23CF14429}" srcOrd="0" destOrd="0" presId="urn:microsoft.com/office/officeart/2005/8/layout/target3"/>
    <dgm:cxn modelId="{24BFDD85-343D-41A9-A46E-CB4A99184330}" type="presParOf" srcId="{333A1088-737F-45CB-B68E-254E46348037}" destId="{F41139FD-01EE-4571-8B17-4FB00FC51163}" srcOrd="1" destOrd="0" presId="urn:microsoft.com/office/officeart/2005/8/layout/target3"/>
    <dgm:cxn modelId="{804F8D85-FBD6-4682-A1AF-24758C28215F}" type="presParOf" srcId="{333A1088-737F-45CB-B68E-254E46348037}" destId="{D005CE8C-CC26-4C3E-AC11-E15060ECD759}" srcOrd="2" destOrd="0" presId="urn:microsoft.com/office/officeart/2005/8/layout/target3"/>
    <dgm:cxn modelId="{316D6EBB-F99D-4AE9-9808-AD622FC67F38}" type="presParOf" srcId="{333A1088-737F-45CB-B68E-254E46348037}" destId="{2C702D82-9B77-49B7-9568-BB8EB47C3372}" srcOrd="3" destOrd="0" presId="urn:microsoft.com/office/officeart/2005/8/layout/target3"/>
    <dgm:cxn modelId="{F27FF32E-9A14-456D-9A94-F183AF2D940B}" type="presParOf" srcId="{333A1088-737F-45CB-B68E-254E46348037}" destId="{A52A0455-90FF-4808-ABD0-F02540D31D5A}" srcOrd="4" destOrd="0" presId="urn:microsoft.com/office/officeart/2005/8/layout/target3"/>
    <dgm:cxn modelId="{E920D3B8-BFE7-423A-8674-9A7557A08350}" type="presParOf" srcId="{333A1088-737F-45CB-B68E-254E46348037}" destId="{6140AFEC-043D-4C43-A2F9-D0F5331DF3A3}" srcOrd="5" destOrd="0" presId="urn:microsoft.com/office/officeart/2005/8/layout/target3"/>
    <dgm:cxn modelId="{A4105314-2C45-4874-AA62-1AB4C6E9BA6E}" type="presParOf" srcId="{333A1088-737F-45CB-B68E-254E46348037}" destId="{9358AC05-5D7D-4327-9F80-1AD486AEA664}" srcOrd="6" destOrd="0" presId="urn:microsoft.com/office/officeart/2005/8/layout/target3"/>
    <dgm:cxn modelId="{792B5DD5-1ACC-4E92-B8C0-02E9353977B1}" type="presParOf" srcId="{333A1088-737F-45CB-B68E-254E46348037}" destId="{313FC574-E1CD-4FB4-B054-0B805CE0447D}" srcOrd="7" destOrd="0" presId="urn:microsoft.com/office/officeart/2005/8/layout/target3"/>
    <dgm:cxn modelId="{C31449B3-E52C-4731-AF1A-D9C4DEA2FF4D}" type="presParOf" srcId="{333A1088-737F-45CB-B68E-254E46348037}" destId="{619D679B-A015-4ECF-8348-D1034C574F40}" srcOrd="8" destOrd="0" presId="urn:microsoft.com/office/officeart/2005/8/layout/target3"/>
    <dgm:cxn modelId="{10978BCF-6C19-44AE-B83E-ADEFDCD6A6BE}" type="presParOf" srcId="{333A1088-737F-45CB-B68E-254E46348037}" destId="{322283A8-4A27-4CDA-BAE3-F381106A9174}" srcOrd="9" destOrd="0" presId="urn:microsoft.com/office/officeart/2005/8/layout/target3"/>
    <dgm:cxn modelId="{B381933B-6507-450B-99FB-1FCD00492477}" type="presParOf" srcId="{333A1088-737F-45CB-B68E-254E46348037}" destId="{FFC9F71D-1B4F-4AD9-A4A6-86ADEFC8AF5C}" srcOrd="10" destOrd="0" presId="urn:microsoft.com/office/officeart/2005/8/layout/target3"/>
    <dgm:cxn modelId="{470440C9-F7FC-46B3-9F55-9BE4E6E05DC3}" type="presParOf" srcId="{333A1088-737F-45CB-B68E-254E46348037}" destId="{25B08C86-7E15-44DC-BE7F-FFB55DD49D12}" srcOrd="11" destOrd="0" presId="urn:microsoft.com/office/officeart/2005/8/layout/target3"/>
    <dgm:cxn modelId="{2DBFA599-3021-44E9-B90D-AD516776767B}" type="presParOf" srcId="{333A1088-737F-45CB-B68E-254E46348037}" destId="{76644BE8-9D7C-4C09-B250-3D10AF48CBB7}" srcOrd="12" destOrd="0" presId="urn:microsoft.com/office/officeart/2005/8/layout/target3"/>
    <dgm:cxn modelId="{A4AF3032-DE69-4858-B7ED-AE1A3D18EE81}" type="presParOf" srcId="{333A1088-737F-45CB-B68E-254E46348037}" destId="{EE85B701-7295-41C0-BA7A-34D3756A2AE6}" srcOrd="13" destOrd="0" presId="urn:microsoft.com/office/officeart/2005/8/layout/target3"/>
    <dgm:cxn modelId="{E63994F2-5D95-4EC1-96F0-814E8E942C91}" type="presParOf" srcId="{333A1088-737F-45CB-B68E-254E46348037}" destId="{8BEBB6EC-1DAA-4CAC-8A25-BC0FCBD5DBD5}" srcOrd="14" destOrd="0" presId="urn:microsoft.com/office/officeart/2005/8/layout/target3"/>
    <dgm:cxn modelId="{9A85E966-AD99-4BAB-9A9B-3BE40E7D9368}" type="presParOf" srcId="{333A1088-737F-45CB-B68E-254E46348037}" destId="{AED2198E-93D5-4001-81B4-73124B309672}" srcOrd="15" destOrd="0" presId="urn:microsoft.com/office/officeart/2005/8/layout/target3"/>
    <dgm:cxn modelId="{B00DCA0E-111F-4357-8724-49CCD8DEA232}" type="presParOf" srcId="{333A1088-737F-45CB-B68E-254E46348037}" destId="{2BE915AB-18AA-4053-B92C-3BFC9ED204BB}" srcOrd="16" destOrd="0" presId="urn:microsoft.com/office/officeart/2005/8/layout/target3"/>
    <dgm:cxn modelId="{BF2FBD33-DD30-487A-8F6C-A8650A454BA1}" type="presParOf" srcId="{333A1088-737F-45CB-B68E-254E46348037}" destId="{6BB5E863-4638-4E1D-BFDE-399D028AC4ED}" srcOrd="17" destOrd="0" presId="urn:microsoft.com/office/officeart/2005/8/layout/target3"/>
    <dgm:cxn modelId="{3F5BBC31-0AB9-48EC-9926-6392033F59B3}" type="presParOf" srcId="{333A1088-737F-45CB-B68E-254E46348037}" destId="{5A5FFA88-C948-4069-8E93-59FA12366E83}" srcOrd="18" destOrd="0" presId="urn:microsoft.com/office/officeart/2005/8/layout/target3"/>
    <dgm:cxn modelId="{1348C9A1-46C0-4376-8B2D-3BE5F1F185D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VY_32_INOVACE_M_18_rovinné obrazce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Rovinné obrazce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5C9CE4-188B-4ADE-9A2F-E1C5EFDFC444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03841-98B8-4387-81BE-0E6A003414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880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03841-98B8-4387-81BE-0E6A0034148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5272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531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718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075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008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299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75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771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95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543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486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249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748C83-63FD-4E58-A118-31A33C2844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196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5" Type="http://schemas.openxmlformats.org/officeDocument/2006/relationships/image" Target="../media/image10.png"/><Relationship Id="rId4" Type="http://schemas.openxmlformats.org/officeDocument/2006/relationships/slide" Target="slide4.xml"/><Relationship Id="rId9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5" Type="http://schemas.openxmlformats.org/officeDocument/2006/relationships/image" Target="../media/image14.png"/><Relationship Id="rId4" Type="http://schemas.openxmlformats.org/officeDocument/2006/relationships/slide" Target="slide8.xml"/><Relationship Id="rId9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4.xml"/><Relationship Id="rId5" Type="http://schemas.openxmlformats.org/officeDocument/2006/relationships/image" Target="../media/image18.png"/><Relationship Id="rId4" Type="http://schemas.openxmlformats.org/officeDocument/2006/relationships/slide" Target="slide1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73765946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041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416471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</a:t>
            </a:r>
            <a:r>
              <a:rPr lang="cs-CZ" dirty="0" smtClean="0">
                <a:solidFill>
                  <a:prstClr val="black"/>
                </a:solidFill>
              </a:rPr>
              <a:t>: rovinné obrazce.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si osvojí základní vlastnosti rovinných obrazců – čtverce, obdélníku, kružnice, kruhu,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trojúhelníku. Formou úkolů si prověřují své znalosti.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práci. 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3., 4. a 5. ročník ZŠ, je vhodný pro výklad učiva i pro procvičování.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 : fixy vhodné k použití na tabuli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Pro kontrolu správnosti úkolů možno využít hypertextových odkazů umístěných v titulku.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3.,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035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64773" y="1628800"/>
            <a:ext cx="45469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  <a:defRPr/>
            </a:pPr>
            <a:r>
              <a:rPr lang="cs-CZ" sz="2400" dirty="0" smtClean="0"/>
              <a:t>vrcholy čtverce </a:t>
            </a:r>
            <a:r>
              <a:rPr lang="cs-CZ" sz="2400" dirty="0"/>
              <a:t>jsou </a:t>
            </a:r>
            <a:r>
              <a:rPr lang="cs-CZ" sz="2400" dirty="0" smtClean="0"/>
              <a:t>body</a:t>
            </a:r>
            <a:endParaRPr lang="cs-CZ" sz="1050" dirty="0"/>
          </a:p>
          <a:p>
            <a:pPr marL="342900" indent="-342900">
              <a:buFont typeface="Wingdings" pitchFamily="2" charset="2"/>
              <a:buChar char="v"/>
              <a:defRPr/>
            </a:pPr>
            <a:r>
              <a:rPr lang="cs-CZ" sz="2400" dirty="0" smtClean="0"/>
              <a:t>body </a:t>
            </a:r>
            <a:r>
              <a:rPr lang="cs-CZ" sz="2400" dirty="0"/>
              <a:t>označujeme velkými</a:t>
            </a:r>
            <a:br>
              <a:rPr lang="cs-CZ" sz="2400" dirty="0"/>
            </a:br>
            <a:r>
              <a:rPr lang="cs-CZ" sz="2400" dirty="0" smtClean="0"/>
              <a:t>tiskacími písmeny</a:t>
            </a:r>
            <a:endParaRPr lang="cs-CZ" sz="1050" dirty="0"/>
          </a:p>
          <a:p>
            <a:pPr marL="342900" indent="-342900">
              <a:buFont typeface="Wingdings" pitchFamily="2" charset="2"/>
              <a:buChar char="v"/>
              <a:defRPr/>
            </a:pPr>
            <a:r>
              <a:rPr lang="cs-CZ" sz="2400" dirty="0" smtClean="0"/>
              <a:t>každý čtverec </a:t>
            </a:r>
            <a:r>
              <a:rPr lang="cs-CZ" sz="2400" dirty="0"/>
              <a:t>má </a:t>
            </a:r>
            <a:r>
              <a:rPr lang="cs-CZ" sz="2400" dirty="0" smtClean="0"/>
              <a:t>čtyři vrcholy</a:t>
            </a:r>
          </a:p>
        </p:txBody>
      </p:sp>
      <p:sp>
        <p:nvSpPr>
          <p:cNvPr id="11" name="Obdélník 10"/>
          <p:cNvSpPr/>
          <p:nvPr/>
        </p:nvSpPr>
        <p:spPr>
          <a:xfrm rot="2712375">
            <a:off x="5791451" y="4174304"/>
            <a:ext cx="1368152" cy="136815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456238" y="4589262"/>
            <a:ext cx="1895057" cy="186752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260632" y="602128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5" name="Skupina 24"/>
          <p:cNvGrpSpPr/>
          <p:nvPr/>
        </p:nvGrpSpPr>
        <p:grpSpPr>
          <a:xfrm>
            <a:off x="5264988" y="519062"/>
            <a:ext cx="3086307" cy="3443611"/>
            <a:chOff x="5264988" y="519062"/>
            <a:chExt cx="3086307" cy="3443611"/>
          </a:xfrm>
        </p:grpSpPr>
        <p:sp>
          <p:nvSpPr>
            <p:cNvPr id="17" name="Obdélník 16"/>
            <p:cNvSpPr/>
            <p:nvPr/>
          </p:nvSpPr>
          <p:spPr>
            <a:xfrm>
              <a:off x="5508104" y="980728"/>
              <a:ext cx="2664296" cy="25202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264988" y="3501008"/>
              <a:ext cx="3706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A</a:t>
              </a:r>
              <a:endParaRPr lang="cs-CZ" sz="2400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993505" y="3501008"/>
              <a:ext cx="35779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B</a:t>
              </a:r>
              <a:endParaRPr lang="cs-CZ" sz="24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972292" y="519063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C</a:t>
              </a:r>
              <a:endParaRPr lang="cs-CZ" sz="2400" b="1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5318789" y="519062"/>
              <a:ext cx="37863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D</a:t>
              </a:r>
              <a:endParaRPr lang="cs-CZ" sz="2400" b="1" dirty="0"/>
            </a:p>
          </p:txBody>
        </p:sp>
      </p:grpSp>
      <p:sp>
        <p:nvSpPr>
          <p:cNvPr id="15" name="Obdélník 14"/>
          <p:cNvSpPr/>
          <p:nvPr/>
        </p:nvSpPr>
        <p:spPr>
          <a:xfrm rot="20407325">
            <a:off x="6069199" y="5311148"/>
            <a:ext cx="942406" cy="924196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64773" y="4149080"/>
            <a:ext cx="454695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Úkol: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Kolik vrcholů má čtverec? _____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Vypiš vrcholy daného čtverce:</a:t>
            </a:r>
          </a:p>
          <a:p>
            <a:r>
              <a:rPr lang="cs-CZ" sz="2400" dirty="0" smtClean="0"/>
              <a:t>___________________________</a:t>
            </a:r>
            <a:endParaRPr lang="cs-CZ" sz="2400" dirty="0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7" name="Zástupný symbol pro zápatí 2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28" name="Zástupný symbol pro číslo snímku 2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3</a:t>
            </a:fld>
            <a:endParaRPr lang="cs-CZ"/>
          </a:p>
        </p:txBody>
      </p:sp>
      <p:sp>
        <p:nvSpPr>
          <p:cNvPr id="23" name="Nadpis 1">
            <a:hlinkClick r:id="rId2" action="ppaction://hlinksldjump"/>
          </p:cNvPr>
          <p:cNvSpPr txBox="1">
            <a:spLocks/>
          </p:cNvSpPr>
          <p:nvPr/>
        </p:nvSpPr>
        <p:spPr>
          <a:xfrm>
            <a:off x="683568" y="496145"/>
            <a:ext cx="2735263" cy="92551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smtClean="0">
                <a:solidFill>
                  <a:schemeClr val="tx1"/>
                </a:solidFill>
              </a:rPr>
              <a:t>Čtverec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628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hlinkClick r:id="rId2" action="ppaction://hlinksldjump"/>
          </p:cNvPr>
          <p:cNvSpPr txBox="1">
            <a:spLocks/>
          </p:cNvSpPr>
          <p:nvPr/>
        </p:nvSpPr>
        <p:spPr>
          <a:xfrm>
            <a:off x="683568" y="496145"/>
            <a:ext cx="2735263" cy="92551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Čtverec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844824"/>
            <a:ext cx="494058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  <a:defRPr/>
            </a:pPr>
            <a:r>
              <a:rPr lang="cs-CZ" sz="2400" dirty="0"/>
              <a:t>stranu čtverce tvoří úsečka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400" dirty="0" smtClean="0"/>
              <a:t> všechny </a:t>
            </a:r>
            <a:r>
              <a:rPr lang="cs-CZ" sz="2400" dirty="0"/>
              <a:t>strany jsou stejně dlouhé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400" dirty="0"/>
              <a:t> </a:t>
            </a:r>
            <a:r>
              <a:rPr lang="cs-CZ" sz="2400" dirty="0" smtClean="0"/>
              <a:t>sousední </a:t>
            </a:r>
            <a:r>
              <a:rPr lang="cs-CZ" sz="2400" dirty="0"/>
              <a:t>strany jsou na sebe kolmé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400" dirty="0" smtClean="0"/>
              <a:t> protilehlé </a:t>
            </a:r>
            <a:r>
              <a:rPr lang="cs-CZ" sz="2400" dirty="0"/>
              <a:t>strany jsou rovnoběžné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334" y="2957562"/>
            <a:ext cx="3273425" cy="3627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louk 4"/>
          <p:cNvSpPr/>
          <p:nvPr/>
        </p:nvSpPr>
        <p:spPr>
          <a:xfrm>
            <a:off x="5555223" y="5589240"/>
            <a:ext cx="648072" cy="720080"/>
          </a:xfrm>
          <a:prstGeom prst="arc">
            <a:avLst>
              <a:gd name="adj1" fmla="val 15333112"/>
              <a:gd name="adj2" fmla="val 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rot="16200000">
            <a:off x="8208404" y="5553236"/>
            <a:ext cx="648072" cy="720080"/>
          </a:xfrm>
          <a:prstGeom prst="arc">
            <a:avLst>
              <a:gd name="adj1" fmla="val 15333112"/>
              <a:gd name="adj2" fmla="val 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 rot="5563805">
            <a:off x="5532072" y="3193753"/>
            <a:ext cx="648072" cy="720080"/>
          </a:xfrm>
          <a:prstGeom prst="arc">
            <a:avLst>
              <a:gd name="adj1" fmla="val 15333112"/>
              <a:gd name="adj2" fmla="val 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 rot="10800000">
            <a:off x="8028384" y="3054444"/>
            <a:ext cx="648072" cy="720080"/>
          </a:xfrm>
          <a:prstGeom prst="arc">
            <a:avLst>
              <a:gd name="adj1" fmla="val 15333112"/>
              <a:gd name="adj2" fmla="val 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5774880" y="5961586"/>
            <a:ext cx="267633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876256" y="5962871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463580" y="4519562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96941" y="4519562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65409" y="3085406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2094" y="4335422"/>
            <a:ext cx="443794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Úkol: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Vypiš dvojice sousedních stran:</a:t>
            </a:r>
          </a:p>
          <a:p>
            <a:r>
              <a:rPr lang="cs-CZ" sz="2400" dirty="0" smtClean="0"/>
              <a:t>_____  ______  _____  _______</a:t>
            </a:r>
          </a:p>
          <a:p>
            <a:r>
              <a:rPr lang="cs-CZ" sz="2400" dirty="0" smtClean="0"/>
              <a:t>2. Vypiš dvojice protilehlých stran:</a:t>
            </a:r>
          </a:p>
          <a:p>
            <a:r>
              <a:rPr lang="cs-CZ" sz="2400" dirty="0" smtClean="0"/>
              <a:t>_________       _________</a:t>
            </a:r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6" name="Zástupný symbol pro zápatí 2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536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772816"/>
            <a:ext cx="417646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dirty="0"/>
              <a:t>úhlopříčky jsou :	 </a:t>
            </a:r>
          </a:p>
          <a:p>
            <a:r>
              <a:rPr lang="cs-CZ" sz="2400" dirty="0"/>
              <a:t>	- úsečky, jejichž krajními </a:t>
            </a:r>
            <a:r>
              <a:rPr lang="cs-CZ" sz="2400" dirty="0" smtClean="0"/>
              <a:t>	body jsou </a:t>
            </a:r>
            <a:r>
              <a:rPr lang="cs-CZ" sz="2400" dirty="0"/>
              <a:t>protější </a:t>
            </a:r>
            <a:r>
              <a:rPr lang="cs-CZ" sz="2400" dirty="0" smtClean="0"/>
              <a:t>	vrcholy čtverce </a:t>
            </a:r>
            <a:r>
              <a:rPr lang="cs-CZ" sz="2400" dirty="0"/>
              <a:t>	</a:t>
            </a:r>
            <a:endParaRPr lang="cs-CZ" sz="2400" dirty="0" smtClean="0"/>
          </a:p>
          <a:p>
            <a:r>
              <a:rPr lang="cs-CZ" sz="2400" dirty="0" smtClean="0"/>
              <a:t>	- </a:t>
            </a:r>
            <a:r>
              <a:rPr lang="cs-CZ" sz="2400" dirty="0"/>
              <a:t>stejně dlouhé</a:t>
            </a:r>
          </a:p>
          <a:p>
            <a:r>
              <a:rPr lang="cs-CZ" sz="2400" dirty="0"/>
              <a:t>	- na sebe kolmé</a:t>
            </a:r>
          </a:p>
          <a:p>
            <a:r>
              <a:rPr lang="cs-CZ" sz="2400" dirty="0"/>
              <a:t>	- se vzájemně </a:t>
            </a:r>
            <a:r>
              <a:rPr lang="cs-CZ" sz="2400" dirty="0" smtClean="0"/>
              <a:t>půlí</a:t>
            </a:r>
            <a:endParaRPr lang="cs-CZ" sz="2400" dirty="0"/>
          </a:p>
        </p:txBody>
      </p:sp>
      <p:sp>
        <p:nvSpPr>
          <p:cNvPr id="3" name="Nadpis 1">
            <a:hlinkClick r:id="rId3" action="ppaction://hlinksldjump"/>
          </p:cNvPr>
          <p:cNvSpPr txBox="1">
            <a:spLocks/>
          </p:cNvSpPr>
          <p:nvPr/>
        </p:nvSpPr>
        <p:spPr>
          <a:xfrm>
            <a:off x="683568" y="496145"/>
            <a:ext cx="2735263" cy="92551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smtClean="0">
                <a:solidFill>
                  <a:schemeClr val="tx1"/>
                </a:solidFill>
              </a:rPr>
              <a:t>Čtverec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5085184"/>
            <a:ext cx="33842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Úkol:</a:t>
            </a:r>
          </a:p>
          <a:p>
            <a:r>
              <a:rPr lang="cs-CZ" sz="2400" dirty="0" smtClean="0"/>
              <a:t>Vypiš úhlopříčky čtverce:</a:t>
            </a:r>
          </a:p>
          <a:p>
            <a:r>
              <a:rPr lang="cs-CZ" sz="2400" dirty="0" smtClean="0"/>
              <a:t>_________    __________</a:t>
            </a:r>
            <a:endParaRPr lang="cs-CZ" sz="24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5234157" y="559093"/>
            <a:ext cx="3086307" cy="3443611"/>
            <a:chOff x="5264988" y="519062"/>
            <a:chExt cx="3086307" cy="3443611"/>
          </a:xfrm>
        </p:grpSpPr>
        <p:sp>
          <p:nvSpPr>
            <p:cNvPr id="8" name="Obdélník 7"/>
            <p:cNvSpPr/>
            <p:nvPr/>
          </p:nvSpPr>
          <p:spPr>
            <a:xfrm>
              <a:off x="5508104" y="980728"/>
              <a:ext cx="2664296" cy="25202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264988" y="3501008"/>
              <a:ext cx="3706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A</a:t>
              </a:r>
              <a:endParaRPr lang="cs-CZ" sz="24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7993505" y="3501008"/>
              <a:ext cx="35779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B</a:t>
              </a:r>
              <a:endParaRPr lang="cs-CZ" sz="24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7972292" y="519063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C</a:t>
              </a:r>
              <a:endParaRPr lang="cs-CZ" sz="24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318789" y="519062"/>
              <a:ext cx="37863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D</a:t>
              </a:r>
              <a:endParaRPr lang="cs-CZ" sz="2400" b="1" dirty="0"/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5477273" y="1020758"/>
            <a:ext cx="2638274" cy="2520281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5477273" y="1020757"/>
            <a:ext cx="2638274" cy="2520281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7" name="Oblouk 16"/>
          <p:cNvSpPr/>
          <p:nvPr/>
        </p:nvSpPr>
        <p:spPr>
          <a:xfrm rot="19426796">
            <a:off x="6472373" y="1878481"/>
            <a:ext cx="648072" cy="720080"/>
          </a:xfrm>
          <a:prstGeom prst="arc">
            <a:avLst>
              <a:gd name="adj1" fmla="val 15333112"/>
              <a:gd name="adj2" fmla="val 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ástupný symbol pro datum 1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106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5014" y="1533558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dirty="0"/>
              <a:t>obvod čtverce: </a:t>
            </a:r>
            <a:endParaRPr lang="cs-CZ" sz="2400" dirty="0" smtClean="0"/>
          </a:p>
          <a:p>
            <a:r>
              <a:rPr lang="cs-CZ" sz="2400" dirty="0" smtClean="0"/>
              <a:t>o = </a:t>
            </a:r>
            <a:r>
              <a:rPr lang="cs-CZ" sz="2400" dirty="0" err="1" smtClean="0"/>
              <a:t>a+a+a+a</a:t>
            </a:r>
            <a:endParaRPr lang="cs-CZ" sz="2400" dirty="0"/>
          </a:p>
          <a:p>
            <a:r>
              <a:rPr lang="cs-CZ" sz="2400" u="sng" dirty="0" smtClean="0">
                <a:solidFill>
                  <a:srgbClr val="FF0000"/>
                </a:solidFill>
              </a:rPr>
              <a:t>o </a:t>
            </a:r>
            <a:r>
              <a:rPr lang="cs-CZ" sz="2400" u="sng" dirty="0">
                <a:solidFill>
                  <a:srgbClr val="FF0000"/>
                </a:solidFill>
              </a:rPr>
              <a:t>= 4 . </a:t>
            </a:r>
            <a:r>
              <a:rPr lang="cs-CZ" sz="2400" u="sng" dirty="0" smtClean="0">
                <a:solidFill>
                  <a:srgbClr val="FF0000"/>
                </a:solidFill>
              </a:rPr>
              <a:t>a</a:t>
            </a:r>
            <a:endParaRPr lang="cs-CZ" sz="2400" u="sng" dirty="0">
              <a:solidFill>
                <a:srgbClr val="FF0000"/>
              </a:solidFill>
            </a:endParaRPr>
          </a:p>
          <a:p>
            <a:endParaRPr lang="cs-CZ" sz="24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2400" dirty="0"/>
              <a:t>obsah čtverce:  </a:t>
            </a:r>
            <a:endParaRPr lang="cs-CZ" sz="2400" dirty="0" smtClean="0"/>
          </a:p>
          <a:p>
            <a:r>
              <a:rPr lang="cs-CZ" sz="2400" u="sng" dirty="0" smtClean="0">
                <a:solidFill>
                  <a:srgbClr val="FF0000"/>
                </a:solidFill>
              </a:rPr>
              <a:t>S </a:t>
            </a:r>
            <a:r>
              <a:rPr lang="cs-CZ" sz="2400" u="sng" dirty="0">
                <a:solidFill>
                  <a:srgbClr val="FF0000"/>
                </a:solidFill>
              </a:rPr>
              <a:t>= a . a</a:t>
            </a:r>
          </a:p>
        </p:txBody>
      </p:sp>
      <p:sp>
        <p:nvSpPr>
          <p:cNvPr id="3" name="Nadpis 1">
            <a:hlinkClick r:id="rId2" action="ppaction://hlinksldjump"/>
          </p:cNvPr>
          <p:cNvSpPr txBox="1">
            <a:spLocks/>
          </p:cNvSpPr>
          <p:nvPr/>
        </p:nvSpPr>
        <p:spPr>
          <a:xfrm>
            <a:off x="683568" y="496145"/>
            <a:ext cx="2735263" cy="92551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smtClean="0">
                <a:solidFill>
                  <a:schemeClr val="tx1"/>
                </a:solidFill>
              </a:rPr>
              <a:t>Čtverec</a:t>
            </a:r>
            <a:endParaRPr lang="cs-CZ" b="1" dirty="0">
              <a:solidFill>
                <a:schemeClr val="tx1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5060071" y="506083"/>
            <a:ext cx="3086307" cy="3443611"/>
            <a:chOff x="5264988" y="519062"/>
            <a:chExt cx="3086307" cy="3443611"/>
          </a:xfrm>
        </p:grpSpPr>
        <p:sp>
          <p:nvSpPr>
            <p:cNvPr id="5" name="Obdélník 4"/>
            <p:cNvSpPr/>
            <p:nvPr/>
          </p:nvSpPr>
          <p:spPr>
            <a:xfrm>
              <a:off x="5508104" y="980728"/>
              <a:ext cx="2664296" cy="25202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264988" y="3501008"/>
              <a:ext cx="3706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A</a:t>
              </a:r>
              <a:endParaRPr lang="cs-CZ" sz="24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993505" y="3501008"/>
              <a:ext cx="35779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B</a:t>
              </a:r>
              <a:endParaRPr lang="cs-CZ" sz="24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7972292" y="519063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C</a:t>
              </a:r>
              <a:endParaRPr lang="cs-CZ" sz="24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318789" y="519062"/>
              <a:ext cx="37863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D</a:t>
              </a:r>
              <a:endParaRPr lang="cs-CZ" sz="2400" b="1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4999084" y="2043223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87698" y="3472493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41461" y="2043223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15322" y="598416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4077072"/>
            <a:ext cx="83444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Úkol:</a:t>
            </a:r>
          </a:p>
          <a:p>
            <a:r>
              <a:rPr lang="cs-CZ" sz="2400" dirty="0" smtClean="0"/>
              <a:t>Je dán čtverec ABCD jehož strana a měří 6 cm. Jaký je jeho obvod </a:t>
            </a:r>
          </a:p>
          <a:p>
            <a:r>
              <a:rPr lang="cs-CZ" sz="2400" dirty="0" smtClean="0"/>
              <a:t>a obsah?</a:t>
            </a:r>
            <a:endParaRPr lang="cs-CZ" sz="2400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19" name="Zástupný symbol pro číslo snímku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855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7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57200" y="1628800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v"/>
              <a:defRPr/>
            </a:pPr>
            <a:r>
              <a:rPr lang="cs-CZ" sz="2400" dirty="0"/>
              <a:t>vrcholy </a:t>
            </a:r>
            <a:r>
              <a:rPr lang="cs-CZ" sz="2400" dirty="0" smtClean="0"/>
              <a:t>obdélníku </a:t>
            </a:r>
            <a:r>
              <a:rPr lang="cs-CZ" sz="2400" dirty="0"/>
              <a:t>jsou body</a:t>
            </a:r>
          </a:p>
          <a:p>
            <a:pPr marL="342900" indent="-342900">
              <a:buFont typeface="Wingdings" pitchFamily="2" charset="2"/>
              <a:buChar char="v"/>
              <a:defRPr/>
            </a:pPr>
            <a:r>
              <a:rPr lang="cs-CZ" sz="2400" dirty="0"/>
              <a:t>body označujeme velkými</a:t>
            </a:r>
            <a:br>
              <a:rPr lang="cs-CZ" sz="2400" dirty="0"/>
            </a:br>
            <a:r>
              <a:rPr lang="cs-CZ" sz="2400" dirty="0"/>
              <a:t>tiskacími písmeny</a:t>
            </a:r>
          </a:p>
          <a:p>
            <a:pPr marL="342900" indent="-342900">
              <a:buFont typeface="Wingdings" pitchFamily="2" charset="2"/>
              <a:buChar char="v"/>
              <a:defRPr/>
            </a:pPr>
            <a:r>
              <a:rPr lang="cs-CZ" sz="2400" dirty="0"/>
              <a:t>každý </a:t>
            </a:r>
            <a:r>
              <a:rPr lang="cs-CZ" sz="2400" dirty="0" smtClean="0"/>
              <a:t>obdélník </a:t>
            </a:r>
            <a:r>
              <a:rPr lang="cs-CZ" sz="2400" dirty="0"/>
              <a:t>má </a:t>
            </a:r>
            <a:r>
              <a:rPr lang="cs-CZ" sz="2400" dirty="0" smtClean="0"/>
              <a:t>čtyři </a:t>
            </a:r>
            <a:r>
              <a:rPr lang="cs-CZ" sz="2400" dirty="0"/>
              <a:t>vrcholy</a:t>
            </a:r>
          </a:p>
        </p:txBody>
      </p:sp>
      <p:sp>
        <p:nvSpPr>
          <p:cNvPr id="9" name="Obdélník 8"/>
          <p:cNvSpPr/>
          <p:nvPr/>
        </p:nvSpPr>
        <p:spPr>
          <a:xfrm>
            <a:off x="587016" y="4293096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/>
              <a:t>Úkol:</a:t>
            </a:r>
          </a:p>
          <a:p>
            <a:pPr marL="342900" indent="-342900">
              <a:buAutoNum type="arabicPeriod"/>
            </a:pPr>
            <a:r>
              <a:rPr lang="cs-CZ" sz="2400" dirty="0"/>
              <a:t>Kolik vrcholů má </a:t>
            </a:r>
            <a:r>
              <a:rPr lang="cs-CZ" sz="2400" dirty="0" smtClean="0"/>
              <a:t>obdélník? </a:t>
            </a:r>
            <a:r>
              <a:rPr lang="cs-CZ" sz="2400" dirty="0"/>
              <a:t>_____</a:t>
            </a:r>
          </a:p>
          <a:p>
            <a:pPr marL="342900" indent="-342900">
              <a:buAutoNum type="arabicPeriod"/>
            </a:pPr>
            <a:r>
              <a:rPr lang="cs-CZ" sz="2400" dirty="0"/>
              <a:t>Vypiš vrcholy daného </a:t>
            </a:r>
            <a:r>
              <a:rPr lang="cs-CZ" sz="2400" dirty="0" smtClean="0"/>
              <a:t>obdélníku:</a:t>
            </a:r>
            <a:endParaRPr lang="cs-CZ" sz="2400" dirty="0"/>
          </a:p>
          <a:p>
            <a:r>
              <a:rPr lang="cs-CZ" sz="2400" dirty="0"/>
              <a:t>___________________________</a:t>
            </a:r>
          </a:p>
        </p:txBody>
      </p:sp>
      <p:grpSp>
        <p:nvGrpSpPr>
          <p:cNvPr id="22" name="Skupina 21"/>
          <p:cNvGrpSpPr/>
          <p:nvPr/>
        </p:nvGrpSpPr>
        <p:grpSpPr>
          <a:xfrm>
            <a:off x="4837481" y="402366"/>
            <a:ext cx="3951599" cy="2489518"/>
            <a:chOff x="4837481" y="402366"/>
            <a:chExt cx="3951599" cy="2489518"/>
          </a:xfrm>
        </p:grpSpPr>
        <p:sp>
          <p:nvSpPr>
            <p:cNvPr id="13" name="Obdélník 12"/>
            <p:cNvSpPr/>
            <p:nvPr/>
          </p:nvSpPr>
          <p:spPr>
            <a:xfrm>
              <a:off x="5029200" y="771699"/>
              <a:ext cx="3503240" cy="1641931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876754" y="2421062"/>
              <a:ext cx="34496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K</a:t>
              </a:r>
              <a:endParaRPr lang="cs-CZ" sz="24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8391215" y="2430219"/>
              <a:ext cx="31451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L</a:t>
              </a:r>
              <a:endParaRPr lang="cs-CZ" sz="24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8341522" y="402367"/>
              <a:ext cx="4475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M</a:t>
              </a:r>
              <a:endParaRPr lang="cs-CZ" sz="24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837481" y="402366"/>
              <a:ext cx="38343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N</a:t>
              </a:r>
              <a:endParaRPr lang="cs-CZ" sz="2400" dirty="0"/>
            </a:p>
          </p:txBody>
        </p:sp>
      </p:grpSp>
      <p:sp>
        <p:nvSpPr>
          <p:cNvPr id="21" name="Obdélník 20"/>
          <p:cNvSpPr/>
          <p:nvPr/>
        </p:nvSpPr>
        <p:spPr>
          <a:xfrm>
            <a:off x="7036302" y="3717032"/>
            <a:ext cx="1512168" cy="252028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rot="2298824">
            <a:off x="6195747" y="3459315"/>
            <a:ext cx="2160240" cy="864096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 rot="13275705">
            <a:off x="6492788" y="4398496"/>
            <a:ext cx="576064" cy="172819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Nadpis 1">
            <a:hlinkClick r:id="rId2" action="ppaction://hlinksldjump"/>
          </p:cNvPr>
          <p:cNvSpPr txBox="1">
            <a:spLocks/>
          </p:cNvSpPr>
          <p:nvPr/>
        </p:nvSpPr>
        <p:spPr>
          <a:xfrm>
            <a:off x="457200" y="274638"/>
            <a:ext cx="3106688" cy="9941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smtClean="0">
                <a:solidFill>
                  <a:schemeClr val="tx1"/>
                </a:solidFill>
              </a:rPr>
              <a:t>Obdélník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630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8</a:t>
            </a:fld>
            <a:endParaRPr lang="cs-CZ"/>
          </a:p>
        </p:txBody>
      </p:sp>
      <p:sp>
        <p:nvSpPr>
          <p:cNvPr id="7" name="Nadpis 1">
            <a:hlinkClick r:id="rId2" action="ppaction://hlinksldjump"/>
          </p:cNvPr>
          <p:cNvSpPr txBox="1">
            <a:spLocks/>
          </p:cNvSpPr>
          <p:nvPr/>
        </p:nvSpPr>
        <p:spPr>
          <a:xfrm>
            <a:off x="457200" y="274638"/>
            <a:ext cx="3106688" cy="9941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smtClean="0">
                <a:solidFill>
                  <a:schemeClr val="tx1"/>
                </a:solidFill>
              </a:rPr>
              <a:t>Obdélník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7200" y="1412776"/>
            <a:ext cx="4572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Wingdings" pitchFamily="2" charset="2"/>
              <a:buChar char="v"/>
              <a:defRPr/>
            </a:pPr>
            <a:r>
              <a:rPr lang="cs-CZ" sz="2400" dirty="0"/>
              <a:t>stranu </a:t>
            </a:r>
            <a:r>
              <a:rPr lang="cs-CZ" sz="2400" dirty="0" smtClean="0"/>
              <a:t>obdélníku </a:t>
            </a:r>
            <a:r>
              <a:rPr lang="cs-CZ" sz="2400" dirty="0"/>
              <a:t>tvoří úsečka</a:t>
            </a:r>
          </a:p>
          <a:p>
            <a:pPr marL="285750" indent="-285750">
              <a:buFont typeface="Wingdings" pitchFamily="2" charset="2"/>
              <a:buChar char="v"/>
              <a:defRPr/>
            </a:pPr>
            <a:r>
              <a:rPr lang="cs-CZ" sz="2400" dirty="0"/>
              <a:t> sousední strany obdélníku mají</a:t>
            </a:r>
            <a:br>
              <a:rPr lang="cs-CZ" sz="2400" dirty="0"/>
            </a:br>
            <a:r>
              <a:rPr lang="cs-CZ" sz="2400" dirty="0"/>
              <a:t> </a:t>
            </a:r>
            <a:r>
              <a:rPr lang="cs-CZ" sz="2400" dirty="0" smtClean="0"/>
              <a:t>různou </a:t>
            </a:r>
            <a:r>
              <a:rPr lang="cs-CZ" sz="2400" dirty="0"/>
              <a:t>délku, protější strany </a:t>
            </a:r>
            <a:r>
              <a:rPr lang="cs-CZ" sz="2400" dirty="0" smtClean="0"/>
              <a:t>jsou shodné</a:t>
            </a:r>
            <a:endParaRPr lang="cs-CZ" sz="24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2400" dirty="0" smtClean="0"/>
              <a:t> </a:t>
            </a:r>
            <a:r>
              <a:rPr lang="cs-CZ" sz="2400" dirty="0"/>
              <a:t>sousední strany jsou na sebe kolmé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400" dirty="0" smtClean="0"/>
              <a:t>protilehlé </a:t>
            </a:r>
            <a:r>
              <a:rPr lang="cs-CZ" sz="2400" dirty="0"/>
              <a:t>strany jsou </a:t>
            </a:r>
            <a:r>
              <a:rPr lang="cs-CZ" sz="2400" dirty="0" smtClean="0"/>
              <a:t> rovnoběžné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2627784" y="4437114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/>
              <a:t>Úkol:</a:t>
            </a:r>
          </a:p>
          <a:p>
            <a:pPr marL="342900" indent="-342900">
              <a:buAutoNum type="arabicPeriod"/>
            </a:pPr>
            <a:r>
              <a:rPr lang="cs-CZ" sz="2400" dirty="0"/>
              <a:t>Vypiš dvojice sousedních stran:</a:t>
            </a:r>
          </a:p>
          <a:p>
            <a:r>
              <a:rPr lang="cs-CZ" sz="2400" dirty="0"/>
              <a:t>_____  ______  _____  _______</a:t>
            </a:r>
          </a:p>
          <a:p>
            <a:r>
              <a:rPr lang="cs-CZ" sz="2400" dirty="0"/>
              <a:t>2. Vypiš dvojice protilehlých stran:</a:t>
            </a:r>
          </a:p>
          <a:p>
            <a:r>
              <a:rPr lang="cs-CZ" sz="2400" dirty="0"/>
              <a:t>_________       _________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4716016" y="402366"/>
            <a:ext cx="4122918" cy="2489518"/>
            <a:chOff x="4716016" y="402366"/>
            <a:chExt cx="4122918" cy="2489518"/>
          </a:xfrm>
        </p:grpSpPr>
        <p:grpSp>
          <p:nvGrpSpPr>
            <p:cNvPr id="11" name="Skupina 10"/>
            <p:cNvGrpSpPr/>
            <p:nvPr/>
          </p:nvGrpSpPr>
          <p:grpSpPr>
            <a:xfrm>
              <a:off x="4837481" y="402366"/>
              <a:ext cx="3951599" cy="2489518"/>
              <a:chOff x="4837481" y="402366"/>
              <a:chExt cx="3951599" cy="2489518"/>
            </a:xfrm>
          </p:grpSpPr>
          <p:sp>
            <p:nvSpPr>
              <p:cNvPr id="12" name="Obdélník 11"/>
              <p:cNvSpPr/>
              <p:nvPr/>
            </p:nvSpPr>
            <p:spPr>
              <a:xfrm>
                <a:off x="5029200" y="771699"/>
                <a:ext cx="3503240" cy="1641931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4876754" y="2421062"/>
                <a:ext cx="344966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K</a:t>
                </a:r>
                <a:endParaRPr lang="cs-CZ" sz="2400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8391215" y="2430219"/>
                <a:ext cx="31451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L</a:t>
                </a:r>
                <a:endParaRPr lang="cs-CZ" sz="2400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8341522" y="402367"/>
                <a:ext cx="44755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M</a:t>
                </a:r>
                <a:endParaRPr lang="cs-CZ" sz="2400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837481" y="402366"/>
                <a:ext cx="38343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N</a:t>
                </a:r>
                <a:endParaRPr lang="cs-CZ" sz="2400" dirty="0"/>
              </a:p>
            </p:txBody>
          </p:sp>
        </p:grpSp>
        <p:cxnSp>
          <p:nvCxnSpPr>
            <p:cNvPr id="18" name="Přímá spojnice 17"/>
            <p:cNvCxnSpPr/>
            <p:nvPr/>
          </p:nvCxnSpPr>
          <p:spPr>
            <a:xfrm>
              <a:off x="5029200" y="2413630"/>
              <a:ext cx="350324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5029200" y="771699"/>
              <a:ext cx="350324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20" name="TextovéPole 19"/>
            <p:cNvSpPr txBox="1"/>
            <p:nvPr/>
          </p:nvSpPr>
          <p:spPr>
            <a:xfrm>
              <a:off x="6716453" y="2440403"/>
              <a:ext cx="2952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568816" y="448532"/>
              <a:ext cx="2952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8532440" y="1449293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716016" y="1449293"/>
              <a:ext cx="4279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6528028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9</a:t>
            </a:fld>
            <a:endParaRPr lang="cs-CZ"/>
          </a:p>
        </p:txBody>
      </p:sp>
      <p:sp>
        <p:nvSpPr>
          <p:cNvPr id="7" name="Nadpis 1">
            <a:hlinkClick r:id="rId2" action="ppaction://hlinksldjump"/>
          </p:cNvPr>
          <p:cNvSpPr txBox="1">
            <a:spLocks/>
          </p:cNvSpPr>
          <p:nvPr/>
        </p:nvSpPr>
        <p:spPr>
          <a:xfrm>
            <a:off x="457200" y="274638"/>
            <a:ext cx="3106688" cy="9941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smtClean="0">
                <a:solidFill>
                  <a:schemeClr val="tx1"/>
                </a:solidFill>
              </a:rPr>
              <a:t>Obdélník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7200" y="1674674"/>
            <a:ext cx="49068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dirty="0"/>
              <a:t>úhlopříčky jsou :	 </a:t>
            </a:r>
          </a:p>
          <a:p>
            <a:r>
              <a:rPr lang="cs-CZ" sz="2400" dirty="0"/>
              <a:t>	- úsečky, jejichž krajními </a:t>
            </a:r>
            <a:r>
              <a:rPr lang="cs-CZ" sz="2400" dirty="0" smtClean="0"/>
              <a:t>body 	jsou protější vrcholy obdélníku </a:t>
            </a:r>
            <a:endParaRPr lang="cs-CZ" sz="2400" dirty="0"/>
          </a:p>
          <a:p>
            <a:r>
              <a:rPr lang="cs-CZ" sz="2400" dirty="0"/>
              <a:t>	- stejně dlouhé</a:t>
            </a:r>
          </a:p>
          <a:p>
            <a:r>
              <a:rPr lang="cs-CZ" sz="2400" dirty="0"/>
              <a:t>	- </a:t>
            </a:r>
            <a:r>
              <a:rPr lang="cs-CZ" sz="2400" u="sng" dirty="0" smtClean="0"/>
              <a:t>nejsou</a:t>
            </a:r>
            <a:r>
              <a:rPr lang="cs-CZ" sz="2400" dirty="0" smtClean="0"/>
              <a:t> na </a:t>
            </a:r>
            <a:r>
              <a:rPr lang="cs-CZ" sz="2400" dirty="0"/>
              <a:t>sebe kolmé</a:t>
            </a:r>
          </a:p>
          <a:p>
            <a:r>
              <a:rPr lang="cs-CZ" sz="2400" dirty="0"/>
              <a:t>	- </a:t>
            </a:r>
            <a:r>
              <a:rPr lang="cs-CZ" sz="2400" dirty="0" smtClean="0"/>
              <a:t>vzájemně se půlí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624644" y="486916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/>
              <a:t>Úkol:</a:t>
            </a:r>
          </a:p>
          <a:p>
            <a:r>
              <a:rPr lang="cs-CZ" sz="2400" dirty="0"/>
              <a:t>Vypiš úhlopříčky </a:t>
            </a:r>
            <a:r>
              <a:rPr lang="cs-CZ" sz="2400" dirty="0" smtClean="0"/>
              <a:t>obdélníku:</a:t>
            </a:r>
            <a:endParaRPr lang="cs-CZ" sz="2400" dirty="0"/>
          </a:p>
          <a:p>
            <a:r>
              <a:rPr lang="cs-CZ" sz="2400" dirty="0"/>
              <a:t>_________    __________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36840"/>
            <a:ext cx="4140200" cy="267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1" name="Přímá spojnice 10"/>
          <p:cNvCxnSpPr/>
          <p:nvPr/>
        </p:nvCxnSpPr>
        <p:spPr>
          <a:xfrm flipV="1">
            <a:off x="5196644" y="3861048"/>
            <a:ext cx="3407804" cy="160827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196644" y="3861048"/>
            <a:ext cx="3407804" cy="160827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0226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10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04191" y="1412776"/>
            <a:ext cx="3598863" cy="96361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/>
              <a:t>obvod obdélníku :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u="sng" dirty="0" smtClean="0">
                <a:solidFill>
                  <a:srgbClr val="FF0000"/>
                </a:solidFill>
              </a:rPr>
              <a:t>o = 2 . (a + b)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o = a + b + a + b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o = 2.a + </a:t>
            </a:r>
            <a:r>
              <a:rPr lang="cs-CZ" sz="2400" dirty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.b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/>
              <a:t>o</a:t>
            </a:r>
            <a:r>
              <a:rPr lang="cs-CZ" sz="2400" dirty="0" smtClean="0"/>
              <a:t>bsah obdélníku :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u="sng" dirty="0" smtClean="0">
                <a:solidFill>
                  <a:srgbClr val="FF0000"/>
                </a:solidFill>
              </a:rPr>
              <a:t>S = a . b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755650"/>
            <a:ext cx="4224337" cy="267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87425" y="4149080"/>
            <a:ext cx="7920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Úkol:</a:t>
            </a:r>
          </a:p>
          <a:p>
            <a:r>
              <a:rPr lang="cs-CZ" sz="2400" dirty="0"/>
              <a:t>Je dán </a:t>
            </a:r>
            <a:r>
              <a:rPr lang="cs-CZ" sz="2400" dirty="0" smtClean="0"/>
              <a:t>obdélník KLMN </a:t>
            </a:r>
            <a:r>
              <a:rPr lang="cs-CZ" sz="2400" dirty="0"/>
              <a:t>jehož strana</a:t>
            </a:r>
            <a:r>
              <a:rPr lang="cs-CZ" sz="2400" i="1" dirty="0"/>
              <a:t> a </a:t>
            </a:r>
            <a:r>
              <a:rPr lang="cs-CZ" sz="2400" dirty="0"/>
              <a:t>měří </a:t>
            </a:r>
            <a:r>
              <a:rPr lang="cs-CZ" sz="2400" dirty="0" smtClean="0"/>
              <a:t>7 cm a strana </a:t>
            </a:r>
            <a:r>
              <a:rPr lang="cs-CZ" sz="2400" i="1" dirty="0" smtClean="0"/>
              <a:t>b měří 3 cm</a:t>
            </a:r>
            <a:r>
              <a:rPr lang="cs-CZ" sz="2400" dirty="0" smtClean="0"/>
              <a:t>. </a:t>
            </a:r>
            <a:r>
              <a:rPr lang="cs-CZ" sz="2400" dirty="0"/>
              <a:t>Jaký je jeho obvod </a:t>
            </a:r>
            <a:r>
              <a:rPr lang="cs-CZ" sz="2400" dirty="0" smtClean="0"/>
              <a:t>a </a:t>
            </a:r>
            <a:r>
              <a:rPr lang="cs-CZ" sz="2400" dirty="0"/>
              <a:t>obsah?</a:t>
            </a:r>
          </a:p>
        </p:txBody>
      </p:sp>
      <p:sp>
        <p:nvSpPr>
          <p:cNvPr id="12" name="Nadpis 1">
            <a:hlinkClick r:id="rId3" action="ppaction://hlinksldjump"/>
          </p:cNvPr>
          <p:cNvSpPr txBox="1">
            <a:spLocks/>
          </p:cNvSpPr>
          <p:nvPr/>
        </p:nvSpPr>
        <p:spPr>
          <a:xfrm>
            <a:off x="457200" y="274638"/>
            <a:ext cx="3106688" cy="9941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smtClean="0">
                <a:solidFill>
                  <a:schemeClr val="tx1"/>
                </a:solidFill>
              </a:rPr>
              <a:t>Obdélník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600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707904" y="274638"/>
            <a:ext cx="5075237" cy="26447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000" dirty="0"/>
              <a:t>j</a:t>
            </a:r>
            <a:r>
              <a:rPr lang="cs-CZ" sz="2000" dirty="0" smtClean="0"/>
              <a:t>sou to kulaté obrazce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/>
              <a:t>k</a:t>
            </a:r>
            <a:r>
              <a:rPr lang="cs-CZ" sz="2000" dirty="0" smtClean="0"/>
              <a:t>ružnice není vyplněná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/>
              <a:t>k</a:t>
            </a:r>
            <a:r>
              <a:rPr lang="cs-CZ" sz="2000" dirty="0" smtClean="0"/>
              <a:t>ruh je vyplněný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/>
              <a:t>n</a:t>
            </a:r>
            <a:r>
              <a:rPr lang="cs-CZ" sz="2000" dirty="0" smtClean="0"/>
              <a:t>emají vrcholy ani hrany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/>
              <a:t>d</a:t>
            </a:r>
            <a:r>
              <a:rPr lang="cs-CZ" sz="2000" dirty="0" smtClean="0"/>
              <a:t>ány středem </a:t>
            </a:r>
            <a:r>
              <a:rPr lang="cs-CZ" sz="2000" b="1" dirty="0" smtClean="0"/>
              <a:t>S</a:t>
            </a:r>
            <a:r>
              <a:rPr lang="cs-CZ" sz="2000" dirty="0" smtClean="0"/>
              <a:t> a poloměrem </a:t>
            </a:r>
            <a:r>
              <a:rPr lang="cs-CZ" sz="2000" b="1" dirty="0" smtClean="0"/>
              <a:t>r</a:t>
            </a:r>
            <a:r>
              <a:rPr lang="cs-CZ" sz="2000" dirty="0" smtClean="0"/>
              <a:t>  nebo průměrem </a:t>
            </a:r>
            <a:r>
              <a:rPr lang="cs-CZ" sz="2000" b="1" dirty="0" smtClean="0"/>
              <a:t>d </a:t>
            </a:r>
            <a:endParaRPr lang="cs-CZ" sz="2000" b="1" dirty="0"/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457200" y="274638"/>
            <a:ext cx="3106688" cy="121014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Kružnice,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kruh</a:t>
            </a:r>
            <a:endParaRPr lang="cs-CZ" b="1" dirty="0">
              <a:solidFill>
                <a:schemeClr val="tx1"/>
              </a:solidFill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683568" y="3043647"/>
            <a:ext cx="3096344" cy="3096344"/>
            <a:chOff x="1043608" y="3284984"/>
            <a:chExt cx="2376264" cy="2304256"/>
          </a:xfrm>
        </p:grpSpPr>
        <p:sp>
          <p:nvSpPr>
            <p:cNvPr id="12" name="Ovál 11"/>
            <p:cNvSpPr/>
            <p:nvPr/>
          </p:nvSpPr>
          <p:spPr>
            <a:xfrm>
              <a:off x="1043608" y="3284984"/>
              <a:ext cx="2376264" cy="2304256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>
              <a:stCxn id="12" idx="2"/>
              <a:endCxn id="12" idx="6"/>
            </p:cNvCxnSpPr>
            <p:nvPr/>
          </p:nvCxnSpPr>
          <p:spPr>
            <a:xfrm>
              <a:off x="1043608" y="4437112"/>
              <a:ext cx="2376264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stCxn id="12" idx="0"/>
            </p:cNvCxnSpPr>
            <p:nvPr/>
          </p:nvCxnSpPr>
          <p:spPr>
            <a:xfrm>
              <a:off x="2231740" y="3284984"/>
              <a:ext cx="0" cy="115212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TextovéPole 19"/>
          <p:cNvSpPr txBox="1"/>
          <p:nvPr/>
        </p:nvSpPr>
        <p:spPr>
          <a:xfrm>
            <a:off x="2172941" y="3717032"/>
            <a:ext cx="1239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/>
              <a:t>r</a:t>
            </a:r>
            <a:r>
              <a:rPr lang="cs-CZ" i="1" dirty="0" smtClean="0"/>
              <a:t> - poloměr</a:t>
            </a:r>
            <a:endParaRPr lang="cs-CZ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27584" y="4252446"/>
            <a:ext cx="1186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 - průměr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073684" y="4621778"/>
            <a:ext cx="9453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- </a:t>
            </a:r>
            <a:r>
              <a:rPr lang="cs-CZ" i="1" dirty="0" smtClean="0"/>
              <a:t>střed</a:t>
            </a:r>
            <a:endParaRPr lang="cs-CZ" i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04804" y="3076574"/>
            <a:ext cx="1885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 – název kružnice</a:t>
            </a:r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6660232" y="3211440"/>
            <a:ext cx="1152128" cy="1145913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5453000" y="3701414"/>
            <a:ext cx="1800200" cy="169949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6830127" y="4437112"/>
            <a:ext cx="1512168" cy="144016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524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Matematika 3., 4. a 5. ročník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12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850667" y="427079"/>
            <a:ext cx="3163687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Úkol:</a:t>
            </a:r>
          </a:p>
          <a:p>
            <a:r>
              <a:rPr lang="cs-CZ" sz="2400" dirty="0" smtClean="0"/>
              <a:t>přiřadíš pojmy správně?</a:t>
            </a:r>
            <a:endParaRPr lang="cs-CZ" sz="2400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755576" y="1268862"/>
            <a:ext cx="2880320" cy="2952226"/>
            <a:chOff x="827584" y="2060848"/>
            <a:chExt cx="2520280" cy="2520280"/>
          </a:xfrm>
        </p:grpSpPr>
        <p:sp>
          <p:nvSpPr>
            <p:cNvPr id="6" name="Ovál 5"/>
            <p:cNvSpPr/>
            <p:nvPr/>
          </p:nvSpPr>
          <p:spPr>
            <a:xfrm>
              <a:off x="827584" y="2060848"/>
              <a:ext cx="2520280" cy="252028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>
              <a:stCxn id="6" idx="0"/>
              <a:endCxn id="6" idx="4"/>
            </p:cNvCxnSpPr>
            <p:nvPr/>
          </p:nvCxnSpPr>
          <p:spPr>
            <a:xfrm>
              <a:off x="2087724" y="2060848"/>
              <a:ext cx="0" cy="2520280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>
              <a:stCxn id="6" idx="6"/>
            </p:cNvCxnSpPr>
            <p:nvPr/>
          </p:nvCxnSpPr>
          <p:spPr>
            <a:xfrm flipH="1">
              <a:off x="2087724" y="3320988"/>
              <a:ext cx="1260140" cy="0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17" name="Skupina 16"/>
          <p:cNvGrpSpPr/>
          <p:nvPr/>
        </p:nvGrpSpPr>
        <p:grpSpPr>
          <a:xfrm rot="5400000">
            <a:off x="5479204" y="1273697"/>
            <a:ext cx="2952328" cy="2921086"/>
            <a:chOff x="6156176" y="1196752"/>
            <a:chExt cx="1368152" cy="1296144"/>
          </a:xfrm>
        </p:grpSpPr>
        <p:sp>
          <p:nvSpPr>
            <p:cNvPr id="7" name="Ovál 6"/>
            <p:cNvSpPr/>
            <p:nvPr/>
          </p:nvSpPr>
          <p:spPr>
            <a:xfrm>
              <a:off x="6156176" y="1196752"/>
              <a:ext cx="1368152" cy="1296144"/>
            </a:xfrm>
            <a:prstGeom prst="ellipse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nice 12"/>
            <p:cNvCxnSpPr>
              <a:stCxn id="7" idx="1"/>
              <a:endCxn id="7" idx="5"/>
            </p:cNvCxnSpPr>
            <p:nvPr/>
          </p:nvCxnSpPr>
          <p:spPr>
            <a:xfrm>
              <a:off x="6356537" y="1386568"/>
              <a:ext cx="967430" cy="916512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>
              <a:stCxn id="7" idx="0"/>
            </p:cNvCxnSpPr>
            <p:nvPr/>
          </p:nvCxnSpPr>
          <p:spPr>
            <a:xfrm>
              <a:off x="6840252" y="1196752"/>
              <a:ext cx="0" cy="64807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8" name="TextovéPole 17"/>
          <p:cNvSpPr txBox="1"/>
          <p:nvPr/>
        </p:nvSpPr>
        <p:spPr>
          <a:xfrm>
            <a:off x="4171089" y="5474729"/>
            <a:ext cx="911019" cy="46166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třed</a:t>
            </a:r>
            <a:r>
              <a:rPr lang="cs-CZ" sz="2400" dirty="0" smtClean="0"/>
              <a:t> </a:t>
            </a:r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32122" y="5936393"/>
            <a:ext cx="873188" cy="46166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třed</a:t>
            </a:r>
            <a:r>
              <a:rPr lang="cs-CZ" sz="2400" dirty="0" smtClean="0"/>
              <a:t> </a:t>
            </a:r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50667" y="5084923"/>
            <a:ext cx="1144865" cy="46166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oloměr </a:t>
            </a:r>
            <a:r>
              <a:rPr lang="cs-CZ" sz="2400" b="1" dirty="0" smtClean="0"/>
              <a:t>r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11760" y="5733256"/>
            <a:ext cx="1144865" cy="46166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oloměr </a:t>
            </a:r>
            <a:r>
              <a:rPr lang="cs-CZ" sz="2400" b="1" dirty="0" smtClean="0"/>
              <a:t>r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388432" y="4669425"/>
            <a:ext cx="1106393" cy="46166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růměr </a:t>
            </a:r>
            <a:r>
              <a:rPr lang="cs-CZ" sz="2400" b="1" dirty="0" smtClean="0"/>
              <a:t>d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37230" y="5502423"/>
            <a:ext cx="1106393" cy="46166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růměr </a:t>
            </a:r>
            <a:r>
              <a:rPr lang="cs-CZ" sz="2400" b="1" dirty="0" smtClean="0"/>
              <a:t>d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75849" y="5936394"/>
            <a:ext cx="1170513" cy="46166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ružnice </a:t>
            </a:r>
            <a:r>
              <a:rPr lang="cs-CZ" sz="2400" b="1" dirty="0" smtClean="0"/>
              <a:t>k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14354" y="5131090"/>
            <a:ext cx="664017" cy="369332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kruh</a:t>
            </a:r>
            <a:endParaRPr lang="cs-CZ" dirty="0"/>
          </a:p>
        </p:txBody>
      </p:sp>
      <p:sp>
        <p:nvSpPr>
          <p:cNvPr id="35" name="Nadpis 1">
            <a:hlinkClick r:id="rId2" action="ppaction://hlinksldjump"/>
          </p:cNvPr>
          <p:cNvSpPr txBox="1">
            <a:spLocks/>
          </p:cNvSpPr>
          <p:nvPr/>
        </p:nvSpPr>
        <p:spPr>
          <a:xfrm>
            <a:off x="457200" y="274638"/>
            <a:ext cx="1738536" cy="77809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6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Kružnice,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kruh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931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476672"/>
            <a:ext cx="3178696" cy="86409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Trojúhelník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707904" y="476672"/>
            <a:ext cx="4896544" cy="2943418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v"/>
            </a:pPr>
            <a:r>
              <a:rPr lang="cs-CZ" sz="2400" dirty="0" smtClean="0"/>
              <a:t>má tři vrcholy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má tři strany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obvod obdélníka : </a:t>
            </a:r>
            <a:r>
              <a:rPr lang="cs-CZ" sz="2400" u="sng" dirty="0" smtClean="0">
                <a:solidFill>
                  <a:srgbClr val="FF0000"/>
                </a:solidFill>
              </a:rPr>
              <a:t>o = a + b + c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/>
              <a:t>t</a:t>
            </a:r>
            <a:r>
              <a:rPr lang="cs-CZ" sz="2400" dirty="0" smtClean="0"/>
              <a:t>rojúhelníková nerovnost  	</a:t>
            </a:r>
            <a:r>
              <a:rPr lang="pt-BR" sz="2400" i="1" dirty="0" smtClean="0"/>
              <a:t>a</a:t>
            </a:r>
            <a:r>
              <a:rPr lang="pt-BR" sz="2400" dirty="0" smtClean="0"/>
              <a:t> </a:t>
            </a:r>
            <a:r>
              <a:rPr lang="pt-BR" sz="2400" dirty="0"/>
              <a:t>+ </a:t>
            </a:r>
            <a:r>
              <a:rPr lang="pt-BR" sz="2400" i="1" dirty="0"/>
              <a:t>b</a:t>
            </a:r>
            <a:r>
              <a:rPr lang="pt-BR" sz="2400" dirty="0"/>
              <a:t> &gt; </a:t>
            </a:r>
            <a:r>
              <a:rPr lang="pt-BR" sz="2400" i="1" dirty="0"/>
              <a:t>c</a:t>
            </a:r>
            <a:r>
              <a:rPr lang="pt-BR" sz="2400" dirty="0"/>
              <a:t>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i="1" dirty="0"/>
              <a:t>	</a:t>
            </a:r>
            <a:r>
              <a:rPr lang="cs-CZ" sz="2400" i="1" dirty="0" smtClean="0"/>
              <a:t>			</a:t>
            </a:r>
            <a:r>
              <a:rPr lang="pt-BR" sz="2400" i="1" dirty="0" smtClean="0"/>
              <a:t>a</a:t>
            </a:r>
            <a:r>
              <a:rPr lang="pt-BR" sz="2400" dirty="0" smtClean="0"/>
              <a:t> </a:t>
            </a:r>
            <a:r>
              <a:rPr lang="pt-BR" sz="2400" dirty="0"/>
              <a:t>+ </a:t>
            </a:r>
            <a:r>
              <a:rPr lang="pt-BR" sz="2400" i="1" dirty="0"/>
              <a:t>c</a:t>
            </a:r>
            <a:r>
              <a:rPr lang="pt-BR" sz="2400" dirty="0"/>
              <a:t> &gt; </a:t>
            </a:r>
            <a:r>
              <a:rPr lang="pt-BR" sz="2400" i="1" dirty="0"/>
              <a:t>b</a:t>
            </a:r>
            <a:r>
              <a:rPr lang="pt-BR" sz="2400" dirty="0"/>
              <a:t>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i="1" dirty="0"/>
              <a:t>	</a:t>
            </a:r>
            <a:r>
              <a:rPr lang="cs-CZ" sz="2400" i="1" dirty="0" smtClean="0"/>
              <a:t>			</a:t>
            </a:r>
            <a:r>
              <a:rPr lang="pt-BR" sz="2400" i="1" dirty="0" smtClean="0"/>
              <a:t>b</a:t>
            </a:r>
            <a:r>
              <a:rPr lang="pt-BR" sz="2400" dirty="0" smtClean="0"/>
              <a:t> </a:t>
            </a:r>
            <a:r>
              <a:rPr lang="pt-BR" sz="2400" dirty="0"/>
              <a:t>+ </a:t>
            </a:r>
            <a:r>
              <a:rPr lang="pt-BR" sz="2400" i="1" dirty="0"/>
              <a:t>c</a:t>
            </a:r>
            <a:r>
              <a:rPr lang="pt-BR" sz="2400" dirty="0"/>
              <a:t> &gt; </a:t>
            </a:r>
            <a:r>
              <a:rPr lang="pt-BR" sz="2400" i="1" dirty="0" smtClean="0"/>
              <a:t>a</a:t>
            </a:r>
            <a:endParaRPr lang="cs-CZ" sz="2400" i="1" dirty="0" smtClean="0"/>
          </a:p>
          <a:p>
            <a:pPr>
              <a:buFont typeface="Wingdings" pitchFamily="2" charset="2"/>
              <a:buChar char="v"/>
            </a:pPr>
            <a:r>
              <a:rPr lang="cs-CZ" sz="2400" dirty="0"/>
              <a:t>d</a:t>
            </a:r>
            <a:r>
              <a:rPr lang="cs-CZ" sz="2400" dirty="0" smtClean="0"/>
              <a:t>ruhy trojúhelníků : </a:t>
            </a:r>
            <a:r>
              <a:rPr lang="cs-CZ" sz="2400" i="1" dirty="0" smtClean="0"/>
              <a:t>rovnoramenný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</a:t>
            </a:r>
            <a:r>
              <a:rPr lang="cs-CZ" sz="2400" dirty="0"/>
              <a:t> </a:t>
            </a:r>
            <a:r>
              <a:rPr lang="cs-CZ" sz="2400" dirty="0" smtClean="0"/>
              <a:t> </a:t>
            </a:r>
            <a:r>
              <a:rPr lang="cs-CZ" sz="2400" i="1" dirty="0" smtClean="0"/>
              <a:t>rovnostranný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  </a:t>
            </a:r>
            <a:r>
              <a:rPr lang="cs-CZ" sz="2400" i="1" dirty="0" smtClean="0"/>
              <a:t>různostranný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135" y="1700808"/>
            <a:ext cx="3144166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396" y="3861048"/>
            <a:ext cx="285750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57" y="4077072"/>
            <a:ext cx="2658991" cy="1539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Rovnoramenný trojúhelník 12"/>
          <p:cNvSpPr/>
          <p:nvPr/>
        </p:nvSpPr>
        <p:spPr>
          <a:xfrm>
            <a:off x="7959690" y="4703055"/>
            <a:ext cx="144016" cy="144016"/>
          </a:xfrm>
          <a:prstGeom prst="triangl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3920656" y="4327936"/>
            <a:ext cx="4665903" cy="1767103"/>
            <a:chOff x="3950698" y="4149080"/>
            <a:chExt cx="4665903" cy="1767103"/>
          </a:xfrm>
        </p:grpSpPr>
        <p:grpSp>
          <p:nvGrpSpPr>
            <p:cNvPr id="16" name="Skupina 15"/>
            <p:cNvGrpSpPr/>
            <p:nvPr/>
          </p:nvGrpSpPr>
          <p:grpSpPr>
            <a:xfrm>
              <a:off x="3950698" y="4149080"/>
              <a:ext cx="4665903" cy="1767103"/>
              <a:chOff x="3950698" y="4149080"/>
              <a:chExt cx="4665903" cy="1767103"/>
            </a:xfrm>
          </p:grpSpPr>
          <p:sp>
            <p:nvSpPr>
              <p:cNvPr id="4" name="Rovnoramenný trojúhelník 3"/>
              <p:cNvSpPr/>
              <p:nvPr/>
            </p:nvSpPr>
            <p:spPr>
              <a:xfrm>
                <a:off x="4139952" y="4466731"/>
                <a:ext cx="2664296" cy="1080120"/>
              </a:xfrm>
              <a:prstGeom prst="triangle">
                <a:avLst>
                  <a:gd name="adj" fmla="val 79562"/>
                </a:avLst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5" name="TextovéPole 4"/>
              <p:cNvSpPr txBox="1"/>
              <p:nvPr/>
            </p:nvSpPr>
            <p:spPr>
              <a:xfrm>
                <a:off x="3950698" y="5546851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6649398" y="5518398"/>
                <a:ext cx="3097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6099559" y="4149080"/>
                <a:ext cx="3080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5292080" y="5509957"/>
                <a:ext cx="2824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6508974" y="4770417"/>
                <a:ext cx="2952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5004048" y="4640312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6907094" y="4466731"/>
                <a:ext cx="170950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400" b="1" dirty="0"/>
                  <a:t>r</a:t>
                </a:r>
                <a:r>
                  <a:rPr lang="cs-CZ" sz="1400" b="1" dirty="0" smtClean="0"/>
                  <a:t>ůznostranný</a:t>
                </a:r>
                <a:r>
                  <a:rPr lang="cs-CZ" sz="1400" dirty="0" smtClean="0"/>
                  <a:t>      </a:t>
                </a:r>
                <a:r>
                  <a:rPr lang="cs-CZ" sz="1400" b="1" dirty="0" smtClean="0"/>
                  <a:t>ABC</a:t>
                </a:r>
              </a:p>
              <a:p>
                <a:r>
                  <a:rPr lang="cs-CZ" sz="1400" b="1" dirty="0"/>
                  <a:t>a</a:t>
                </a:r>
                <a:r>
                  <a:rPr lang="cs-CZ" sz="1400" b="1" dirty="0" smtClean="0"/>
                  <a:t> = b = c</a:t>
                </a:r>
                <a:endParaRPr lang="cs-CZ" sz="1400" b="1" dirty="0"/>
              </a:p>
            </p:txBody>
          </p:sp>
        </p:grpSp>
        <p:cxnSp>
          <p:nvCxnSpPr>
            <p:cNvPr id="23" name="Přímá spojnice 22"/>
            <p:cNvCxnSpPr/>
            <p:nvPr/>
          </p:nvCxnSpPr>
          <p:spPr>
            <a:xfrm flipH="1">
              <a:off x="7380313" y="4770417"/>
              <a:ext cx="144015" cy="157204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V="1">
              <a:off x="7092280" y="4770417"/>
              <a:ext cx="144016" cy="157204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531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14</a:t>
            </a:fld>
            <a:endParaRPr lang="cs-CZ"/>
          </a:p>
        </p:txBody>
      </p:sp>
      <p:sp>
        <p:nvSpPr>
          <p:cNvPr id="5" name="Nadpis 1">
            <a:hlinkClick r:id="rId2" action="ppaction://hlinksldjump"/>
          </p:cNvPr>
          <p:cNvSpPr txBox="1">
            <a:spLocks/>
          </p:cNvSpPr>
          <p:nvPr/>
        </p:nvSpPr>
        <p:spPr>
          <a:xfrm>
            <a:off x="457200" y="476672"/>
            <a:ext cx="3178696" cy="86409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Trojúhelník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330" y="1496305"/>
            <a:ext cx="821141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Úkoly: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Pomocí trojúhelníkově nerovnosti rozhodni, zda lze sestrojit: 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a)   ABC, a = 6cm, b = 7 cm, c = 10 cm		ano - ne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b)   IJK ,  a = 9 cm, b = 9 cm, c = 4 cm		ano - ne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c)    RST, a = 3 cm, b = 9 cm, c = 4 cm		ano – ne</a:t>
            </a:r>
          </a:p>
          <a:p>
            <a:endParaRPr lang="cs-CZ" sz="2400" dirty="0"/>
          </a:p>
          <a:p>
            <a:r>
              <a:rPr lang="cs-CZ" sz="2400" dirty="0" smtClean="0"/>
              <a:t>2. Pojmenuješ podle náčrtu trojúhelníky?</a:t>
            </a:r>
          </a:p>
        </p:txBody>
      </p:sp>
      <p:grpSp>
        <p:nvGrpSpPr>
          <p:cNvPr id="28" name="Skupina 27"/>
          <p:cNvGrpSpPr/>
          <p:nvPr/>
        </p:nvGrpSpPr>
        <p:grpSpPr>
          <a:xfrm>
            <a:off x="3865308" y="4379800"/>
            <a:ext cx="1368152" cy="1456822"/>
            <a:chOff x="3839378" y="3979912"/>
            <a:chExt cx="1368152" cy="1456822"/>
          </a:xfrm>
        </p:grpSpPr>
        <p:sp>
          <p:nvSpPr>
            <p:cNvPr id="8" name="Rovnoramenný trojúhelník 7"/>
            <p:cNvSpPr/>
            <p:nvPr/>
          </p:nvSpPr>
          <p:spPr>
            <a:xfrm>
              <a:off x="3839378" y="3979912"/>
              <a:ext cx="1368152" cy="1130424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923928" y="4272344"/>
              <a:ext cx="2952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860032" y="4282244"/>
              <a:ext cx="2952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394551" y="5067402"/>
              <a:ext cx="2952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6535686" y="3854040"/>
            <a:ext cx="1447402" cy="1982582"/>
            <a:chOff x="6228184" y="3454152"/>
            <a:chExt cx="1447402" cy="1982582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6444208" y="3454152"/>
              <a:ext cx="1060704" cy="1656184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7380312" y="4195936"/>
              <a:ext cx="2952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6228184" y="4195936"/>
              <a:ext cx="2952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833335" y="5067402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918054" y="4568683"/>
            <a:ext cx="1924800" cy="1283732"/>
            <a:chOff x="611560" y="4195936"/>
            <a:chExt cx="1924800" cy="1283732"/>
          </a:xfrm>
        </p:grpSpPr>
        <p:sp>
          <p:nvSpPr>
            <p:cNvPr id="7" name="Rovnoramenný trojúhelník 6"/>
            <p:cNvSpPr/>
            <p:nvPr/>
          </p:nvSpPr>
          <p:spPr>
            <a:xfrm>
              <a:off x="827584" y="4195936"/>
              <a:ext cx="1708776" cy="914400"/>
            </a:xfrm>
            <a:prstGeom prst="triangle">
              <a:avLst>
                <a:gd name="adj" fmla="val 17837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681972" y="4282244"/>
              <a:ext cx="2952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11560" y="4545124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331640" y="5110336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764807" y="6021288"/>
            <a:ext cx="77829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                   _________________         ___________________</a:t>
            </a:r>
            <a:endParaRPr lang="cs-CZ" dirty="0"/>
          </a:p>
        </p:txBody>
      </p:sp>
      <p:sp>
        <p:nvSpPr>
          <p:cNvPr id="30" name="Rovnoramenný trojúhelník 29"/>
          <p:cNvSpPr/>
          <p:nvPr/>
        </p:nvSpPr>
        <p:spPr>
          <a:xfrm>
            <a:off x="1685499" y="3049048"/>
            <a:ext cx="180020" cy="266328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8134" y="2689083"/>
            <a:ext cx="207963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8134" y="2276872"/>
            <a:ext cx="207963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04306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539552" y="476672"/>
            <a:ext cx="4536504" cy="72008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Pojmenuj geometrické obrazce</a:t>
            </a:r>
            <a:endParaRPr lang="cs-CZ" sz="2400" b="1" dirty="0"/>
          </a:p>
        </p:txBody>
      </p:sp>
      <p:sp>
        <p:nvSpPr>
          <p:cNvPr id="4" name="Ovál 3"/>
          <p:cNvSpPr/>
          <p:nvPr/>
        </p:nvSpPr>
        <p:spPr>
          <a:xfrm>
            <a:off x="3194978" y="1479358"/>
            <a:ext cx="1368152" cy="129614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067944" y="3037890"/>
            <a:ext cx="1368152" cy="129614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308712" y="4443722"/>
            <a:ext cx="2376264" cy="936104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5076056" y="4068418"/>
            <a:ext cx="1872208" cy="1152128"/>
          </a:xfrm>
          <a:prstGeom prst="triangle">
            <a:avLst>
              <a:gd name="adj" fmla="val 71454"/>
            </a:avLst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590556" y="5457514"/>
            <a:ext cx="1945148" cy="830997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Rovnostranný</a:t>
            </a:r>
          </a:p>
          <a:p>
            <a:r>
              <a:rPr lang="cs-CZ" sz="2400" b="1" dirty="0" smtClean="0"/>
              <a:t>trojúhelník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1521334"/>
            <a:ext cx="771365" cy="461665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kruh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1310" y="5642181"/>
            <a:ext cx="1108060" cy="461665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čtverec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76073" y="476694"/>
            <a:ext cx="1298753" cy="461665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obdélník</a:t>
            </a:r>
            <a:endParaRPr lang="cs-CZ" sz="2400" b="1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15</a:t>
            </a:fld>
            <a:endParaRPr lang="cs-CZ"/>
          </a:p>
        </p:txBody>
      </p:sp>
      <p:grpSp>
        <p:nvGrpSpPr>
          <p:cNvPr id="25" name="Skupina 24"/>
          <p:cNvGrpSpPr/>
          <p:nvPr/>
        </p:nvGrpSpPr>
        <p:grpSpPr>
          <a:xfrm>
            <a:off x="4752020" y="1303133"/>
            <a:ext cx="1395149" cy="1392417"/>
            <a:chOff x="6948264" y="2745685"/>
            <a:chExt cx="1395149" cy="1392417"/>
          </a:xfrm>
        </p:grpSpPr>
        <p:sp>
          <p:nvSpPr>
            <p:cNvPr id="14" name="Ovál 13"/>
            <p:cNvSpPr/>
            <p:nvPr/>
          </p:nvSpPr>
          <p:spPr>
            <a:xfrm>
              <a:off x="6948264" y="2780928"/>
              <a:ext cx="1368152" cy="135717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7490314" y="3292013"/>
              <a:ext cx="2840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x</a:t>
              </a:r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7632340" y="3449644"/>
              <a:ext cx="2904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S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8054551" y="2745685"/>
              <a:ext cx="2888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7376073" y="3599789"/>
            <a:ext cx="125226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kružnice</a:t>
            </a:r>
            <a:endParaRPr lang="cs-CZ" sz="2400" b="1" dirty="0"/>
          </a:p>
        </p:txBody>
      </p:sp>
      <p:sp>
        <p:nvSpPr>
          <p:cNvPr id="19" name="Rovnoramenný trojúhelník 18"/>
          <p:cNvSpPr/>
          <p:nvPr/>
        </p:nvSpPr>
        <p:spPr>
          <a:xfrm>
            <a:off x="5882728" y="2318180"/>
            <a:ext cx="1060704" cy="1425593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6692999" y="5457513"/>
            <a:ext cx="1863267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/>
              <a:t>r</a:t>
            </a:r>
            <a:r>
              <a:rPr lang="cs-CZ" sz="2400" b="1" dirty="0" smtClean="0"/>
              <a:t>ůznostranný</a:t>
            </a:r>
          </a:p>
          <a:p>
            <a:pPr algn="ctr"/>
            <a:r>
              <a:rPr lang="cs-CZ" sz="2400" b="1" dirty="0" smtClean="0"/>
              <a:t>trojúhelník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11310" y="3122736"/>
            <a:ext cx="1758430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/>
              <a:t>rovnoramenný</a:t>
            </a:r>
          </a:p>
          <a:p>
            <a:pPr algn="ctr"/>
            <a:r>
              <a:rPr lang="cs-CZ" sz="2000" b="1" dirty="0" smtClean="0"/>
              <a:t>trojúhelník</a:t>
            </a:r>
            <a:endParaRPr lang="cs-CZ" sz="2000" b="1" dirty="0"/>
          </a:p>
        </p:txBody>
      </p:sp>
      <p:sp>
        <p:nvSpPr>
          <p:cNvPr id="24" name="Rovnoramenný trojúhelník 23"/>
          <p:cNvSpPr/>
          <p:nvPr/>
        </p:nvSpPr>
        <p:spPr>
          <a:xfrm>
            <a:off x="2376809" y="2775502"/>
            <a:ext cx="1636338" cy="142950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434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17996"/>
            <a:ext cx="2665809" cy="1999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717996"/>
            <a:ext cx="2473788" cy="1855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751448"/>
            <a:ext cx="22860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16</a:t>
            </a:fld>
            <a:endParaRPr lang="cs-CZ"/>
          </a:p>
        </p:txBody>
      </p:sp>
      <p:pic>
        <p:nvPicPr>
          <p:cNvPr id="1030" name="Picture 6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586" y="3573016"/>
            <a:ext cx="2473788" cy="1855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1422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17</a:t>
            </a:fld>
            <a:endParaRPr lang="cs-CZ"/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2569799" cy="1927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772117"/>
            <a:ext cx="2358008" cy="1768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459" y="4077072"/>
            <a:ext cx="22860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860910"/>
            <a:ext cx="2569799" cy="1927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59890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3., 4. a 5. 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8C83-63FD-4E58-A118-31A33C284446}" type="slidenum">
              <a:rPr lang="cs-CZ" smtClean="0"/>
              <a:t>18</a:t>
            </a:fld>
            <a:endParaRPr lang="cs-CZ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90004"/>
            <a:ext cx="2473788" cy="1855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786240"/>
            <a:ext cx="3078088" cy="2308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645024"/>
            <a:ext cx="2790056" cy="20925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73002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3.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108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413</TotalTime>
  <Words>609</Words>
  <Application>Microsoft Office PowerPoint</Application>
  <PresentationFormat>Předvádění na obrazovce (4:3)</PresentationFormat>
  <Paragraphs>260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GEOMETRICKÉ TVARY</dc:title>
  <dc:creator>Žák Žák</dc:creator>
  <cp:lastModifiedBy>AS</cp:lastModifiedBy>
  <cp:revision>40</cp:revision>
  <dcterms:created xsi:type="dcterms:W3CDTF">2012-03-08T12:28:25Z</dcterms:created>
  <dcterms:modified xsi:type="dcterms:W3CDTF">2012-05-10T18:48:17Z</dcterms:modified>
</cp:coreProperties>
</file>