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9"/>
  </p:notesMasterIdLst>
  <p:sldIdLst>
    <p:sldId id="257" r:id="rId2"/>
    <p:sldId id="258" r:id="rId3"/>
    <p:sldId id="260" r:id="rId4"/>
    <p:sldId id="261" r:id="rId5"/>
    <p:sldId id="262" r:id="rId6"/>
    <p:sldId id="264" r:id="rId7"/>
    <p:sldId id="268" r:id="rId8"/>
    <p:sldId id="265" r:id="rId9"/>
    <p:sldId id="266" r:id="rId10"/>
    <p:sldId id="267" r:id="rId11"/>
    <p:sldId id="269" r:id="rId12"/>
    <p:sldId id="286" r:id="rId13"/>
    <p:sldId id="287" r:id="rId14"/>
    <p:sldId id="270" r:id="rId15"/>
    <p:sldId id="271" r:id="rId16"/>
    <p:sldId id="273" r:id="rId17"/>
    <p:sldId id="274" r:id="rId18"/>
    <p:sldId id="275" r:id="rId19"/>
    <p:sldId id="284" r:id="rId20"/>
    <p:sldId id="277" r:id="rId21"/>
    <p:sldId id="279" r:id="rId22"/>
    <p:sldId id="281" r:id="rId23"/>
    <p:sldId id="283" r:id="rId24"/>
    <p:sldId id="288" r:id="rId25"/>
    <p:sldId id="263" r:id="rId26"/>
    <p:sldId id="272" r:id="rId27"/>
    <p:sldId id="25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8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VY_32_INOVACE_M_20_Rovinné útvary 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Rovinné útvary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 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7CF384-1F14-4BD2-BFA6-E7413AF3C25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B7FE4D0-9299-42CF-8ED6-EB0D023D8DA9}" type="presOf" srcId="{B651F6E3-6281-48DB-9319-2AEAFDAE7572}" destId="{6BB5E863-4638-4E1D-BFDE-399D028AC4ED}" srcOrd="1" destOrd="0" presId="urn:microsoft.com/office/officeart/2005/8/layout/target3"/>
    <dgm:cxn modelId="{B687B278-4536-44CD-A8AF-86FCC87FA8A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12EB42-4679-4AB0-82E7-83FC769C4B0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1CBE09-0AAF-4FC7-88A7-8A6256D2AACF}" type="presOf" srcId="{D1B46980-6531-4606-95E6-44980827E919}" destId="{6140AFEC-043D-4C43-A2F9-D0F5331DF3A3}" srcOrd="0" destOrd="0" presId="urn:microsoft.com/office/officeart/2005/8/layout/target3"/>
    <dgm:cxn modelId="{7242F838-FAF6-4A05-A660-B3341B0C4E21}" type="presOf" srcId="{D8197B8C-B260-4A16-BDF4-0947B075E274}" destId="{5A5FFA88-C948-4069-8E93-59FA12366E83}" srcOrd="1" destOrd="0" presId="urn:microsoft.com/office/officeart/2005/8/layout/target3"/>
    <dgm:cxn modelId="{BB040FD3-A30A-49CF-ABD9-B15DC7C2D3E6}" type="presOf" srcId="{757F3AB3-0718-4624-B441-E567A8F0AB56}" destId="{333A1088-737F-45CB-B68E-254E46348037}" srcOrd="0" destOrd="0" presId="urn:microsoft.com/office/officeart/2005/8/layout/target3"/>
    <dgm:cxn modelId="{7A595738-AADC-470A-9783-AB5289526047}" type="presOf" srcId="{4C35D32F-0EAB-4CD7-82EE-45574DC2A586}" destId="{8BEBB6EC-1DAA-4CAC-8A25-BC0FCBD5DBD5}" srcOrd="0" destOrd="0" presId="urn:microsoft.com/office/officeart/2005/8/layout/target3"/>
    <dgm:cxn modelId="{718CD3C9-A81A-4DCB-82E6-015680D1D8E4}" type="presOf" srcId="{D8197B8C-B260-4A16-BDF4-0947B075E274}" destId="{25B08C86-7E15-44DC-BE7F-FFB55DD49D12}" srcOrd="0" destOrd="0" presId="urn:microsoft.com/office/officeart/2005/8/layout/target3"/>
    <dgm:cxn modelId="{AEF42437-0911-41E4-B03B-2D1F0084E5FE}" type="presOf" srcId="{D1D4F407-5343-4D3F-B5B9-D407B03CAEB4}" destId="{AED2198E-93D5-4001-81B4-73124B309672}" srcOrd="1" destOrd="0" presId="urn:microsoft.com/office/officeart/2005/8/layout/target3"/>
    <dgm:cxn modelId="{819BCF31-108C-4412-8E2C-CDFB023382C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3C46AE-3663-4F96-A277-F464B90C13E4}" type="presParOf" srcId="{333A1088-737F-45CB-B68E-254E46348037}" destId="{F5ABB229-8D3B-4694-996A-96F23CF14429}" srcOrd="0" destOrd="0" presId="urn:microsoft.com/office/officeart/2005/8/layout/target3"/>
    <dgm:cxn modelId="{F55C873C-E700-435D-BB84-43CC8E81742C}" type="presParOf" srcId="{333A1088-737F-45CB-B68E-254E46348037}" destId="{F41139FD-01EE-4571-8B17-4FB00FC51163}" srcOrd="1" destOrd="0" presId="urn:microsoft.com/office/officeart/2005/8/layout/target3"/>
    <dgm:cxn modelId="{EFCDD307-84B0-4747-BF4A-D2342E902E1C}" type="presParOf" srcId="{333A1088-737F-45CB-B68E-254E46348037}" destId="{D005CE8C-CC26-4C3E-AC11-E15060ECD759}" srcOrd="2" destOrd="0" presId="urn:microsoft.com/office/officeart/2005/8/layout/target3"/>
    <dgm:cxn modelId="{F86203F1-DE4C-424F-9F77-7A9145864438}" type="presParOf" srcId="{333A1088-737F-45CB-B68E-254E46348037}" destId="{2C702D82-9B77-49B7-9568-BB8EB47C3372}" srcOrd="3" destOrd="0" presId="urn:microsoft.com/office/officeart/2005/8/layout/target3"/>
    <dgm:cxn modelId="{40C3EF99-9430-450D-9B00-A557100F7A44}" type="presParOf" srcId="{333A1088-737F-45CB-B68E-254E46348037}" destId="{A52A0455-90FF-4808-ABD0-F02540D31D5A}" srcOrd="4" destOrd="0" presId="urn:microsoft.com/office/officeart/2005/8/layout/target3"/>
    <dgm:cxn modelId="{90FA6D95-98B1-47E4-8F70-F973E2E99F11}" type="presParOf" srcId="{333A1088-737F-45CB-B68E-254E46348037}" destId="{6140AFEC-043D-4C43-A2F9-D0F5331DF3A3}" srcOrd="5" destOrd="0" presId="urn:microsoft.com/office/officeart/2005/8/layout/target3"/>
    <dgm:cxn modelId="{13C929B0-BBBA-46B2-B599-D20920CDED6E}" type="presParOf" srcId="{333A1088-737F-45CB-B68E-254E46348037}" destId="{9358AC05-5D7D-4327-9F80-1AD486AEA664}" srcOrd="6" destOrd="0" presId="urn:microsoft.com/office/officeart/2005/8/layout/target3"/>
    <dgm:cxn modelId="{75710A3F-BCC9-4865-9D28-E15E32EB406F}" type="presParOf" srcId="{333A1088-737F-45CB-B68E-254E46348037}" destId="{313FC574-E1CD-4FB4-B054-0B805CE0447D}" srcOrd="7" destOrd="0" presId="urn:microsoft.com/office/officeart/2005/8/layout/target3"/>
    <dgm:cxn modelId="{3B1D4AF9-D17B-460A-B171-8ACD7DAF0864}" type="presParOf" srcId="{333A1088-737F-45CB-B68E-254E46348037}" destId="{619D679B-A015-4ECF-8348-D1034C574F40}" srcOrd="8" destOrd="0" presId="urn:microsoft.com/office/officeart/2005/8/layout/target3"/>
    <dgm:cxn modelId="{9BFDEADC-D460-4D1F-8460-F604F46520E4}" type="presParOf" srcId="{333A1088-737F-45CB-B68E-254E46348037}" destId="{322283A8-4A27-4CDA-BAE3-F381106A9174}" srcOrd="9" destOrd="0" presId="urn:microsoft.com/office/officeart/2005/8/layout/target3"/>
    <dgm:cxn modelId="{CA10C93B-675D-42B9-923D-C9108B2A0A6C}" type="presParOf" srcId="{333A1088-737F-45CB-B68E-254E46348037}" destId="{FFC9F71D-1B4F-4AD9-A4A6-86ADEFC8AF5C}" srcOrd="10" destOrd="0" presId="urn:microsoft.com/office/officeart/2005/8/layout/target3"/>
    <dgm:cxn modelId="{D1E6FBEE-9A0F-4A63-BC58-4E5C856C632E}" type="presParOf" srcId="{333A1088-737F-45CB-B68E-254E46348037}" destId="{25B08C86-7E15-44DC-BE7F-FFB55DD49D12}" srcOrd="11" destOrd="0" presId="urn:microsoft.com/office/officeart/2005/8/layout/target3"/>
    <dgm:cxn modelId="{E23F3E34-1AAD-4F48-9EFF-525DC741AE05}" type="presParOf" srcId="{333A1088-737F-45CB-B68E-254E46348037}" destId="{76644BE8-9D7C-4C09-B250-3D10AF48CBB7}" srcOrd="12" destOrd="0" presId="urn:microsoft.com/office/officeart/2005/8/layout/target3"/>
    <dgm:cxn modelId="{8B3EE6D3-130A-480B-9FE2-91B45467590A}" type="presParOf" srcId="{333A1088-737F-45CB-B68E-254E46348037}" destId="{EE85B701-7295-41C0-BA7A-34D3756A2AE6}" srcOrd="13" destOrd="0" presId="urn:microsoft.com/office/officeart/2005/8/layout/target3"/>
    <dgm:cxn modelId="{5F3BF88D-CC13-49BB-AA39-744D38154E4E}" type="presParOf" srcId="{333A1088-737F-45CB-B68E-254E46348037}" destId="{8BEBB6EC-1DAA-4CAC-8A25-BC0FCBD5DBD5}" srcOrd="14" destOrd="0" presId="urn:microsoft.com/office/officeart/2005/8/layout/target3"/>
    <dgm:cxn modelId="{4BA2EAD8-AB7E-4A7E-9CC0-347D744B1326}" type="presParOf" srcId="{333A1088-737F-45CB-B68E-254E46348037}" destId="{AED2198E-93D5-4001-81B4-73124B309672}" srcOrd="15" destOrd="0" presId="urn:microsoft.com/office/officeart/2005/8/layout/target3"/>
    <dgm:cxn modelId="{4A7C4D05-DCF9-4A63-B4DB-8A0379B038E9}" type="presParOf" srcId="{333A1088-737F-45CB-B68E-254E46348037}" destId="{2BE915AB-18AA-4053-B92C-3BFC9ED204BB}" srcOrd="16" destOrd="0" presId="urn:microsoft.com/office/officeart/2005/8/layout/target3"/>
    <dgm:cxn modelId="{66B7C998-C3FD-4B41-9994-9462DAFF5BD2}" type="presParOf" srcId="{333A1088-737F-45CB-B68E-254E46348037}" destId="{6BB5E863-4638-4E1D-BFDE-399D028AC4ED}" srcOrd="17" destOrd="0" presId="urn:microsoft.com/office/officeart/2005/8/layout/target3"/>
    <dgm:cxn modelId="{7A480736-82EF-4990-A3BC-F17E09C7978E}" type="presParOf" srcId="{333A1088-737F-45CB-B68E-254E46348037}" destId="{5A5FFA88-C948-4069-8E93-59FA12366E83}" srcOrd="18" destOrd="0" presId="urn:microsoft.com/office/officeart/2005/8/layout/target3"/>
    <dgm:cxn modelId="{BFF88ADF-773A-4078-A9CD-62E61A7EAA4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VY_32_INOVACE_M_20_Rovinné útvary  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Rovinné útvary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B51BA-2F3A-4D80-ACEC-EA0546362D06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10BD9D-3528-4F37-9661-B343368FA3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173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 barevným</a:t>
            </a:r>
            <a:r>
              <a:rPr lang="cs-CZ" baseline="0" dirty="0" smtClean="0"/>
              <a:t> polem se skrývá správný počet.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10BD9D-3528-4F37-9661-B343368FA3F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148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481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492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409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369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03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190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15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595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209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665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2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6F66C-4C87-48CD-9DF5-3F79E9B5A8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875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80130407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38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43910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</a:rPr>
              <a:t>rovinné útvary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Žáci si osvojí základní </a:t>
            </a:r>
            <a:r>
              <a:rPr lang="cs-CZ" dirty="0" smtClean="0">
                <a:solidFill>
                  <a:prstClr val="black"/>
                </a:solidFill>
              </a:rPr>
              <a:t>rovinné útvary– bod, přímka, polopřímka, polopřímky opačné, </a:t>
            </a:r>
          </a:p>
          <a:p>
            <a:r>
              <a:rPr lang="cs-CZ" dirty="0">
                <a:solidFill>
                  <a:prstClr val="black"/>
                </a:solidFill>
              </a:rPr>
              <a:t>ú</a:t>
            </a:r>
            <a:r>
              <a:rPr lang="cs-CZ" dirty="0" smtClean="0">
                <a:solidFill>
                  <a:prstClr val="black"/>
                </a:solidFill>
              </a:rPr>
              <a:t>sečky, různoběžky, rovnoběžky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Formou úkolů si prověřují své znalosti.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</a:t>
            </a:r>
            <a:r>
              <a:rPr lang="cs-CZ" dirty="0" smtClean="0">
                <a:solidFill>
                  <a:prstClr val="black"/>
                </a:solidFill>
              </a:rPr>
              <a:t>3. a 4. ročník </a:t>
            </a:r>
            <a:r>
              <a:rPr lang="cs-CZ" dirty="0" smtClean="0">
                <a:solidFill>
                  <a:prstClr val="black"/>
                </a:solidFill>
              </a:rPr>
              <a:t>ZŠ, je vhodný pro výklad učiva i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 : fixy vhodné k použití na tabuli, </a:t>
            </a:r>
            <a:r>
              <a:rPr lang="cs-CZ" dirty="0" smtClean="0">
                <a:solidFill>
                  <a:prstClr val="black"/>
                </a:solidFill>
              </a:rPr>
              <a:t>pravítko na tabuli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kontrolu správnosti úkolů možno využít hypertextových odkazů umístěných v titulku.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3. 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25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2564904"/>
            <a:ext cx="7072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C00000"/>
                </a:solidFill>
              </a:rPr>
              <a:t>?</a:t>
            </a:r>
            <a:endParaRPr lang="cs-CZ" sz="8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83154" y="874657"/>
            <a:ext cx="1523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je bod?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837" y="3642121"/>
            <a:ext cx="1923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je přímka?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4365" y="2564903"/>
            <a:ext cx="2494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je polopřímka?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1628799"/>
            <a:ext cx="1896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je úsečka?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80309" y="4547876"/>
            <a:ext cx="2804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jsou rovnoběžky?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51179" y="5460031"/>
            <a:ext cx="2784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jsou různoběžky?</a:t>
            </a:r>
            <a:endParaRPr lang="cs-CZ" sz="2400" b="1" dirty="0"/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685832" y="476672"/>
            <a:ext cx="3384376" cy="79597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Odpovíš správně?</a:t>
            </a:r>
            <a:endParaRPr lang="cs-CZ" sz="2800" b="1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02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Bod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8064896" cy="23083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284C6A"/>
                </a:solidFill>
                <a:latin typeface="Trebuchet MS" pitchFamily="34" charset="0"/>
              </a:rPr>
              <a:t> </a:t>
            </a:r>
            <a:r>
              <a:rPr lang="cs-CZ" sz="2400" dirty="0" smtClean="0">
                <a:latin typeface="+mj-lt"/>
              </a:rPr>
              <a:t>- je </a:t>
            </a:r>
            <a:r>
              <a:rPr lang="cs-CZ" sz="2400" dirty="0">
                <a:latin typeface="+mj-lt"/>
              </a:rPr>
              <a:t>základní geometrický útvar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 - nemá </a:t>
            </a:r>
            <a:r>
              <a:rPr lang="cs-CZ" sz="2400" dirty="0">
                <a:latin typeface="+mj-lt"/>
              </a:rPr>
              <a:t>rozměr a nemá </a:t>
            </a:r>
            <a:r>
              <a:rPr lang="cs-CZ" sz="2400" dirty="0" smtClean="0">
                <a:latin typeface="+mj-lt"/>
              </a:rPr>
              <a:t>tvar, není </a:t>
            </a:r>
            <a:r>
              <a:rPr lang="cs-CZ" sz="2400" dirty="0">
                <a:latin typeface="+mj-lt"/>
              </a:rPr>
              <a:t>to koule, čtverec, krychle, </a:t>
            </a:r>
            <a:r>
              <a:rPr lang="cs-CZ" sz="2400" dirty="0" smtClean="0">
                <a:latin typeface="+mj-lt"/>
              </a:rPr>
              <a:t>obdélník</a:t>
            </a:r>
          </a:p>
          <a:p>
            <a:r>
              <a:rPr lang="cs-CZ" sz="2400" dirty="0" smtClean="0">
                <a:latin typeface="+mj-lt"/>
              </a:rPr>
              <a:t>- zobrazuje ho </a:t>
            </a:r>
            <a:r>
              <a:rPr lang="cs-CZ" sz="2400" dirty="0">
                <a:solidFill>
                  <a:srgbClr val="00B0F0"/>
                </a:solidFill>
                <a:latin typeface="+mj-lt"/>
              </a:rPr>
              <a:t>křížek</a:t>
            </a:r>
            <a:r>
              <a:rPr lang="cs-CZ" sz="2400" dirty="0">
                <a:latin typeface="+mj-lt"/>
              </a:rPr>
              <a:t> ze dvou čárek (tvar znaménka </a:t>
            </a:r>
            <a:r>
              <a:rPr lang="cs-CZ" sz="2400" dirty="0" smtClean="0">
                <a:latin typeface="+mj-lt"/>
              </a:rPr>
              <a:t>plus) - bod </a:t>
            </a:r>
            <a:r>
              <a:rPr lang="cs-CZ" sz="2400" dirty="0">
                <a:latin typeface="+mj-lt"/>
              </a:rPr>
              <a:t>je to místo, kde se čárky </a:t>
            </a:r>
            <a:r>
              <a:rPr lang="cs-CZ" sz="2400" dirty="0" smtClean="0">
                <a:latin typeface="+mj-lt"/>
              </a:rPr>
              <a:t>protínají</a:t>
            </a:r>
          </a:p>
          <a:p>
            <a:r>
              <a:rPr lang="cs-CZ" sz="2400" dirty="0" smtClean="0">
                <a:latin typeface="+mj-lt"/>
              </a:rPr>
              <a:t>- pojmenováváme velkými </a:t>
            </a:r>
            <a:r>
              <a:rPr lang="cs-CZ" sz="2400" dirty="0">
                <a:latin typeface="+mj-lt"/>
              </a:rPr>
              <a:t>tiskacími </a:t>
            </a:r>
            <a:r>
              <a:rPr lang="cs-CZ" sz="2400" dirty="0">
                <a:solidFill>
                  <a:srgbClr val="7030A0"/>
                </a:solidFill>
                <a:latin typeface="+mj-lt"/>
              </a:rPr>
              <a:t>písmeny</a:t>
            </a:r>
            <a:r>
              <a:rPr lang="cs-CZ" sz="2400" dirty="0">
                <a:latin typeface="+mj-lt"/>
              </a:rPr>
              <a:t> (</a:t>
            </a:r>
            <a:r>
              <a:rPr lang="cs-CZ" sz="2400" i="1" dirty="0">
                <a:latin typeface="+mj-lt"/>
              </a:rPr>
              <a:t>A</a:t>
            </a:r>
            <a:r>
              <a:rPr lang="cs-CZ" sz="2400" dirty="0">
                <a:latin typeface="+mj-lt"/>
              </a:rPr>
              <a:t>, </a:t>
            </a:r>
            <a:r>
              <a:rPr lang="cs-CZ" sz="2400" i="1" dirty="0">
                <a:latin typeface="+mj-lt"/>
              </a:rPr>
              <a:t>B</a:t>
            </a:r>
            <a:r>
              <a:rPr lang="cs-CZ" sz="2400" dirty="0">
                <a:latin typeface="+mj-lt"/>
              </a:rPr>
              <a:t>, </a:t>
            </a:r>
            <a:r>
              <a:rPr lang="cs-CZ" sz="2400" i="1" dirty="0">
                <a:latin typeface="+mj-lt"/>
              </a:rPr>
              <a:t>C</a:t>
            </a:r>
            <a:r>
              <a:rPr lang="cs-CZ" sz="2400" dirty="0">
                <a:latin typeface="+mj-lt"/>
              </a:rPr>
              <a:t>, </a:t>
            </a:r>
            <a:r>
              <a:rPr lang="cs-CZ" sz="2400" i="1" dirty="0">
                <a:latin typeface="+mj-lt"/>
              </a:rPr>
              <a:t>D</a:t>
            </a:r>
            <a:r>
              <a:rPr lang="cs-CZ" sz="2400" dirty="0">
                <a:latin typeface="+mj-lt"/>
              </a:rPr>
              <a:t>, </a:t>
            </a:r>
            <a:r>
              <a:rPr lang="cs-CZ" sz="2400" dirty="0" smtClean="0">
                <a:latin typeface="+mj-lt"/>
              </a:rPr>
              <a:t>.., </a:t>
            </a:r>
            <a:r>
              <a:rPr lang="cs-CZ" sz="2400" i="1" dirty="0">
                <a:latin typeface="+mj-lt"/>
              </a:rPr>
              <a:t>Y</a:t>
            </a:r>
            <a:r>
              <a:rPr lang="cs-CZ" sz="2400" dirty="0">
                <a:latin typeface="+mj-lt"/>
              </a:rPr>
              <a:t>, </a:t>
            </a:r>
            <a:r>
              <a:rPr lang="cs-CZ" sz="2400" i="1" dirty="0" smtClean="0">
                <a:latin typeface="+mj-lt"/>
              </a:rPr>
              <a:t>Z)</a:t>
            </a:r>
            <a:endParaRPr lang="cs-CZ" sz="2400" dirty="0" smtClean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4077072"/>
            <a:ext cx="8064896" cy="172819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444262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437062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481196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68344" y="518129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429861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72925" y="4710335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01117" y="5064106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53299" y="4529444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37621" y="4941167"/>
            <a:ext cx="453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53445" y="4602441"/>
            <a:ext cx="393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1742202" y="2852936"/>
            <a:ext cx="957590" cy="1676508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915816" y="2852936"/>
            <a:ext cx="1656184" cy="1445676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067809" y="3575774"/>
            <a:ext cx="584311" cy="1097686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868144" y="3691190"/>
            <a:ext cx="1969477" cy="1299919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40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Přímka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6008" y="1573341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- je </a:t>
            </a:r>
            <a:r>
              <a:rPr lang="cs-CZ" sz="2400" dirty="0">
                <a:latin typeface="+mj-lt"/>
              </a:rPr>
              <a:t>rovná čára, která nemá </a:t>
            </a:r>
            <a:r>
              <a:rPr lang="cs-CZ" sz="2400" dirty="0" smtClean="0">
                <a:latin typeface="+mj-lt"/>
              </a:rPr>
              <a:t>začátek </a:t>
            </a:r>
            <a:r>
              <a:rPr lang="cs-CZ" sz="2400" dirty="0">
                <a:latin typeface="+mj-lt"/>
              </a:rPr>
              <a:t>ani </a:t>
            </a:r>
            <a:r>
              <a:rPr lang="cs-CZ" sz="2400" dirty="0" smtClean="0">
                <a:latin typeface="+mj-lt"/>
              </a:rPr>
              <a:t>konec</a:t>
            </a:r>
          </a:p>
          <a:p>
            <a:r>
              <a:rPr lang="cs-CZ" sz="2400" dirty="0" smtClean="0">
                <a:latin typeface="+mj-lt"/>
              </a:rPr>
              <a:t>- popisujeme </a:t>
            </a:r>
            <a:r>
              <a:rPr lang="cs-CZ" sz="2400" dirty="0">
                <a:latin typeface="+mj-lt"/>
              </a:rPr>
              <a:t>malým </a:t>
            </a:r>
            <a:r>
              <a:rPr lang="cs-CZ" sz="2400" dirty="0">
                <a:solidFill>
                  <a:srgbClr val="7030A0"/>
                </a:solidFill>
                <a:latin typeface="+mj-lt"/>
              </a:rPr>
              <a:t>písmenem</a:t>
            </a:r>
            <a:r>
              <a:rPr lang="cs-CZ" sz="2400" dirty="0">
                <a:latin typeface="+mj-lt"/>
              </a:rPr>
              <a:t>.</a:t>
            </a: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547664" y="2924944"/>
            <a:ext cx="4464496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276428" y="4005064"/>
            <a:ext cx="3463924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971600" y="4941168"/>
            <a:ext cx="37444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817526" y="2982143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39407" y="534083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67445" y="4890998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3155" y="5844749"/>
            <a:ext cx="39252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Narýsovali jsme přímky </a:t>
            </a:r>
            <a:r>
              <a:rPr lang="cs-CZ" sz="2400" i="1" dirty="0" smtClean="0"/>
              <a:t>a, p, 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15" name="Přímá spojnice se šipkou 14"/>
          <p:cNvCxnSpPr>
            <a:endCxn id="10" idx="1"/>
          </p:cNvCxnSpPr>
          <p:nvPr/>
        </p:nvCxnSpPr>
        <p:spPr>
          <a:xfrm>
            <a:off x="3491880" y="2404338"/>
            <a:ext cx="2325646" cy="808638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206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Úkol: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6174"/>
            <a:ext cx="4848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Popiš a pojmenuj narýsované přímky: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788024" y="548680"/>
            <a:ext cx="3024336" cy="2520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55776" y="2636912"/>
            <a:ext cx="302433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067944" y="3645024"/>
            <a:ext cx="3312368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043608" y="4509120"/>
            <a:ext cx="2520280" cy="1152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5576" y="2852936"/>
            <a:ext cx="2016224" cy="8733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868144" y="4869160"/>
            <a:ext cx="2448272" cy="1152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240743" y="283348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89802" y="2951603"/>
            <a:ext cx="998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římka 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69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3312368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Pro šikulky: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6502" y="1455167"/>
            <a:ext cx="360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Kolik přímek je na obrázku?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572000" y="1455167"/>
            <a:ext cx="1944216" cy="2981945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187624" y="1916832"/>
            <a:ext cx="5184576" cy="2016224"/>
          </a:xfrm>
          <a:prstGeom prst="line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30169" y="2708920"/>
            <a:ext cx="3213939" cy="1872208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131840" y="2924944"/>
            <a:ext cx="4608512" cy="1512168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547664" y="2708920"/>
            <a:ext cx="4320480" cy="28083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907704" y="4437112"/>
            <a:ext cx="6192688" cy="9361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084168" y="116632"/>
            <a:ext cx="936104" cy="576064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2195736" y="4113076"/>
            <a:ext cx="6048672" cy="90010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771800" y="2348880"/>
            <a:ext cx="1362036" cy="3672408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83568" y="2996952"/>
            <a:ext cx="3672408" cy="2880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6300192" y="1340768"/>
            <a:ext cx="864096" cy="4536504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83568" y="4725144"/>
            <a:ext cx="3672408" cy="792088"/>
          </a:xfrm>
          <a:prstGeom prst="line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5220072" y="1196752"/>
            <a:ext cx="216024" cy="496855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187624" y="2132856"/>
            <a:ext cx="2016224" cy="3888432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7596336" y="87271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</a:t>
            </a:r>
            <a:endParaRPr lang="cs-CZ" sz="2400" dirty="0"/>
          </a:p>
        </p:txBody>
      </p:sp>
      <p:sp>
        <p:nvSpPr>
          <p:cNvPr id="33" name="Zaoblený obdélník 32"/>
          <p:cNvSpPr/>
          <p:nvPr/>
        </p:nvSpPr>
        <p:spPr>
          <a:xfrm>
            <a:off x="7452320" y="764704"/>
            <a:ext cx="792088" cy="690463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25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2304256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Polopřímka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0755" y="1484784"/>
            <a:ext cx="73685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cs-CZ" sz="2400" dirty="0" smtClean="0">
                <a:latin typeface="+mj-lt"/>
              </a:rPr>
              <a:t>je </a:t>
            </a:r>
            <a:r>
              <a:rPr lang="cs-CZ" sz="2400" dirty="0">
                <a:latin typeface="+mj-lt"/>
              </a:rPr>
              <a:t>rovná čára, která má svůj počátek, ale nikde </a:t>
            </a:r>
            <a:r>
              <a:rPr lang="cs-CZ" sz="2400" dirty="0" smtClean="0">
                <a:latin typeface="+mj-lt"/>
              </a:rPr>
              <a:t>nekončí </a:t>
            </a:r>
            <a:endParaRPr lang="cs-CZ" sz="2400" dirty="0">
              <a:latin typeface="+mj-lt"/>
            </a:endParaRPr>
          </a:p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cs-CZ" sz="2400" dirty="0" smtClean="0">
                <a:latin typeface="+mj-lt"/>
              </a:rPr>
              <a:t>popisujeme </a:t>
            </a:r>
            <a:r>
              <a:rPr lang="cs-CZ" sz="2400" dirty="0">
                <a:latin typeface="+mj-lt"/>
              </a:rPr>
              <a:t>ji 2 body s počátkem na </a:t>
            </a:r>
            <a:r>
              <a:rPr lang="cs-CZ" sz="2400" dirty="0" smtClean="0">
                <a:latin typeface="+mj-lt"/>
              </a:rPr>
              <a:t>začátku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4005064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386104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32040" y="386104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942428" y="400506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58102" y="400506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1845657" y="3933056"/>
            <a:ext cx="124094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1907704" y="4069432"/>
            <a:ext cx="598160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27584" y="4941168"/>
            <a:ext cx="4255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Narýsovali jsme polopřímku AB.</a:t>
            </a:r>
          </a:p>
          <a:p>
            <a:r>
              <a:rPr lang="cs-CZ" sz="2400" dirty="0" smtClean="0"/>
              <a:t>Bod A je počátek polopřímky AB.</a:t>
            </a:r>
            <a:endParaRPr lang="cs-CZ" sz="24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07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Úkol: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4250" y="1461928"/>
            <a:ext cx="3767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Pojmenujte tyto polopřímky: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55576" y="2492896"/>
            <a:ext cx="69847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697424" y="3573016"/>
            <a:ext cx="698477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97424" y="4797152"/>
            <a:ext cx="71287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97424" y="5877272"/>
            <a:ext cx="72728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95736" y="2420888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508104" y="2420888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195736" y="350100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189812" y="350100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696141" y="4624739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724128" y="4649350"/>
            <a:ext cx="0" cy="2444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555776" y="573325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220072" y="573325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077368" y="2577898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41445" y="2614138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44737" y="3705823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02902" y="3721697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439968" y="4893771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60179" y="4890594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392909" y="5956110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92732" y="5945498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cxnSp>
        <p:nvCxnSpPr>
          <p:cNvPr id="42" name="Přímá spojnice 41"/>
          <p:cNvCxnSpPr/>
          <p:nvPr/>
        </p:nvCxnSpPr>
        <p:spPr>
          <a:xfrm>
            <a:off x="922679" y="2539440"/>
            <a:ext cx="458542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35" idx="0"/>
          </p:cNvCxnSpPr>
          <p:nvPr/>
        </p:nvCxnSpPr>
        <p:spPr>
          <a:xfrm flipV="1">
            <a:off x="2218823" y="3689949"/>
            <a:ext cx="4938717" cy="15874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699008" y="4890594"/>
            <a:ext cx="5284874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697424" y="5943915"/>
            <a:ext cx="4508838" cy="1061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19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39552" y="548680"/>
            <a:ext cx="3888432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Polopřímky opačné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56792"/>
            <a:ext cx="51138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latin typeface="+mj-lt"/>
              </a:rPr>
              <a:t>- </a:t>
            </a:r>
            <a:r>
              <a:rPr lang="cs-CZ" sz="2400" dirty="0" smtClean="0">
                <a:latin typeface="+mj-lt"/>
              </a:rPr>
              <a:t>leží </a:t>
            </a:r>
            <a:r>
              <a:rPr lang="cs-CZ" sz="2400" dirty="0">
                <a:latin typeface="+mj-lt"/>
              </a:rPr>
              <a:t>na jedné přímce </a:t>
            </a:r>
            <a:br>
              <a:rPr lang="cs-CZ" sz="2400" dirty="0">
                <a:latin typeface="+mj-lt"/>
              </a:rPr>
            </a:br>
            <a:r>
              <a:rPr lang="cs-CZ" sz="2400" dirty="0" smtClean="0">
                <a:latin typeface="+mj-lt"/>
              </a:rPr>
              <a:t>- </a:t>
            </a:r>
            <a:r>
              <a:rPr lang="cs-CZ" sz="2400" dirty="0" smtClean="0">
                <a:latin typeface="+mj-lt"/>
              </a:rPr>
              <a:t>mají </a:t>
            </a:r>
            <a:r>
              <a:rPr lang="cs-CZ" sz="2400" dirty="0">
                <a:latin typeface="+mj-lt"/>
              </a:rPr>
              <a:t>společný počátek v jednom </a:t>
            </a:r>
            <a:r>
              <a:rPr lang="cs-CZ" sz="2400" dirty="0" smtClean="0">
                <a:latin typeface="+mj-lt"/>
              </a:rPr>
              <a:t>bodě</a:t>
            </a:r>
            <a:endParaRPr lang="cs-CZ" b="1" dirty="0">
              <a:solidFill>
                <a:srgbClr val="002060"/>
              </a:solidFill>
              <a:latin typeface="Arial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755576" y="3429000"/>
            <a:ext cx="65527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19672" y="335699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79912" y="335699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84168" y="335699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438372" y="3573016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95138" y="3573016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916494" y="3602901"/>
            <a:ext cx="33534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3783806" y="3465004"/>
            <a:ext cx="35262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55576" y="3465004"/>
            <a:ext cx="3024336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39573" y="4852038"/>
            <a:ext cx="69847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Narýsovali jsme polopřímku DA a polopřímku DE. </a:t>
            </a:r>
          </a:p>
          <a:p>
            <a:r>
              <a:rPr lang="cs-CZ" sz="2400" dirty="0" smtClean="0"/>
              <a:t>Mají společný počátek v bodě D a obě leží na přímce p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03568" y="346500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29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Úkol: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99183"/>
            <a:ext cx="41602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Pojmenujte polopřímky opačné</a:t>
            </a:r>
            <a:r>
              <a:rPr lang="cs-CZ" dirty="0" smtClean="0"/>
              <a:t>: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755576" y="2852936"/>
            <a:ext cx="698477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755576" y="4221088"/>
            <a:ext cx="698477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755576" y="5517232"/>
            <a:ext cx="698477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31640" y="2852936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95936" y="2852936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228184" y="2708920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835696" y="4221088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95936" y="4221088"/>
            <a:ext cx="0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228184" y="4149080"/>
            <a:ext cx="0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123728" y="544522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247964" y="544522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012160" y="544522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7377943" y="287589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445078" y="425672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401987" y="554859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172782" y="307892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867858" y="3078924"/>
            <a:ext cx="380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083466" y="3078924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706522" y="4530187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889435" y="4530187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129152" y="4441386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982503" y="5733256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137161" y="5733256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868144" y="5733256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</a:t>
            </a:r>
            <a:endParaRPr lang="cs-CZ" sz="2400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4019980" y="2960948"/>
            <a:ext cx="33820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755576" y="2960948"/>
            <a:ext cx="324036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4008408" y="4299942"/>
            <a:ext cx="3534804" cy="720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517375" y="4383546"/>
            <a:ext cx="3456384" cy="7200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277682" y="5706688"/>
            <a:ext cx="3822709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864983" y="5726160"/>
            <a:ext cx="3381585" cy="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32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56792"/>
            <a:ext cx="85760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je </a:t>
            </a:r>
            <a:r>
              <a:rPr lang="cs-CZ" sz="2400" dirty="0"/>
              <a:t>přímá čára, </a:t>
            </a:r>
            <a:r>
              <a:rPr lang="cs-CZ" sz="2400" dirty="0" smtClean="0"/>
              <a:t>která má </a:t>
            </a:r>
            <a:r>
              <a:rPr lang="cs-CZ" sz="2400" dirty="0"/>
              <a:t>2 krajní </a:t>
            </a:r>
            <a:r>
              <a:rPr lang="cs-CZ" sz="2400" dirty="0" smtClean="0"/>
              <a:t>body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omocí krajních </a:t>
            </a:r>
            <a:r>
              <a:rPr lang="cs-CZ" sz="2400" dirty="0"/>
              <a:t>bodů úsečku </a:t>
            </a:r>
            <a:r>
              <a:rPr lang="cs-CZ" sz="2400" dirty="0" smtClean="0"/>
              <a:t>pojmenujeme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můžeme ji měřit, protože má počátek i konec v krajních bodech 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768868" y="4646810"/>
            <a:ext cx="589136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Narýsovali jsme úsečku AB nebo také </a:t>
            </a:r>
            <a:r>
              <a:rPr lang="cs-CZ" sz="2400" b="1" dirty="0" smtClean="0"/>
              <a:t>BA.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sz="2400" b="1" dirty="0"/>
              <a:t>Body A, B jsou krajní body úsečky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43651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1789" y="494116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Arial" charset="0"/>
              </a:rPr>
              <a:t>.</a:t>
            </a:r>
            <a:endParaRPr lang="cs-CZ" b="1" dirty="0">
              <a:solidFill>
                <a:srgbClr val="002060"/>
              </a:solidFill>
              <a:latin typeface="Arial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0"/>
            <a:ext cx="2720534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Úsečka</a:t>
            </a:r>
            <a:endParaRPr lang="cs-CZ" sz="3200" b="1" dirty="0"/>
          </a:p>
        </p:txBody>
      </p:sp>
      <p:sp>
        <p:nvSpPr>
          <p:cNvPr id="8" name="Line 7"/>
          <p:cNvSpPr>
            <a:spLocks noChangeShapeType="1"/>
          </p:cNvSpPr>
          <p:nvPr/>
        </p:nvSpPr>
        <p:spPr bwMode="auto">
          <a:xfrm>
            <a:off x="1463080" y="3871119"/>
            <a:ext cx="5943600" cy="0"/>
          </a:xfrm>
          <a:prstGeom prst="line">
            <a:avLst/>
          </a:prstGeom>
          <a:noFill/>
          <a:ln w="34925">
            <a:solidFill>
              <a:sysClr val="windowText" lastClr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Line 8"/>
          <p:cNvSpPr>
            <a:spLocks noChangeShapeType="1"/>
          </p:cNvSpPr>
          <p:nvPr/>
        </p:nvSpPr>
        <p:spPr bwMode="auto">
          <a:xfrm>
            <a:off x="1691680" y="3718719"/>
            <a:ext cx="0" cy="304800"/>
          </a:xfrm>
          <a:prstGeom prst="line">
            <a:avLst/>
          </a:prstGeom>
          <a:noFill/>
          <a:ln w="38100">
            <a:solidFill>
              <a:sysClr val="windowText" lastClr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Line 9"/>
          <p:cNvSpPr>
            <a:spLocks noChangeShapeType="1"/>
          </p:cNvSpPr>
          <p:nvPr/>
        </p:nvSpPr>
        <p:spPr bwMode="auto">
          <a:xfrm>
            <a:off x="7178080" y="3718719"/>
            <a:ext cx="0" cy="304800"/>
          </a:xfrm>
          <a:prstGeom prst="line">
            <a:avLst/>
          </a:prstGeom>
          <a:noFill/>
          <a:ln w="38100">
            <a:solidFill>
              <a:sysClr val="windowText" lastClr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" name="Text Box 10"/>
          <p:cNvSpPr txBox="1">
            <a:spLocks noChangeArrowheads="1"/>
          </p:cNvSpPr>
          <p:nvPr/>
        </p:nvSpPr>
        <p:spPr bwMode="auto">
          <a:xfrm>
            <a:off x="1463080" y="3185319"/>
            <a:ext cx="47783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3200" b="1">
                <a:latin typeface="Arial" charset="0"/>
              </a:rPr>
              <a:t>A</a:t>
            </a:r>
          </a:p>
        </p:txBody>
      </p:sp>
      <p:sp>
        <p:nvSpPr>
          <p:cNvPr id="12" name="Text Box 11"/>
          <p:cNvSpPr txBox="1">
            <a:spLocks noChangeArrowheads="1"/>
          </p:cNvSpPr>
          <p:nvPr/>
        </p:nvSpPr>
        <p:spPr bwMode="auto">
          <a:xfrm>
            <a:off x="6949480" y="3185319"/>
            <a:ext cx="47783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3200" b="1">
                <a:latin typeface="Arial" charset="0"/>
              </a:rPr>
              <a:t>B</a:t>
            </a:r>
          </a:p>
        </p:txBody>
      </p:sp>
      <p:sp>
        <p:nvSpPr>
          <p:cNvPr id="13" name="Line 15"/>
          <p:cNvSpPr>
            <a:spLocks noChangeShapeType="1"/>
          </p:cNvSpPr>
          <p:nvPr/>
        </p:nvSpPr>
        <p:spPr bwMode="auto">
          <a:xfrm>
            <a:off x="1691680" y="3947319"/>
            <a:ext cx="5486400" cy="0"/>
          </a:xfrm>
          <a:prstGeom prst="line">
            <a:avLst/>
          </a:prstGeom>
          <a:noFill/>
          <a:ln w="38100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17" name="Zástupný symbol pro číslo snímku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87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utoUpdateAnimBg="0"/>
      <p:bldP spid="12" grpId="0" autoUpdateAnimBg="0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Úkol: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37250"/>
            <a:ext cx="3192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Pojmenujte tyto úsečky: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323885" y="2996952"/>
            <a:ext cx="279176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24971" y="4149080"/>
            <a:ext cx="401644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5445224"/>
            <a:ext cx="375765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47664" y="285293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23928" y="285293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555776" y="4005064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300192" y="400506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79712" y="530120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92080" y="530120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323885" y="3198167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32209" y="3175654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24971" y="4332718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58967" y="4375452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07229" y="5589240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34825" y="5589240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41" name="Zástupný symbol pro datum 4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2" name="Zástupný symbol pro zápatí 4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43" name="Zástupný symbol pro číslo snímku 4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49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3888432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Různoběžky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9789" y="1787624"/>
            <a:ext cx="8135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/>
              <a:t>- jsou </a:t>
            </a:r>
            <a:r>
              <a:rPr lang="cs-CZ" sz="2400" dirty="0"/>
              <a:t>dvě přímky, které se protínají v jednom </a:t>
            </a:r>
            <a:r>
              <a:rPr lang="cs-CZ" sz="2400" dirty="0" smtClean="0"/>
              <a:t>bodě – průsečík P </a:t>
            </a:r>
          </a:p>
        </p:txBody>
      </p:sp>
      <p:sp>
        <p:nvSpPr>
          <p:cNvPr id="4" name="Line 8"/>
          <p:cNvSpPr>
            <a:spLocks noChangeShapeType="1"/>
          </p:cNvSpPr>
          <p:nvPr/>
        </p:nvSpPr>
        <p:spPr bwMode="auto">
          <a:xfrm>
            <a:off x="1041400" y="3782478"/>
            <a:ext cx="6096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6527800" y="3096678"/>
            <a:ext cx="431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latin typeface="Arial" charset="0"/>
              </a:rPr>
              <a:t>p</a:t>
            </a: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6495774" y="4595719"/>
            <a:ext cx="4095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b="1" dirty="0">
                <a:latin typeface="Arial" charset="0"/>
              </a:rPr>
              <a:t>a</a:t>
            </a:r>
          </a:p>
        </p:txBody>
      </p:sp>
      <p:sp>
        <p:nvSpPr>
          <p:cNvPr id="7" name="Line 11"/>
          <p:cNvSpPr>
            <a:spLocks noChangeShapeType="1"/>
          </p:cNvSpPr>
          <p:nvPr/>
        </p:nvSpPr>
        <p:spPr bwMode="auto">
          <a:xfrm>
            <a:off x="1498600" y="3172878"/>
            <a:ext cx="5486400" cy="1600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Rectangle 14"/>
          <p:cNvSpPr>
            <a:spLocks noChangeArrowheads="1"/>
          </p:cNvSpPr>
          <p:nvPr/>
        </p:nvSpPr>
        <p:spPr bwMode="auto">
          <a:xfrm>
            <a:off x="3403600" y="4011078"/>
            <a:ext cx="45561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latin typeface="Arial" charset="0"/>
              </a:rPr>
              <a:t>P</a:t>
            </a:r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68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utoUpdateAnimBg="0"/>
      <p:bldP spid="6" grpId="0" autoUpdateAnimBg="0"/>
      <p:bldP spid="7" grpId="0" animBg="1"/>
      <p:bldP spid="8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Úkol: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55167"/>
            <a:ext cx="28119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Najdete různoběžky?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2492896"/>
            <a:ext cx="1800200" cy="57606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827584" y="2276872"/>
            <a:ext cx="2088232" cy="792088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355976" y="872716"/>
            <a:ext cx="2952328" cy="104411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499992" y="1772816"/>
            <a:ext cx="1512168" cy="36004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43608" y="4509120"/>
            <a:ext cx="1944216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043608" y="5013176"/>
            <a:ext cx="1944216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211960" y="4896814"/>
            <a:ext cx="2664296" cy="108012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355976" y="5733256"/>
            <a:ext cx="2880320" cy="5040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012160" y="3212976"/>
            <a:ext cx="2088232" cy="86409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5544108" y="3068960"/>
            <a:ext cx="1692188" cy="576064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30" name="Zástupný symbol pro číslo snímku 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76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3888432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Rovnoběžky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726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jsou dvě přímky, které mají stejný směr, ale neprotínají se </a:t>
            </a:r>
          </a:p>
          <a:p>
            <a:r>
              <a:rPr lang="cs-CZ" sz="2400" dirty="0" smtClean="0"/>
              <a:t>v žádném bodě</a:t>
            </a:r>
            <a:endParaRPr lang="cs-CZ" sz="2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907704" y="3717032"/>
            <a:ext cx="51125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63688" y="4581128"/>
            <a:ext cx="54726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584603" y="332363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421179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5373216"/>
            <a:ext cx="5743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Narýsovali jsme dvě rovnoběžné přímky a, b.</a:t>
            </a:r>
            <a:endParaRPr lang="cs-CZ" sz="2400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5" name="Zástupný symbol pro zápatí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03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Úkol: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61928"/>
            <a:ext cx="2823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Najdete rovnoběžky?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547664" y="2780928"/>
            <a:ext cx="1152128" cy="10801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88767" y="1177276"/>
            <a:ext cx="2232248" cy="10309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580112" y="4005064"/>
            <a:ext cx="1512168" cy="1584176"/>
          </a:xfrm>
          <a:prstGeom prst="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1259632" y="5157192"/>
            <a:ext cx="1440160" cy="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259632" y="4797152"/>
            <a:ext cx="1944216" cy="108012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95936" y="2996952"/>
            <a:ext cx="0" cy="1512168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355976" y="2996952"/>
            <a:ext cx="0" cy="1512168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27584" y="2780928"/>
            <a:ext cx="2664296" cy="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547664" y="2420888"/>
            <a:ext cx="0" cy="180020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580112" y="1177276"/>
            <a:ext cx="2880320" cy="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292080" y="2208244"/>
            <a:ext cx="3312368" cy="0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292080" y="3320988"/>
            <a:ext cx="1368152" cy="2772308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976156" y="3320988"/>
            <a:ext cx="1332148" cy="2772308"/>
          </a:xfrm>
          <a:prstGeom prst="line">
            <a:avLst/>
          </a:prstGeom>
          <a:ln w="190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Zástupný symbol pro datum 3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7" name="Zástupný symbol pro zápatí 3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38" name="Zástupný symbol pro číslo snímku 3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29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Úkol: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1259632" y="1340768"/>
            <a:ext cx="6408712" cy="48965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068903" y="735087"/>
            <a:ext cx="3870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Jsou dány body A, B, C, D, E, F</a:t>
            </a:r>
            <a:endParaRPr lang="cs-CZ" sz="2400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66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Úkol: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32129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3407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06084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99695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472514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54452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42602" y="1599183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03017" y="518680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B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86418" y="1802433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C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17141" y="446475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88554" y="275131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0504" y="3489975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F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59632" y="1340768"/>
            <a:ext cx="6408712" cy="48965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68903" y="735087"/>
            <a:ext cx="5179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Narýsuj přímku p procházející body D, </a:t>
            </a:r>
            <a:r>
              <a:rPr lang="cs-CZ" sz="2400" dirty="0" smtClean="0"/>
              <a:t>E.</a:t>
            </a:r>
            <a:endParaRPr lang="cs-CZ" sz="2400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517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Úkol: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32129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3407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06084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99695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472514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54452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42602" y="1599183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03017" y="518680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B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86418" y="1802433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C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17141" y="446475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88554" y="275131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0504" y="3489975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F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59632" y="1340768"/>
            <a:ext cx="6408712" cy="48965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5" y="735087"/>
            <a:ext cx="3672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Narýsuj polopřímku FB.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3059832" y="2522513"/>
            <a:ext cx="2808312" cy="289512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672213" y="258159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22" name="Zástupný symbol pro datum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24" name="Zástupný symbol pro číslo snímku 2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687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Úkol: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32129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3407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06084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99695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472514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54452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42602" y="1599183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03017" y="518680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B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86418" y="1802433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C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17141" y="446475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88554" y="275131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0504" y="3489975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F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59632" y="1340768"/>
            <a:ext cx="6408712" cy="48965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34566" y="735085"/>
            <a:ext cx="2553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Narýsuj úsečku CA.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3059832" y="2522513"/>
            <a:ext cx="2808312" cy="289512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672213" y="258159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365013" y="3443808"/>
            <a:ext cx="4439235" cy="26494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ástupný symbol pro datum 1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91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Úkol: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32129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3407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06084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99695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472514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54452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42602" y="1599183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03017" y="518680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B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86418" y="1802433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C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17141" y="446475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88554" y="275131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0504" y="3489975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F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59632" y="1340768"/>
            <a:ext cx="6408712" cy="48965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735086"/>
            <a:ext cx="5016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Narýsuj přímku q procházející body CE.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3059832" y="2522513"/>
            <a:ext cx="2808312" cy="289512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672213" y="258159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365013" y="3443808"/>
            <a:ext cx="4439235" cy="26494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661157" y="1571600"/>
            <a:ext cx="1656184" cy="72008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datum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24" name="Zástupný symbol pro číslo snímku 2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315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2016224" cy="648072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Úkol: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32129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3407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06084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99695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472514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54452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+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42602" y="1599183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03017" y="5186809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B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86418" y="1802433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C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17141" y="446475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88554" y="275131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0504" y="3489975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F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59632" y="1340768"/>
            <a:ext cx="6408712" cy="48965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3059832" y="2522513"/>
            <a:ext cx="2808312" cy="289512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672213" y="258159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365013" y="3443808"/>
            <a:ext cx="4439235" cy="26494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661157" y="1571600"/>
            <a:ext cx="1656184" cy="72008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34290" y="1571600"/>
            <a:ext cx="4053934" cy="257748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109429" y="400308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q</a:t>
            </a:r>
            <a:endParaRPr lang="cs-CZ" sz="2400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6" name="Zástupný symbol pro zápatí 2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06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9"/>
          <p:cNvSpPr>
            <a:spLocks noChangeArrowheads="1"/>
          </p:cNvSpPr>
          <p:nvPr/>
        </p:nvSpPr>
        <p:spPr bwMode="auto">
          <a:xfrm>
            <a:off x="900113" y="3141663"/>
            <a:ext cx="7488238" cy="195738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80899" name="Rectangle 3"/>
          <p:cNvSpPr>
            <a:spLocks noChangeArrowheads="1"/>
          </p:cNvSpPr>
          <p:nvPr/>
        </p:nvSpPr>
        <p:spPr bwMode="auto">
          <a:xfrm>
            <a:off x="611560" y="1691172"/>
            <a:ext cx="7488238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/>
              <a:t>Nyní už rozumíte tomu, co je bod, přímka, polopřímka, polopřímky opačné, úsečka, rovnoběžky a různoběžky.</a:t>
            </a:r>
            <a:endParaRPr lang="cs-CZ" sz="2400" dirty="0" smtClean="0"/>
          </a:p>
        </p:txBody>
      </p:sp>
      <p:sp>
        <p:nvSpPr>
          <p:cNvPr id="80904" name="Rectangle 8"/>
          <p:cNvSpPr>
            <a:spLocks noChangeArrowheads="1"/>
          </p:cNvSpPr>
          <p:nvPr/>
        </p:nvSpPr>
        <p:spPr bwMode="auto">
          <a:xfrm>
            <a:off x="1257300" y="3298825"/>
            <a:ext cx="7202488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smtClean="0">
                <a:solidFill>
                  <a:srgbClr val="284C6A"/>
                </a:solidFill>
              </a:rPr>
              <a:t>přímka</a:t>
            </a:r>
          </a:p>
        </p:txBody>
      </p:sp>
      <p:pic>
        <p:nvPicPr>
          <p:cNvPr id="80906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3327400"/>
            <a:ext cx="45243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907" name="Rectangle 11"/>
          <p:cNvSpPr>
            <a:spLocks noChangeArrowheads="1"/>
          </p:cNvSpPr>
          <p:nvPr/>
        </p:nvSpPr>
        <p:spPr bwMode="auto">
          <a:xfrm>
            <a:off x="1258888" y="3875088"/>
            <a:ext cx="7202487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smtClean="0">
                <a:solidFill>
                  <a:srgbClr val="284C6A"/>
                </a:solidFill>
              </a:rPr>
              <a:t>polopřímka</a:t>
            </a:r>
          </a:p>
        </p:txBody>
      </p:sp>
      <p:pic>
        <p:nvPicPr>
          <p:cNvPr id="80908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475" y="4062413"/>
            <a:ext cx="45243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909" name="Rectangle 13"/>
          <p:cNvSpPr>
            <a:spLocks noChangeArrowheads="1"/>
          </p:cNvSpPr>
          <p:nvPr/>
        </p:nvSpPr>
        <p:spPr bwMode="auto">
          <a:xfrm>
            <a:off x="1258888" y="4451350"/>
            <a:ext cx="7202487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smtClean="0">
                <a:solidFill>
                  <a:srgbClr val="284C6A"/>
                </a:solidFill>
              </a:rPr>
              <a:t>úsečka</a:t>
            </a:r>
          </a:p>
        </p:txBody>
      </p:sp>
      <p:pic>
        <p:nvPicPr>
          <p:cNvPr id="80910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4551363"/>
            <a:ext cx="45243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911" name="Rectangle 15"/>
          <p:cNvSpPr>
            <a:spLocks noChangeArrowheads="1"/>
          </p:cNvSpPr>
          <p:nvPr/>
        </p:nvSpPr>
        <p:spPr bwMode="auto">
          <a:xfrm>
            <a:off x="900113" y="4897438"/>
            <a:ext cx="7777162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rgbClr val="284C6A"/>
              </a:solidFill>
            </a:endParaRPr>
          </a:p>
        </p:txBody>
      </p:sp>
      <p:sp>
        <p:nvSpPr>
          <p:cNvPr id="80912" name="Rectangle 16"/>
          <p:cNvSpPr>
            <a:spLocks noChangeArrowheads="1"/>
          </p:cNvSpPr>
          <p:nvPr/>
        </p:nvSpPr>
        <p:spPr bwMode="auto">
          <a:xfrm>
            <a:off x="395537" y="5510213"/>
            <a:ext cx="8281738" cy="72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/>
              <a:t>A samozřejmě </a:t>
            </a:r>
            <a:r>
              <a:rPr lang="cs-CZ" sz="2400" dirty="0" smtClean="0"/>
              <a:t>víte </a:t>
            </a:r>
            <a:r>
              <a:rPr lang="cs-CZ" sz="2400" dirty="0" smtClean="0"/>
              <a:t>i to, že polopřímka a úsečka jsou části přímky.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611560" y="548680"/>
            <a:ext cx="3529930" cy="93652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Šikulky</a:t>
            </a:r>
            <a:endParaRPr lang="cs-CZ" sz="3200" b="1" dirty="0"/>
          </a:p>
        </p:txBody>
      </p:sp>
      <p:pic>
        <p:nvPicPr>
          <p:cNvPr id="3074" name="Picture 2" descr="D:\Documents and Settings\Administrator\Local Settings\Temporary Internet Files\Content.IE5\4T67W9AN\MC9003252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533" y="148263"/>
            <a:ext cx="1818742" cy="173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210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0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80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80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0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80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80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6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80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80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/>
      <p:bldP spid="80904" grpId="0"/>
      <p:bldP spid="80907" grpId="0"/>
      <p:bldP spid="80909" grpId="0"/>
      <p:bldP spid="80911" grpId="0"/>
      <p:bldP spid="809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45638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086" y="396077"/>
            <a:ext cx="3467833" cy="260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71646"/>
            <a:ext cx="3672408" cy="2754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71646"/>
            <a:ext cx="3899882" cy="292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5198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2761820" cy="2071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9480"/>
            <a:ext cx="3154329" cy="2365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a 4.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6F66C-4C87-48CD-9DF5-3F79E9B5A849}" type="slidenum">
              <a:rPr lang="cs-CZ" smtClean="0"/>
              <a:t>26</a:t>
            </a:fld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97" y="3068960"/>
            <a:ext cx="3726160" cy="279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3618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4113370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  <a:hlinkClick r:id="rId3"/>
              </a:rPr>
              <a:t>http://cs.wikipedia.org/wiki</a:t>
            </a:r>
            <a:r>
              <a:rPr lang="cs-CZ" sz="2400" dirty="0" smtClean="0">
                <a:solidFill>
                  <a:prstClr val="black"/>
                </a:solidFill>
                <a:hlinkClick r:id="rId3"/>
              </a:rPr>
              <a:t>/</a:t>
            </a:r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3. 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835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</TotalTime>
  <Words>796</Words>
  <Application>Microsoft Office PowerPoint</Application>
  <PresentationFormat>Předvádění na obrazovce (4:3)</PresentationFormat>
  <Paragraphs>296</Paragraphs>
  <Slides>27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19</cp:revision>
  <dcterms:created xsi:type="dcterms:W3CDTF">2012-05-07T18:21:52Z</dcterms:created>
  <dcterms:modified xsi:type="dcterms:W3CDTF">2012-05-22T19:55:57Z</dcterms:modified>
</cp:coreProperties>
</file>