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6"/>
  </p:notesMasterIdLst>
  <p:sldIdLst>
    <p:sldId id="257" r:id="rId2"/>
    <p:sldId id="258" r:id="rId3"/>
    <p:sldId id="259" r:id="rId4"/>
    <p:sldId id="266" r:id="rId5"/>
    <p:sldId id="260" r:id="rId6"/>
    <p:sldId id="268" r:id="rId7"/>
    <p:sldId id="261" r:id="rId8"/>
    <p:sldId id="262" r:id="rId9"/>
    <p:sldId id="263" r:id="rId10"/>
    <p:sldId id="264" r:id="rId11"/>
    <p:sldId id="269" r:id="rId12"/>
    <p:sldId id="270" r:id="rId13"/>
    <p:sldId id="267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VY_32_INOVACE_M_19_Tělesa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Tělesa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FD6F767-62DA-4D6B-BF35-CDA602FB135A}" type="presOf" srcId="{B651F6E3-6281-48DB-9319-2AEAFDAE7572}" destId="{6BB5E863-4638-4E1D-BFDE-399D028AC4ED}" srcOrd="1" destOrd="0" presId="urn:microsoft.com/office/officeart/2005/8/layout/target3"/>
    <dgm:cxn modelId="{0CBB318F-ACBF-4FC0-894F-9D17F1FCB18F}" type="presOf" srcId="{D1B46980-6531-4606-95E6-44980827E919}" destId="{6140AFEC-043D-4C43-A2F9-D0F5331DF3A3}" srcOrd="0" destOrd="0" presId="urn:microsoft.com/office/officeart/2005/8/layout/target3"/>
    <dgm:cxn modelId="{AC8C11AD-E3B5-4875-A655-9349E9731B97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58DEE51-21F5-4510-B386-1001A028E693}" type="presOf" srcId="{757F3AB3-0718-4624-B441-E567A8F0AB56}" destId="{333A1088-737F-45CB-B68E-254E46348037}" srcOrd="0" destOrd="0" presId="urn:microsoft.com/office/officeart/2005/8/layout/target3"/>
    <dgm:cxn modelId="{8F486C3B-6336-4378-8A33-77761361C96C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26CC785-51F0-4B7A-BF41-32B3BE2CD85C}" type="presOf" srcId="{B651F6E3-6281-48DB-9319-2AEAFDAE7572}" destId="{619D679B-A015-4ECF-8348-D1034C574F40}" srcOrd="0" destOrd="0" presId="urn:microsoft.com/office/officeart/2005/8/layout/target3"/>
    <dgm:cxn modelId="{1E5FAFA0-E2AE-4239-ADC1-76A0B724B52B}" type="presOf" srcId="{D8197B8C-B260-4A16-BDF4-0947B075E274}" destId="{5A5FFA88-C948-4069-8E93-59FA12366E83}" srcOrd="1" destOrd="0" presId="urn:microsoft.com/office/officeart/2005/8/layout/target3"/>
    <dgm:cxn modelId="{8E21D256-2075-463A-8607-639FC6FDB6B9}" type="presOf" srcId="{4C35D32F-0EAB-4CD7-82EE-45574DC2A586}" destId="{8BEBB6EC-1DAA-4CAC-8A25-BC0FCBD5DBD5}" srcOrd="0" destOrd="0" presId="urn:microsoft.com/office/officeart/2005/8/layout/target3"/>
    <dgm:cxn modelId="{D6F222F9-6C27-47E8-8A38-0A81F95ECF23}" type="presOf" srcId="{D8197B8C-B260-4A16-BDF4-0947B075E274}" destId="{25B08C86-7E15-44DC-BE7F-FFB55DD49D12}" srcOrd="0" destOrd="0" presId="urn:microsoft.com/office/officeart/2005/8/layout/target3"/>
    <dgm:cxn modelId="{5A88E1C1-C380-4A5B-8270-B1314B93A4A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411119C-A439-4244-89F4-B6739464411C}" type="presOf" srcId="{D1B46980-6531-4606-95E6-44980827E919}" destId="{2BE915AB-18AA-4053-B92C-3BFC9ED204BB}" srcOrd="1" destOrd="0" presId="urn:microsoft.com/office/officeart/2005/8/layout/target3"/>
    <dgm:cxn modelId="{6F45DED3-0504-4F44-A552-5B6C215322BC}" type="presParOf" srcId="{333A1088-737F-45CB-B68E-254E46348037}" destId="{F5ABB229-8D3B-4694-996A-96F23CF14429}" srcOrd="0" destOrd="0" presId="urn:microsoft.com/office/officeart/2005/8/layout/target3"/>
    <dgm:cxn modelId="{FA1F6361-80F8-41FE-AA02-BEF565E0CE59}" type="presParOf" srcId="{333A1088-737F-45CB-B68E-254E46348037}" destId="{F41139FD-01EE-4571-8B17-4FB00FC51163}" srcOrd="1" destOrd="0" presId="urn:microsoft.com/office/officeart/2005/8/layout/target3"/>
    <dgm:cxn modelId="{DA358B15-6EC2-4AA2-BE9B-5CE0AE45EE9A}" type="presParOf" srcId="{333A1088-737F-45CB-B68E-254E46348037}" destId="{D005CE8C-CC26-4C3E-AC11-E15060ECD759}" srcOrd="2" destOrd="0" presId="urn:microsoft.com/office/officeart/2005/8/layout/target3"/>
    <dgm:cxn modelId="{69D43C45-BCAD-4A30-8F3D-E03984DCA197}" type="presParOf" srcId="{333A1088-737F-45CB-B68E-254E46348037}" destId="{2C702D82-9B77-49B7-9568-BB8EB47C3372}" srcOrd="3" destOrd="0" presId="urn:microsoft.com/office/officeart/2005/8/layout/target3"/>
    <dgm:cxn modelId="{371112E5-B451-45E4-8DCF-149BEF343226}" type="presParOf" srcId="{333A1088-737F-45CB-B68E-254E46348037}" destId="{A52A0455-90FF-4808-ABD0-F02540D31D5A}" srcOrd="4" destOrd="0" presId="urn:microsoft.com/office/officeart/2005/8/layout/target3"/>
    <dgm:cxn modelId="{2CBCB494-AE17-44C2-99BC-842182DB89E8}" type="presParOf" srcId="{333A1088-737F-45CB-B68E-254E46348037}" destId="{6140AFEC-043D-4C43-A2F9-D0F5331DF3A3}" srcOrd="5" destOrd="0" presId="urn:microsoft.com/office/officeart/2005/8/layout/target3"/>
    <dgm:cxn modelId="{1DB0409C-9767-486D-942F-F97F409ADE90}" type="presParOf" srcId="{333A1088-737F-45CB-B68E-254E46348037}" destId="{9358AC05-5D7D-4327-9F80-1AD486AEA664}" srcOrd="6" destOrd="0" presId="urn:microsoft.com/office/officeart/2005/8/layout/target3"/>
    <dgm:cxn modelId="{54DB87F2-BDF6-4A9A-81AD-6063AF8E818C}" type="presParOf" srcId="{333A1088-737F-45CB-B68E-254E46348037}" destId="{313FC574-E1CD-4FB4-B054-0B805CE0447D}" srcOrd="7" destOrd="0" presId="urn:microsoft.com/office/officeart/2005/8/layout/target3"/>
    <dgm:cxn modelId="{894EA5C5-FE41-4151-97A3-0B6CC0644D03}" type="presParOf" srcId="{333A1088-737F-45CB-B68E-254E46348037}" destId="{619D679B-A015-4ECF-8348-D1034C574F40}" srcOrd="8" destOrd="0" presId="urn:microsoft.com/office/officeart/2005/8/layout/target3"/>
    <dgm:cxn modelId="{8F167865-A187-4984-8275-B9CDD5F6BBCD}" type="presParOf" srcId="{333A1088-737F-45CB-B68E-254E46348037}" destId="{322283A8-4A27-4CDA-BAE3-F381106A9174}" srcOrd="9" destOrd="0" presId="urn:microsoft.com/office/officeart/2005/8/layout/target3"/>
    <dgm:cxn modelId="{F4894CF3-5583-4665-8052-F16D5438CC79}" type="presParOf" srcId="{333A1088-737F-45CB-B68E-254E46348037}" destId="{FFC9F71D-1B4F-4AD9-A4A6-86ADEFC8AF5C}" srcOrd="10" destOrd="0" presId="urn:microsoft.com/office/officeart/2005/8/layout/target3"/>
    <dgm:cxn modelId="{578D8CF2-84DF-46CD-BD52-0DEAA1E35FE7}" type="presParOf" srcId="{333A1088-737F-45CB-B68E-254E46348037}" destId="{25B08C86-7E15-44DC-BE7F-FFB55DD49D12}" srcOrd="11" destOrd="0" presId="urn:microsoft.com/office/officeart/2005/8/layout/target3"/>
    <dgm:cxn modelId="{A0B8EF87-4CF5-4B20-AD41-59E11F3320E3}" type="presParOf" srcId="{333A1088-737F-45CB-B68E-254E46348037}" destId="{76644BE8-9D7C-4C09-B250-3D10AF48CBB7}" srcOrd="12" destOrd="0" presId="urn:microsoft.com/office/officeart/2005/8/layout/target3"/>
    <dgm:cxn modelId="{E043CAAA-8635-4806-B199-531420DAA4BA}" type="presParOf" srcId="{333A1088-737F-45CB-B68E-254E46348037}" destId="{EE85B701-7295-41C0-BA7A-34D3756A2AE6}" srcOrd="13" destOrd="0" presId="urn:microsoft.com/office/officeart/2005/8/layout/target3"/>
    <dgm:cxn modelId="{74816B27-7221-47A1-8198-A6761CD1FF5E}" type="presParOf" srcId="{333A1088-737F-45CB-B68E-254E46348037}" destId="{8BEBB6EC-1DAA-4CAC-8A25-BC0FCBD5DBD5}" srcOrd="14" destOrd="0" presId="urn:microsoft.com/office/officeart/2005/8/layout/target3"/>
    <dgm:cxn modelId="{D6132CC8-56D0-4871-8228-3B0161A68533}" type="presParOf" srcId="{333A1088-737F-45CB-B68E-254E46348037}" destId="{AED2198E-93D5-4001-81B4-73124B309672}" srcOrd="15" destOrd="0" presId="urn:microsoft.com/office/officeart/2005/8/layout/target3"/>
    <dgm:cxn modelId="{597374D8-DA15-4B04-832B-00FFC8044570}" type="presParOf" srcId="{333A1088-737F-45CB-B68E-254E46348037}" destId="{2BE915AB-18AA-4053-B92C-3BFC9ED204BB}" srcOrd="16" destOrd="0" presId="urn:microsoft.com/office/officeart/2005/8/layout/target3"/>
    <dgm:cxn modelId="{49879CB9-A078-43B5-879A-6EAEC189FACF}" type="presParOf" srcId="{333A1088-737F-45CB-B68E-254E46348037}" destId="{6BB5E863-4638-4E1D-BFDE-399D028AC4ED}" srcOrd="17" destOrd="0" presId="urn:microsoft.com/office/officeart/2005/8/layout/target3"/>
    <dgm:cxn modelId="{FB21DD54-2950-4A80-BEFE-4B754FDC3839}" type="presParOf" srcId="{333A1088-737F-45CB-B68E-254E46348037}" destId="{5A5FFA88-C948-4069-8E93-59FA12366E83}" srcOrd="18" destOrd="0" presId="urn:microsoft.com/office/officeart/2005/8/layout/target3"/>
    <dgm:cxn modelId="{B56E8B37-A138-4B4B-AA07-8979899CE62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VY_32_INOVACE_M_19_Tělesa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Tělesa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B5489-95BF-47E7-854A-BC437B0E2D38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8F26A3-0725-46C6-A3A7-415BBE848B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5033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B5E0B-A29A-4119-94C9-E618F558C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7956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B5E0B-A29A-4119-94C9-E618F558C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654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B5E0B-A29A-4119-94C9-E618F558C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34833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B5E0B-A29A-4119-94C9-E618F558C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051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B5E0B-A29A-4119-94C9-E618F558C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6601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B5E0B-A29A-4119-94C9-E618F558C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1005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B5E0B-A29A-4119-94C9-E618F558C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511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B5E0B-A29A-4119-94C9-E618F558C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8062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B5E0B-A29A-4119-94C9-E618F558C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8413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B5E0B-A29A-4119-94C9-E618F558C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086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B5E0B-A29A-4119-94C9-E618F558C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0991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3B5E0B-A29A-4119-94C9-E618F558C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7410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5" Type="http://schemas.openxmlformats.org/officeDocument/2006/relationships/image" Target="../media/image15.png"/><Relationship Id="rId4" Type="http://schemas.microsoft.com/office/2007/relationships/hdphoto" Target="../media/hdphoto3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3" Type="http://schemas.openxmlformats.org/officeDocument/2006/relationships/image" Target="../media/image20.png"/><Relationship Id="rId7" Type="http://schemas.openxmlformats.org/officeDocument/2006/relationships/image" Target="../media/image22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1.xml"/><Relationship Id="rId5" Type="http://schemas.openxmlformats.org/officeDocument/2006/relationships/image" Target="../media/image21.png"/><Relationship Id="rId4" Type="http://schemas.openxmlformats.org/officeDocument/2006/relationships/slide" Target="slide6.xml"/><Relationship Id="rId9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rychle" TargetMode="External"/><Relationship Id="rId7" Type="http://schemas.openxmlformats.org/officeDocument/2006/relationships/hyperlink" Target="http://cs.wikipedia.org/wiki/Jehlan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V%C3%A1lec" TargetMode="External"/><Relationship Id="rId5" Type="http://schemas.openxmlformats.org/officeDocument/2006/relationships/hyperlink" Target="http://cs.wikipedia.org/wiki/Ku%C5%BEel" TargetMode="External"/><Relationship Id="rId4" Type="http://schemas.openxmlformats.org/officeDocument/2006/relationships/hyperlink" Target="http://cs.wikipedia.org/wiki/Kv%C3%A1d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02640951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2754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439105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</a:t>
            </a:r>
            <a:r>
              <a:rPr lang="cs-CZ" dirty="0" smtClean="0">
                <a:solidFill>
                  <a:prstClr val="black"/>
                </a:solidFill>
              </a:rPr>
              <a:t>: tělesa.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Žáci si osvojí základní vlastnosti těles – krychle, kvádr, koule, válec, jehlan, kužel.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Formou úkolů si prověřují své znalosti.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	Učební materiál vede žáky k aktivní práci. 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3., 4. a 5. ročník ZŠ, je vhodný pro výklad učiva i pro procvičování.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Pomůcky : fixy vhodné k použití na tabuli, dřevěná stavebnice , modely těles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Pro kontrolu správnosti úkolů možno využít hypertextových odkazů umístěných v titulku.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3.,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5183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 rot="19844188">
            <a:off x="888735" y="1041650"/>
            <a:ext cx="2222780" cy="2090810"/>
            <a:chOff x="359532" y="2204864"/>
            <a:chExt cx="3327626" cy="3478498"/>
          </a:xfrm>
        </p:grpSpPr>
        <p:sp>
          <p:nvSpPr>
            <p:cNvPr id="6" name="Krychle 5"/>
            <p:cNvSpPr/>
            <p:nvPr/>
          </p:nvSpPr>
          <p:spPr>
            <a:xfrm>
              <a:off x="899592" y="2204864"/>
              <a:ext cx="2787566" cy="3118458"/>
            </a:xfrm>
            <a:prstGeom prst="cube">
              <a:avLst/>
            </a:prstGeom>
            <a:solidFill>
              <a:srgbClr val="FFC000"/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Krychle 2"/>
            <p:cNvSpPr/>
            <p:nvPr/>
          </p:nvSpPr>
          <p:spPr>
            <a:xfrm>
              <a:off x="359532" y="3602164"/>
              <a:ext cx="1800200" cy="1944216"/>
            </a:xfrm>
            <a:prstGeom prst="cube">
              <a:avLst/>
            </a:prstGeom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Krychle 3"/>
            <p:cNvSpPr/>
            <p:nvPr/>
          </p:nvSpPr>
          <p:spPr>
            <a:xfrm>
              <a:off x="1395498" y="4099186"/>
              <a:ext cx="1440160" cy="1584176"/>
            </a:xfrm>
            <a:prstGeom prst="cube">
              <a:avLst/>
            </a:prstGeom>
            <a:solidFill>
              <a:srgbClr val="FFFF00"/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755576" y="514127"/>
            <a:ext cx="2448272" cy="70788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KRYCHLE</a:t>
            </a:r>
            <a:endParaRPr lang="cs-CZ" sz="4000" b="1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95647" y="3480739"/>
            <a:ext cx="2417880" cy="2992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31830" y="514127"/>
            <a:ext cx="2568332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6 stěn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12 hran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8 vrcholů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Povrch: S= 6.a.a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Objem: V= </a:t>
            </a:r>
            <a:r>
              <a:rPr lang="cs-CZ" sz="2400" b="1" dirty="0" err="1" smtClean="0"/>
              <a:t>a.a.a</a:t>
            </a:r>
            <a:endParaRPr lang="cs-CZ" sz="2400" b="1" dirty="0"/>
          </a:p>
        </p:txBody>
      </p:sp>
      <p:grpSp>
        <p:nvGrpSpPr>
          <p:cNvPr id="10" name="Skupina 9"/>
          <p:cNvGrpSpPr/>
          <p:nvPr/>
        </p:nvGrpSpPr>
        <p:grpSpPr>
          <a:xfrm>
            <a:off x="4978400" y="2667293"/>
            <a:ext cx="3240360" cy="3383317"/>
            <a:chOff x="3383868" y="3294377"/>
            <a:chExt cx="3240360" cy="3383317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83868" y="3294377"/>
              <a:ext cx="3240360" cy="33833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5982245" y="5811762"/>
              <a:ext cx="34657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i="1" dirty="0" smtClean="0">
                  <a:solidFill>
                    <a:srgbClr val="FF0000"/>
                  </a:solidFill>
                </a:rPr>
                <a:t>a</a:t>
              </a:r>
              <a:endParaRPr lang="cs-CZ" sz="2400" b="1" i="1" dirty="0">
                <a:solidFill>
                  <a:srgbClr val="FF0000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4631830" y="6216029"/>
              <a:ext cx="34657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i="1" dirty="0">
                  <a:solidFill>
                    <a:srgbClr val="FF0000"/>
                  </a:solidFill>
                </a:rPr>
                <a:t>a</a:t>
              </a: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5543778" y="4869160"/>
              <a:ext cx="34657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i="1" dirty="0" smtClean="0">
                  <a:solidFill>
                    <a:srgbClr val="FF0000"/>
                  </a:solidFill>
                </a:rPr>
                <a:t>a</a:t>
              </a:r>
              <a:endParaRPr lang="cs-CZ" sz="2400" b="1" i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583226" y="3803787"/>
            <a:ext cx="651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Síť :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251498" y="3285831"/>
            <a:ext cx="6941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stěna</a:t>
            </a:r>
            <a:endParaRPr lang="cs-CZ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27984" y="5461677"/>
            <a:ext cx="759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vrchol</a:t>
            </a:r>
            <a:endParaRPr lang="cs-CZ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876026" y="3655163"/>
            <a:ext cx="737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hrana</a:t>
            </a:r>
            <a:endParaRPr lang="cs-CZ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19" name="Zástupný symbol pro číslo snímku 1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B5E0B-A29A-4119-94C9-E618F558C3C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327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27374" y="1320423"/>
            <a:ext cx="3240360" cy="3383317"/>
            <a:chOff x="3383868" y="3294377"/>
            <a:chExt cx="3240360" cy="3383317"/>
          </a:xfrm>
        </p:grpSpPr>
        <p:pic>
          <p:nvPicPr>
            <p:cNvPr id="3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83868" y="3294377"/>
              <a:ext cx="3240360" cy="33833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5982245" y="5811762"/>
              <a:ext cx="34657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i="1" dirty="0" smtClean="0">
                  <a:solidFill>
                    <a:srgbClr val="FF0000"/>
                  </a:solidFill>
                </a:rPr>
                <a:t>a</a:t>
              </a:r>
              <a:endParaRPr lang="cs-CZ" sz="2400" b="1" i="1" dirty="0">
                <a:solidFill>
                  <a:srgbClr val="FF0000"/>
                </a:solidFill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4631830" y="6216029"/>
              <a:ext cx="34657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i="1" dirty="0">
                  <a:solidFill>
                    <a:srgbClr val="FF0000"/>
                  </a:solidFill>
                </a:rPr>
                <a:t>a</a:t>
              </a: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543778" y="4869160"/>
              <a:ext cx="34657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i="1" dirty="0" smtClean="0">
                  <a:solidFill>
                    <a:srgbClr val="FF0000"/>
                  </a:solidFill>
                </a:rPr>
                <a:t>a</a:t>
              </a:r>
              <a:endParaRPr lang="cs-CZ" sz="2400" b="1" i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395536" y="296652"/>
            <a:ext cx="7200800" cy="50405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Přiřaď pojmy a vypočti povrch a objem dané krychle</a:t>
            </a:r>
            <a:endParaRPr lang="cs-CZ" sz="2400" b="1" dirty="0">
              <a:solidFill>
                <a:schemeClr val="bg1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3347864" y="1320423"/>
            <a:ext cx="720080" cy="38038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125751" y="2204864"/>
            <a:ext cx="1014201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3299036" y="3126038"/>
            <a:ext cx="76890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83568" y="5157192"/>
            <a:ext cx="759952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vrchol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785083" y="5157192"/>
            <a:ext cx="724942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hrana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966253" y="5157192"/>
            <a:ext cx="69416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stěna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92080" y="1196752"/>
            <a:ext cx="36595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Př.: Vypočti povrch a objem </a:t>
            </a:r>
          </a:p>
          <a:p>
            <a:r>
              <a:rPr lang="cs-CZ" sz="2400" dirty="0" smtClean="0"/>
              <a:t>krychle o hraně a = 4 cm.</a:t>
            </a:r>
            <a:endParaRPr lang="cs-CZ" sz="2400" dirty="0"/>
          </a:p>
        </p:txBody>
      </p:sp>
      <p:sp>
        <p:nvSpPr>
          <p:cNvPr id="22" name="Zástupný symbol pro datum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24" name="Zástupný symbol pro číslo snímku 2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B5E0B-A29A-4119-94C9-E618F558C3C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3705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 rot="2523133">
            <a:off x="1139362" y="504803"/>
            <a:ext cx="2090353" cy="2658727"/>
            <a:chOff x="283526" y="1922401"/>
            <a:chExt cx="1885542" cy="2389585"/>
          </a:xfrm>
        </p:grpSpPr>
        <p:sp>
          <p:nvSpPr>
            <p:cNvPr id="5" name="Krychle 4"/>
            <p:cNvSpPr/>
            <p:nvPr/>
          </p:nvSpPr>
          <p:spPr>
            <a:xfrm>
              <a:off x="861657" y="1922401"/>
              <a:ext cx="1008112" cy="2165240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Krychle 6"/>
            <p:cNvSpPr/>
            <p:nvPr/>
          </p:nvSpPr>
          <p:spPr>
            <a:xfrm>
              <a:off x="283526" y="3381544"/>
              <a:ext cx="1512168" cy="883260"/>
            </a:xfrm>
            <a:prstGeom prst="cub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Krychle 5"/>
            <p:cNvSpPr/>
            <p:nvPr/>
          </p:nvSpPr>
          <p:spPr>
            <a:xfrm>
              <a:off x="1422320" y="3069266"/>
              <a:ext cx="746748" cy="1242720"/>
            </a:xfrm>
            <a:prstGeom prst="cube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503780" y="505122"/>
            <a:ext cx="1946334" cy="70788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000" b="1"/>
            </a:lvl1pPr>
          </a:lstStyle>
          <a:p>
            <a:r>
              <a:rPr lang="cs-CZ" dirty="0"/>
              <a:t>KVÁDR</a:t>
            </a:r>
          </a:p>
        </p:txBody>
      </p:sp>
      <p:sp>
        <p:nvSpPr>
          <p:cNvPr id="4" name="Obdélník 3"/>
          <p:cNvSpPr/>
          <p:nvPr/>
        </p:nvSpPr>
        <p:spPr>
          <a:xfrm>
            <a:off x="4123923" y="505122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/>
              <a:t>6 stěn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/>
              <a:t>12 hran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/>
              <a:t>8 vrcholů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/>
              <a:t>Povrch: S= </a:t>
            </a:r>
            <a:r>
              <a:rPr lang="cs-CZ" sz="2400" b="1" dirty="0" smtClean="0"/>
              <a:t>2.a.b+2.b.c+2.a.c</a:t>
            </a:r>
            <a:endParaRPr lang="cs-CZ" sz="2400" b="1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/>
              <a:t>Objem: V= </a:t>
            </a:r>
            <a:r>
              <a:rPr lang="cs-CZ" sz="2400" b="1" dirty="0" err="1" smtClean="0"/>
              <a:t>a.b.c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77" r="16998"/>
          <a:stretch/>
        </p:blipFill>
        <p:spPr bwMode="auto">
          <a:xfrm>
            <a:off x="503780" y="4077072"/>
            <a:ext cx="2685654" cy="2349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7351" y="3412911"/>
            <a:ext cx="3514283" cy="2427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23818" y="4005064"/>
            <a:ext cx="5373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Síť :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36096" y="3655106"/>
            <a:ext cx="6941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stěna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31204" y="3336666"/>
            <a:ext cx="759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vrchol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55072" y="4441810"/>
            <a:ext cx="737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hrana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3" name="Zástupný symbol pro zápatí 1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14" name="Zástupný symbol pro číslo snímku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B5E0B-A29A-4119-94C9-E618F558C3C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23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67281" y="1203547"/>
            <a:ext cx="4281981" cy="3383317"/>
            <a:chOff x="3582747" y="3294377"/>
            <a:chExt cx="2746068" cy="3383317"/>
          </a:xfrm>
        </p:grpSpPr>
        <p:pic>
          <p:nvPicPr>
            <p:cNvPr id="3" name="Picture 4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137" r="9117"/>
            <a:stretch/>
          </p:blipFill>
          <p:spPr bwMode="auto">
            <a:xfrm>
              <a:off x="3582747" y="3294377"/>
              <a:ext cx="2746068" cy="33833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5982245" y="5811762"/>
              <a:ext cx="11846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cs-CZ" sz="2400" b="1" i="1" dirty="0">
                <a:solidFill>
                  <a:srgbClr val="FF0000"/>
                </a:solidFill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4631830" y="6216029"/>
              <a:ext cx="11846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cs-CZ" sz="2400" b="1" i="1" dirty="0">
                <a:solidFill>
                  <a:srgbClr val="FF0000"/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543778" y="4869160"/>
              <a:ext cx="11846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cs-CZ" sz="2400" b="1" i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395536" y="296652"/>
            <a:ext cx="7200800" cy="50405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Přiřaď pojmy a vypočti povrch a objem daného kvádru</a:t>
            </a:r>
            <a:endParaRPr lang="cs-CZ" sz="2400" b="1" dirty="0">
              <a:solidFill>
                <a:schemeClr val="bg1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3419872" y="2884669"/>
            <a:ext cx="648072" cy="220051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755576" y="4146952"/>
            <a:ext cx="360040" cy="9382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2212035" y="4125199"/>
            <a:ext cx="0" cy="95998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376441" y="6090099"/>
            <a:ext cx="759952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vrchol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370616" y="5589240"/>
            <a:ext cx="724942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hrana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376441" y="5125308"/>
            <a:ext cx="69416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stěna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92080" y="1196752"/>
            <a:ext cx="365959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Př.: Vypočti povrch a objem </a:t>
            </a:r>
          </a:p>
          <a:p>
            <a:r>
              <a:rPr lang="cs-CZ" sz="2400" dirty="0" smtClean="0"/>
              <a:t>kvádru o hraně a = 4 cm,</a:t>
            </a:r>
          </a:p>
          <a:p>
            <a:r>
              <a:rPr lang="cs-CZ" sz="2400" dirty="0"/>
              <a:t>b</a:t>
            </a:r>
            <a:r>
              <a:rPr lang="cs-CZ" sz="2400" dirty="0" smtClean="0"/>
              <a:t> = 3 cm a c = 5 cm.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510025" y="4036733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a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46129" y="3663697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b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340260" y="2860051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c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26" name="Zástupný symbol pro zápatí 2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B5E0B-A29A-4119-94C9-E618F558C3C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960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2094771" cy="70788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000" b="1"/>
            </a:lvl1pPr>
          </a:lstStyle>
          <a:p>
            <a:r>
              <a:rPr lang="cs-CZ" dirty="0"/>
              <a:t>JEHLAN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914" y="2996952"/>
            <a:ext cx="4917898" cy="3161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99592" y="1717959"/>
            <a:ext cx="66470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t</a:t>
            </a:r>
            <a:r>
              <a:rPr lang="cs-CZ" sz="2400" dirty="0" smtClean="0"/>
              <a:t>rojrozměrné těleso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z</a:t>
            </a:r>
            <a:r>
              <a:rPr lang="cs-CZ" sz="2400" dirty="0" smtClean="0"/>
              <a:t>ákladnu tvoří mnohoúhelník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v</a:t>
            </a:r>
            <a:r>
              <a:rPr lang="cs-CZ" sz="2400" dirty="0" smtClean="0"/>
              <a:t>rcholy základny jsou spojeny z vrcholem jehlanu</a:t>
            </a:r>
            <a:endParaRPr lang="cs-CZ" sz="24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43553">
            <a:off x="5986258" y="4032694"/>
            <a:ext cx="19431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9167" l="0" r="100000">
                        <a14:backgroundMark x1="73438" y1="36667" x2="93125" y2="32500"/>
                        <a14:backgroundMark x1="75000" y1="67083" x2="94688" y2="98333"/>
                        <a14:backgroundMark x1="25938" y1="70000" x2="0" y2="95417"/>
                        <a14:backgroundMark x1="31875" y1="34583" x2="2500" y2="41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918288"/>
            <a:ext cx="2673972" cy="20054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backgroundMark x1="13333" y1="17778" x2="38667" y2="41778"/>
                        <a14:backgroundMark x1="63556" y1="43111" x2="99556" y2="14667"/>
                        <a14:backgroundMark x1="69778" y1="66222" x2="99111" y2="65778"/>
                        <a14:backgroundMark x1="30667" y1="74222" x2="3111" y2="93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708099"/>
            <a:ext cx="2592288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B5E0B-A29A-4119-94C9-E618F558C3C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4020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1491" y="476672"/>
            <a:ext cx="1942073" cy="70788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000" b="1"/>
            </a:lvl1pPr>
          </a:lstStyle>
          <a:p>
            <a:r>
              <a:rPr lang="cs-CZ" dirty="0"/>
              <a:t>KOULE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78167" y="1641100"/>
            <a:ext cx="604992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p</a:t>
            </a:r>
            <a:r>
              <a:rPr lang="cs-CZ" sz="2400" dirty="0" smtClean="0"/>
              <a:t>rostorové těleso tvořené množstvím bodů, </a:t>
            </a:r>
          </a:p>
          <a:p>
            <a:r>
              <a:rPr lang="cs-CZ" sz="2400" dirty="0" smtClean="0"/>
              <a:t>     jejichž vzdálenost od zadaného středu</a:t>
            </a:r>
          </a:p>
          <a:p>
            <a:r>
              <a:rPr lang="cs-CZ" sz="2400" dirty="0" smtClean="0"/>
              <a:t>     je rovna nebo menší než zadaný poloměr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(trojrozměrná podoba kruhu, kružnice)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3678" y="4338645"/>
            <a:ext cx="2148830" cy="2148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D:\Documents and Settings\Administrator\Local Settings\Temporary Internet Files\Content.IE5\4T67W9AN\MP90038676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437112"/>
            <a:ext cx="2736304" cy="1951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upload.wikimedia.org/wikipedia/commons/thumb/d/d3/Sphere_wireframe_15deg_10r.svg/220px-Sphere_wireframe_15deg_10r.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861048"/>
            <a:ext cx="2095500" cy="2095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B5E0B-A29A-4119-94C9-E618F558C3C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8112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4539202"/>
            <a:ext cx="4661133" cy="16598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41603" y="476672"/>
            <a:ext cx="1962879" cy="70788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000" b="1"/>
            </a:lvl1pPr>
          </a:lstStyle>
          <a:p>
            <a:r>
              <a:rPr lang="cs-CZ" dirty="0"/>
              <a:t>KUŽEL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32961" y="1628800"/>
            <a:ext cx="45425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o</a:t>
            </a:r>
            <a:r>
              <a:rPr lang="cs-CZ" sz="2400" dirty="0" smtClean="0"/>
              <a:t>blé těleso s jedním vrcholem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p</a:t>
            </a:r>
            <a:r>
              <a:rPr lang="cs-CZ" sz="2400" dirty="0" smtClean="0"/>
              <a:t>odstavou kužele může být kruh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22792">
            <a:off x="204430" y="2357246"/>
            <a:ext cx="2604482" cy="2604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17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31751">
            <a:off x="2972881" y="2812093"/>
            <a:ext cx="2286000" cy="32228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http://upload.wikimedia.org/wikipedia/commons/thumb/7/75/Cone_%28geometry%29.svg/220px-Cone_%28geometry%29.svg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268760"/>
            <a:ext cx="2095500" cy="3752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83524" y="1024623"/>
            <a:ext cx="759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vrchol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230967" y="2775853"/>
            <a:ext cx="6928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výška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1449" y="4355921"/>
            <a:ext cx="1041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podstava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43476" y="4169870"/>
            <a:ext cx="9829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>
                <a:solidFill>
                  <a:srgbClr val="FF0000"/>
                </a:solidFill>
              </a:rPr>
              <a:t>poloměr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B5E0B-A29A-4119-94C9-E618F558C3C4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246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2349" y="3454522"/>
            <a:ext cx="2835399" cy="2835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69140" y="548680"/>
            <a:ext cx="1883946" cy="70788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000" b="1"/>
            </a:lvl1pPr>
          </a:lstStyle>
          <a:p>
            <a:r>
              <a:rPr lang="cs-CZ" dirty="0"/>
              <a:t>VÁLEC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69140" y="1608669"/>
            <a:ext cx="46098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těleso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dvě rovnoběžné podstavy a plášť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238703"/>
            <a:ext cx="2533650" cy="161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 descr="http://upload.wikimedia.org/wikipedia/commons/thumb/e/e1/Cylinder_geometry.svg/130px-Cylinder_geometry.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845020"/>
            <a:ext cx="1598290" cy="3159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444208" y="3869293"/>
            <a:ext cx="1041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podstava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740352" y="3212976"/>
            <a:ext cx="9829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>
                <a:solidFill>
                  <a:srgbClr val="FF0000"/>
                </a:solidFill>
              </a:rPr>
              <a:t>poloměr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184757" y="2255000"/>
            <a:ext cx="6928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výška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3" name="Plechovka 2"/>
          <p:cNvSpPr/>
          <p:nvPr/>
        </p:nvSpPr>
        <p:spPr>
          <a:xfrm rot="18588151">
            <a:off x="1770372" y="4844347"/>
            <a:ext cx="648072" cy="1459179"/>
          </a:xfrm>
          <a:prstGeom prst="can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B5E0B-A29A-4119-94C9-E618F558C3C4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789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3"/>
          <p:cNvSpPr>
            <a:spLocks noChangeArrowheads="1"/>
          </p:cNvSpPr>
          <p:nvPr/>
        </p:nvSpPr>
        <p:spPr bwMode="auto">
          <a:xfrm>
            <a:off x="532760" y="3531349"/>
            <a:ext cx="800100" cy="1600200"/>
          </a:xfrm>
          <a:prstGeom prst="can">
            <a:avLst>
              <a:gd name="adj" fmla="val 50000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4"/>
          <p:cNvSpPr>
            <a:spLocks noChangeArrowheads="1"/>
          </p:cNvSpPr>
          <p:nvPr/>
        </p:nvSpPr>
        <p:spPr bwMode="auto">
          <a:xfrm rot="5400000">
            <a:off x="5508864" y="2731249"/>
            <a:ext cx="342900" cy="1257300"/>
          </a:xfrm>
          <a:prstGeom prst="can">
            <a:avLst>
              <a:gd name="adj" fmla="val 69429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 rot="730757">
            <a:off x="7117441" y="4102849"/>
            <a:ext cx="1714500" cy="457200"/>
          </a:xfrm>
          <a:prstGeom prst="cube">
            <a:avLst>
              <a:gd name="adj" fmla="val 52083"/>
            </a:avLst>
          </a:prstGeom>
          <a:solidFill>
            <a:srgbClr val="FFFFFF">
              <a:alpha val="0"/>
            </a:srgbClr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6"/>
          <p:cNvSpPr>
            <a:spLocks noChangeArrowheads="1"/>
          </p:cNvSpPr>
          <p:nvPr/>
        </p:nvSpPr>
        <p:spPr bwMode="auto">
          <a:xfrm>
            <a:off x="1685128" y="3125983"/>
            <a:ext cx="857250" cy="1257300"/>
          </a:xfrm>
          <a:prstGeom prst="cube">
            <a:avLst>
              <a:gd name="adj" fmla="val 47222"/>
            </a:avLst>
          </a:prstGeom>
          <a:solidFill>
            <a:srgbClr val="FFFFFF">
              <a:alpha val="0"/>
            </a:srgbClr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7"/>
          <p:cNvSpPr>
            <a:spLocks noChangeArrowheads="1"/>
          </p:cNvSpPr>
          <p:nvPr/>
        </p:nvSpPr>
        <p:spPr bwMode="auto">
          <a:xfrm>
            <a:off x="2293814" y="5158739"/>
            <a:ext cx="1257300" cy="1257300"/>
          </a:xfrm>
          <a:prstGeom prst="cube">
            <a:avLst>
              <a:gd name="adj" fmla="val 25000"/>
            </a:avLst>
          </a:prstGeom>
          <a:solidFill>
            <a:srgbClr val="FFFFFF">
              <a:alpha val="0"/>
            </a:srgbClr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8" name="Group 8"/>
          <p:cNvGrpSpPr>
            <a:grpSpLocks/>
          </p:cNvGrpSpPr>
          <p:nvPr/>
        </p:nvGrpSpPr>
        <p:grpSpPr bwMode="auto">
          <a:xfrm>
            <a:off x="5485324" y="3897625"/>
            <a:ext cx="1127125" cy="1327150"/>
            <a:chOff x="7560" y="4318"/>
            <a:chExt cx="1776" cy="2091"/>
          </a:xfrm>
        </p:grpSpPr>
        <p:grpSp>
          <p:nvGrpSpPr>
            <p:cNvPr id="9" name="Group 9"/>
            <p:cNvGrpSpPr>
              <a:grpSpLocks/>
            </p:cNvGrpSpPr>
            <p:nvPr/>
          </p:nvGrpSpPr>
          <p:grpSpPr bwMode="auto">
            <a:xfrm>
              <a:off x="7560" y="4318"/>
              <a:ext cx="1776" cy="2091"/>
              <a:chOff x="6840" y="3597"/>
              <a:chExt cx="1440" cy="2160"/>
            </a:xfrm>
          </p:grpSpPr>
          <p:sp>
            <p:nvSpPr>
              <p:cNvPr id="11" name="Oval 10"/>
              <p:cNvSpPr>
                <a:spLocks noChangeArrowheads="1"/>
              </p:cNvSpPr>
              <p:nvPr/>
            </p:nvSpPr>
            <p:spPr bwMode="auto">
              <a:xfrm>
                <a:off x="6840" y="5037"/>
                <a:ext cx="1440" cy="72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" name="Line 11"/>
              <p:cNvSpPr>
                <a:spLocks noChangeShapeType="1"/>
              </p:cNvSpPr>
              <p:nvPr/>
            </p:nvSpPr>
            <p:spPr bwMode="auto">
              <a:xfrm flipV="1">
                <a:off x="6840" y="3597"/>
                <a:ext cx="720" cy="180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" name="Line 12"/>
              <p:cNvSpPr>
                <a:spLocks noChangeShapeType="1"/>
              </p:cNvSpPr>
              <p:nvPr/>
            </p:nvSpPr>
            <p:spPr bwMode="auto">
              <a:xfrm>
                <a:off x="7560" y="3597"/>
                <a:ext cx="720" cy="180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10" name="AutoShape 13"/>
            <p:cNvSpPr>
              <a:spLocks noChangeArrowheads="1"/>
            </p:cNvSpPr>
            <p:nvPr/>
          </p:nvSpPr>
          <p:spPr bwMode="auto">
            <a:xfrm>
              <a:off x="7640" y="4342"/>
              <a:ext cx="1620" cy="1588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4" name="Group 14"/>
          <p:cNvGrpSpPr>
            <a:grpSpLocks/>
          </p:cNvGrpSpPr>
          <p:nvPr/>
        </p:nvGrpSpPr>
        <p:grpSpPr bwMode="auto">
          <a:xfrm>
            <a:off x="2789775" y="2767141"/>
            <a:ext cx="800100" cy="1828800"/>
            <a:chOff x="7200" y="9718"/>
            <a:chExt cx="2520" cy="2880"/>
          </a:xfrm>
        </p:grpSpPr>
        <p:grpSp>
          <p:nvGrpSpPr>
            <p:cNvPr id="15" name="Group 15"/>
            <p:cNvGrpSpPr>
              <a:grpSpLocks/>
            </p:cNvGrpSpPr>
            <p:nvPr/>
          </p:nvGrpSpPr>
          <p:grpSpPr bwMode="auto">
            <a:xfrm>
              <a:off x="7200" y="9718"/>
              <a:ext cx="2520" cy="2871"/>
              <a:chOff x="7200" y="9718"/>
              <a:chExt cx="2520" cy="2871"/>
            </a:xfrm>
          </p:grpSpPr>
          <p:sp>
            <p:nvSpPr>
              <p:cNvPr id="25" name="AutoShape 16"/>
              <p:cNvSpPr>
                <a:spLocks noChangeArrowheads="1"/>
              </p:cNvSpPr>
              <p:nvPr/>
            </p:nvSpPr>
            <p:spPr bwMode="auto">
              <a:xfrm>
                <a:off x="7200" y="9718"/>
                <a:ext cx="2520" cy="2520"/>
              </a:xfrm>
              <a:prstGeom prst="triangle">
                <a:avLst>
                  <a:gd name="adj" fmla="val 54722"/>
                </a:avLst>
              </a:prstGeom>
              <a:solidFill>
                <a:srgbClr val="FFFFFF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" name="AutoShape 17"/>
              <p:cNvSpPr>
                <a:spLocks noChangeArrowheads="1"/>
              </p:cNvSpPr>
              <p:nvPr/>
            </p:nvSpPr>
            <p:spPr bwMode="auto">
              <a:xfrm>
                <a:off x="7200" y="12238"/>
                <a:ext cx="2520" cy="351"/>
              </a:xfrm>
              <a:custGeom>
                <a:avLst/>
                <a:gdLst>
                  <a:gd name="G0" fmla="+- 4046 0 0"/>
                  <a:gd name="G1" fmla="+- 21600 0 4046"/>
                  <a:gd name="G2" fmla="*/ 4046 1 2"/>
                  <a:gd name="G3" fmla="+- 21600 0 G2"/>
                  <a:gd name="G4" fmla="+/ 4046 21600 2"/>
                  <a:gd name="G5" fmla="+/ G1 0 2"/>
                  <a:gd name="G6" fmla="*/ 21600 21600 4046"/>
                  <a:gd name="G7" fmla="*/ G6 1 2"/>
                  <a:gd name="G8" fmla="+- 21600 0 G7"/>
                  <a:gd name="G9" fmla="*/ 21600 1 2"/>
                  <a:gd name="G10" fmla="+- 4046 0 G9"/>
                  <a:gd name="G11" fmla="?: G10 G8 0"/>
                  <a:gd name="G12" fmla="?: G10 G7 21600"/>
                  <a:gd name="T0" fmla="*/ 19577 w 21600"/>
                  <a:gd name="T1" fmla="*/ 10800 h 21600"/>
                  <a:gd name="T2" fmla="*/ 10800 w 21600"/>
                  <a:gd name="T3" fmla="*/ 21600 h 21600"/>
                  <a:gd name="T4" fmla="*/ 2023 w 21600"/>
                  <a:gd name="T5" fmla="*/ 10800 h 21600"/>
                  <a:gd name="T6" fmla="*/ 10800 w 21600"/>
                  <a:gd name="T7" fmla="*/ 0 h 21600"/>
                  <a:gd name="T8" fmla="*/ 3823 w 21600"/>
                  <a:gd name="T9" fmla="*/ 3823 h 21600"/>
                  <a:gd name="T10" fmla="*/ 17777 w 21600"/>
                  <a:gd name="T11" fmla="*/ 17777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4046" y="21600"/>
                    </a:lnTo>
                    <a:lnTo>
                      <a:pt x="17554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16" name="Group 18"/>
            <p:cNvGrpSpPr>
              <a:grpSpLocks/>
            </p:cNvGrpSpPr>
            <p:nvPr/>
          </p:nvGrpSpPr>
          <p:grpSpPr bwMode="auto">
            <a:xfrm>
              <a:off x="7200" y="9718"/>
              <a:ext cx="2520" cy="2880"/>
              <a:chOff x="7740" y="7918"/>
              <a:chExt cx="1980" cy="2880"/>
            </a:xfrm>
          </p:grpSpPr>
          <p:grpSp>
            <p:nvGrpSpPr>
              <p:cNvPr id="17" name="Group 19"/>
              <p:cNvGrpSpPr>
                <a:grpSpLocks/>
              </p:cNvGrpSpPr>
              <p:nvPr/>
            </p:nvGrpSpPr>
            <p:grpSpPr bwMode="auto">
              <a:xfrm>
                <a:off x="7740" y="7918"/>
                <a:ext cx="1980" cy="2880"/>
                <a:chOff x="7740" y="7918"/>
                <a:chExt cx="1980" cy="2880"/>
              </a:xfrm>
            </p:grpSpPr>
            <p:sp>
              <p:nvSpPr>
                <p:cNvPr id="21" name="Line 20"/>
                <p:cNvSpPr>
                  <a:spLocks noChangeShapeType="1"/>
                </p:cNvSpPr>
                <p:nvPr/>
              </p:nvSpPr>
              <p:spPr bwMode="auto">
                <a:xfrm flipV="1">
                  <a:off x="7740" y="7918"/>
                  <a:ext cx="1080" cy="252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22" name="Line 21"/>
                <p:cNvSpPr>
                  <a:spLocks noChangeShapeType="1"/>
                </p:cNvSpPr>
                <p:nvPr/>
              </p:nvSpPr>
              <p:spPr bwMode="auto">
                <a:xfrm flipH="1" flipV="1">
                  <a:off x="8820" y="7918"/>
                  <a:ext cx="900" cy="252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23" name="Line 22"/>
                <p:cNvSpPr>
                  <a:spLocks noChangeShapeType="1"/>
                </p:cNvSpPr>
                <p:nvPr/>
              </p:nvSpPr>
              <p:spPr bwMode="auto">
                <a:xfrm flipV="1">
                  <a:off x="8100" y="7918"/>
                  <a:ext cx="720" cy="288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24" name="Line 23"/>
                <p:cNvSpPr>
                  <a:spLocks noChangeShapeType="1"/>
                </p:cNvSpPr>
                <p:nvPr/>
              </p:nvSpPr>
              <p:spPr bwMode="auto">
                <a:xfrm flipH="1" flipV="1">
                  <a:off x="8820" y="7918"/>
                  <a:ext cx="540" cy="288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  <p:sp>
            <p:nvSpPr>
              <p:cNvPr id="18" name="Line 24"/>
              <p:cNvSpPr>
                <a:spLocks noChangeShapeType="1"/>
              </p:cNvSpPr>
              <p:nvPr/>
            </p:nvSpPr>
            <p:spPr bwMode="auto">
              <a:xfrm>
                <a:off x="7740" y="10438"/>
                <a:ext cx="360" cy="36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" name="Line 25"/>
              <p:cNvSpPr>
                <a:spLocks noChangeShapeType="1"/>
              </p:cNvSpPr>
              <p:nvPr/>
            </p:nvSpPr>
            <p:spPr bwMode="auto">
              <a:xfrm>
                <a:off x="8100" y="10798"/>
                <a:ext cx="1260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" name="Line 26"/>
              <p:cNvSpPr>
                <a:spLocks noChangeShapeType="1"/>
              </p:cNvSpPr>
              <p:nvPr/>
            </p:nvSpPr>
            <p:spPr bwMode="auto">
              <a:xfrm flipV="1">
                <a:off x="9360" y="10438"/>
                <a:ext cx="360" cy="36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grpSp>
        <p:nvGrpSpPr>
          <p:cNvPr id="27" name="Group 27"/>
          <p:cNvGrpSpPr>
            <a:grpSpLocks/>
          </p:cNvGrpSpPr>
          <p:nvPr/>
        </p:nvGrpSpPr>
        <p:grpSpPr bwMode="auto">
          <a:xfrm>
            <a:off x="7529398" y="5001405"/>
            <a:ext cx="593725" cy="1257300"/>
            <a:chOff x="7560" y="4318"/>
            <a:chExt cx="1776" cy="2091"/>
          </a:xfrm>
        </p:grpSpPr>
        <p:grpSp>
          <p:nvGrpSpPr>
            <p:cNvPr id="28" name="Group 28"/>
            <p:cNvGrpSpPr>
              <a:grpSpLocks/>
            </p:cNvGrpSpPr>
            <p:nvPr/>
          </p:nvGrpSpPr>
          <p:grpSpPr bwMode="auto">
            <a:xfrm>
              <a:off x="7560" y="4318"/>
              <a:ext cx="1776" cy="2091"/>
              <a:chOff x="6840" y="3597"/>
              <a:chExt cx="1440" cy="2160"/>
            </a:xfrm>
          </p:grpSpPr>
          <p:sp>
            <p:nvSpPr>
              <p:cNvPr id="30" name="Oval 29"/>
              <p:cNvSpPr>
                <a:spLocks noChangeArrowheads="1"/>
              </p:cNvSpPr>
              <p:nvPr/>
            </p:nvSpPr>
            <p:spPr bwMode="auto">
              <a:xfrm>
                <a:off x="6840" y="5037"/>
                <a:ext cx="1440" cy="72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" name="Line 30"/>
              <p:cNvSpPr>
                <a:spLocks noChangeShapeType="1"/>
              </p:cNvSpPr>
              <p:nvPr/>
            </p:nvSpPr>
            <p:spPr bwMode="auto">
              <a:xfrm flipV="1">
                <a:off x="6840" y="3597"/>
                <a:ext cx="720" cy="180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" name="Line 31"/>
              <p:cNvSpPr>
                <a:spLocks noChangeShapeType="1"/>
              </p:cNvSpPr>
              <p:nvPr/>
            </p:nvSpPr>
            <p:spPr bwMode="auto">
              <a:xfrm>
                <a:off x="7560" y="3597"/>
                <a:ext cx="720" cy="180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9" name="AutoShape 32"/>
            <p:cNvSpPr>
              <a:spLocks noChangeArrowheads="1"/>
            </p:cNvSpPr>
            <p:nvPr/>
          </p:nvSpPr>
          <p:spPr bwMode="auto">
            <a:xfrm>
              <a:off x="7640" y="4342"/>
              <a:ext cx="1620" cy="1588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33" name="AutoShape 33"/>
          <p:cNvSpPr>
            <a:spLocks noChangeArrowheads="1"/>
          </p:cNvSpPr>
          <p:nvPr/>
        </p:nvSpPr>
        <p:spPr bwMode="auto">
          <a:xfrm>
            <a:off x="5712410" y="5611561"/>
            <a:ext cx="1143000" cy="685800"/>
          </a:xfrm>
          <a:prstGeom prst="can">
            <a:avLst>
              <a:gd name="adj" fmla="val 50000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4" name="Group 34"/>
          <p:cNvGrpSpPr>
            <a:grpSpLocks/>
          </p:cNvGrpSpPr>
          <p:nvPr/>
        </p:nvGrpSpPr>
        <p:grpSpPr bwMode="auto">
          <a:xfrm>
            <a:off x="873530" y="5334153"/>
            <a:ext cx="1360488" cy="1168400"/>
            <a:chOff x="2700" y="9718"/>
            <a:chExt cx="2142" cy="1841"/>
          </a:xfrm>
        </p:grpSpPr>
        <p:grpSp>
          <p:nvGrpSpPr>
            <p:cNvPr id="35" name="Group 35"/>
            <p:cNvGrpSpPr>
              <a:grpSpLocks/>
            </p:cNvGrpSpPr>
            <p:nvPr/>
          </p:nvGrpSpPr>
          <p:grpSpPr bwMode="auto">
            <a:xfrm rot="-187599">
              <a:off x="3135" y="9763"/>
              <a:ext cx="1707" cy="1796"/>
              <a:chOff x="3915" y="10105"/>
              <a:chExt cx="1707" cy="1796"/>
            </a:xfrm>
          </p:grpSpPr>
          <p:sp>
            <p:nvSpPr>
              <p:cNvPr id="37" name="Line 36"/>
              <p:cNvSpPr>
                <a:spLocks noChangeShapeType="1"/>
              </p:cNvSpPr>
              <p:nvPr/>
            </p:nvSpPr>
            <p:spPr bwMode="auto">
              <a:xfrm rot="5733994" flipV="1">
                <a:off x="4362" y="9745"/>
                <a:ext cx="900" cy="162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8" name="Line 37"/>
              <p:cNvSpPr>
                <a:spLocks noChangeShapeType="1"/>
              </p:cNvSpPr>
              <p:nvPr/>
            </p:nvSpPr>
            <p:spPr bwMode="auto">
              <a:xfrm rot="5733994">
                <a:off x="4275" y="10641"/>
                <a:ext cx="900" cy="162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36" name="Oval 38"/>
            <p:cNvSpPr>
              <a:spLocks noChangeArrowheads="1"/>
            </p:cNvSpPr>
            <p:nvPr/>
          </p:nvSpPr>
          <p:spPr bwMode="auto">
            <a:xfrm>
              <a:off x="2700" y="9718"/>
              <a:ext cx="845" cy="1800"/>
            </a:xfrm>
            <a:prstGeom prst="ellipse">
              <a:avLst/>
            </a:prstGeom>
            <a:noFill/>
            <a:ln w="9525" algn="ctr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39" name="AutoShape 39"/>
          <p:cNvSpPr>
            <a:spLocks noChangeArrowheads="1"/>
          </p:cNvSpPr>
          <p:nvPr/>
        </p:nvSpPr>
        <p:spPr bwMode="auto">
          <a:xfrm>
            <a:off x="3878440" y="2652169"/>
            <a:ext cx="639699" cy="663292"/>
          </a:xfrm>
          <a:prstGeom prst="cube">
            <a:avLst>
              <a:gd name="adj" fmla="val 25000"/>
            </a:avLst>
          </a:prstGeom>
          <a:solidFill>
            <a:srgbClr val="FFFFFF">
              <a:alpha val="0"/>
            </a:srgbClr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40" name="Group 40"/>
          <p:cNvGrpSpPr>
            <a:grpSpLocks/>
          </p:cNvGrpSpPr>
          <p:nvPr/>
        </p:nvGrpSpPr>
        <p:grpSpPr bwMode="auto">
          <a:xfrm>
            <a:off x="6882924" y="2568370"/>
            <a:ext cx="1589809" cy="800100"/>
            <a:chOff x="7200" y="9718"/>
            <a:chExt cx="2520" cy="2880"/>
          </a:xfrm>
        </p:grpSpPr>
        <p:grpSp>
          <p:nvGrpSpPr>
            <p:cNvPr id="41" name="Group 41"/>
            <p:cNvGrpSpPr>
              <a:grpSpLocks/>
            </p:cNvGrpSpPr>
            <p:nvPr/>
          </p:nvGrpSpPr>
          <p:grpSpPr bwMode="auto">
            <a:xfrm>
              <a:off x="7200" y="9718"/>
              <a:ext cx="2520" cy="2871"/>
              <a:chOff x="7200" y="9718"/>
              <a:chExt cx="2520" cy="2871"/>
            </a:xfrm>
          </p:grpSpPr>
          <p:sp>
            <p:nvSpPr>
              <p:cNvPr id="51" name="AutoShape 42"/>
              <p:cNvSpPr>
                <a:spLocks noChangeArrowheads="1"/>
              </p:cNvSpPr>
              <p:nvPr/>
            </p:nvSpPr>
            <p:spPr bwMode="auto">
              <a:xfrm>
                <a:off x="7200" y="9718"/>
                <a:ext cx="2520" cy="2520"/>
              </a:xfrm>
              <a:prstGeom prst="triangle">
                <a:avLst>
                  <a:gd name="adj" fmla="val 54722"/>
                </a:avLst>
              </a:prstGeom>
              <a:solidFill>
                <a:srgbClr val="FFFFFF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2" name="AutoShape 43"/>
              <p:cNvSpPr>
                <a:spLocks noChangeArrowheads="1"/>
              </p:cNvSpPr>
              <p:nvPr/>
            </p:nvSpPr>
            <p:spPr bwMode="auto">
              <a:xfrm>
                <a:off x="7200" y="12238"/>
                <a:ext cx="2520" cy="351"/>
              </a:xfrm>
              <a:custGeom>
                <a:avLst/>
                <a:gdLst>
                  <a:gd name="G0" fmla="+- 4046 0 0"/>
                  <a:gd name="G1" fmla="+- 21600 0 4046"/>
                  <a:gd name="G2" fmla="*/ 4046 1 2"/>
                  <a:gd name="G3" fmla="+- 21600 0 G2"/>
                  <a:gd name="G4" fmla="+/ 4046 21600 2"/>
                  <a:gd name="G5" fmla="+/ G1 0 2"/>
                  <a:gd name="G6" fmla="*/ 21600 21600 4046"/>
                  <a:gd name="G7" fmla="*/ G6 1 2"/>
                  <a:gd name="G8" fmla="+- 21600 0 G7"/>
                  <a:gd name="G9" fmla="*/ 21600 1 2"/>
                  <a:gd name="G10" fmla="+- 4046 0 G9"/>
                  <a:gd name="G11" fmla="?: G10 G8 0"/>
                  <a:gd name="G12" fmla="?: G10 G7 21600"/>
                  <a:gd name="T0" fmla="*/ 19577 w 21600"/>
                  <a:gd name="T1" fmla="*/ 10800 h 21600"/>
                  <a:gd name="T2" fmla="*/ 10800 w 21600"/>
                  <a:gd name="T3" fmla="*/ 21600 h 21600"/>
                  <a:gd name="T4" fmla="*/ 2023 w 21600"/>
                  <a:gd name="T5" fmla="*/ 10800 h 21600"/>
                  <a:gd name="T6" fmla="*/ 10800 w 21600"/>
                  <a:gd name="T7" fmla="*/ 0 h 21600"/>
                  <a:gd name="T8" fmla="*/ 3823 w 21600"/>
                  <a:gd name="T9" fmla="*/ 3823 h 21600"/>
                  <a:gd name="T10" fmla="*/ 17777 w 21600"/>
                  <a:gd name="T11" fmla="*/ 17777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4046" y="21600"/>
                    </a:lnTo>
                    <a:lnTo>
                      <a:pt x="17554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42" name="Group 44"/>
            <p:cNvGrpSpPr>
              <a:grpSpLocks/>
            </p:cNvGrpSpPr>
            <p:nvPr/>
          </p:nvGrpSpPr>
          <p:grpSpPr bwMode="auto">
            <a:xfrm>
              <a:off x="7200" y="9718"/>
              <a:ext cx="2520" cy="2880"/>
              <a:chOff x="7740" y="7918"/>
              <a:chExt cx="1980" cy="2880"/>
            </a:xfrm>
          </p:grpSpPr>
          <p:grpSp>
            <p:nvGrpSpPr>
              <p:cNvPr id="43" name="Group 45"/>
              <p:cNvGrpSpPr>
                <a:grpSpLocks/>
              </p:cNvGrpSpPr>
              <p:nvPr/>
            </p:nvGrpSpPr>
            <p:grpSpPr bwMode="auto">
              <a:xfrm>
                <a:off x="7740" y="7918"/>
                <a:ext cx="1980" cy="2880"/>
                <a:chOff x="7740" y="7918"/>
                <a:chExt cx="1980" cy="2880"/>
              </a:xfrm>
            </p:grpSpPr>
            <p:sp>
              <p:nvSpPr>
                <p:cNvPr id="47" name="Line 46"/>
                <p:cNvSpPr>
                  <a:spLocks noChangeShapeType="1"/>
                </p:cNvSpPr>
                <p:nvPr/>
              </p:nvSpPr>
              <p:spPr bwMode="auto">
                <a:xfrm flipV="1">
                  <a:off x="7740" y="7918"/>
                  <a:ext cx="1080" cy="252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48" name="Line 47"/>
                <p:cNvSpPr>
                  <a:spLocks noChangeShapeType="1"/>
                </p:cNvSpPr>
                <p:nvPr/>
              </p:nvSpPr>
              <p:spPr bwMode="auto">
                <a:xfrm flipH="1" flipV="1">
                  <a:off x="8820" y="7918"/>
                  <a:ext cx="900" cy="252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49" name="Line 48"/>
                <p:cNvSpPr>
                  <a:spLocks noChangeShapeType="1"/>
                </p:cNvSpPr>
                <p:nvPr/>
              </p:nvSpPr>
              <p:spPr bwMode="auto">
                <a:xfrm flipV="1">
                  <a:off x="8100" y="7918"/>
                  <a:ext cx="720" cy="288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0" name="Line 49"/>
                <p:cNvSpPr>
                  <a:spLocks noChangeShapeType="1"/>
                </p:cNvSpPr>
                <p:nvPr/>
              </p:nvSpPr>
              <p:spPr bwMode="auto">
                <a:xfrm flipH="1" flipV="1">
                  <a:off x="8820" y="7918"/>
                  <a:ext cx="540" cy="288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  <p:sp>
            <p:nvSpPr>
              <p:cNvPr id="44" name="Line 50"/>
              <p:cNvSpPr>
                <a:spLocks noChangeShapeType="1"/>
              </p:cNvSpPr>
              <p:nvPr/>
            </p:nvSpPr>
            <p:spPr bwMode="auto">
              <a:xfrm>
                <a:off x="7740" y="10438"/>
                <a:ext cx="360" cy="36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5" name="Line 51"/>
              <p:cNvSpPr>
                <a:spLocks noChangeShapeType="1"/>
              </p:cNvSpPr>
              <p:nvPr/>
            </p:nvSpPr>
            <p:spPr bwMode="auto">
              <a:xfrm>
                <a:off x="8100" y="10798"/>
                <a:ext cx="1260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6" name="Line 52"/>
              <p:cNvSpPr>
                <a:spLocks noChangeShapeType="1"/>
              </p:cNvSpPr>
              <p:nvPr/>
            </p:nvSpPr>
            <p:spPr bwMode="auto">
              <a:xfrm flipV="1">
                <a:off x="9360" y="10438"/>
                <a:ext cx="360" cy="36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sp>
        <p:nvSpPr>
          <p:cNvPr id="53" name="AutoShape 53"/>
          <p:cNvSpPr>
            <a:spLocks noChangeArrowheads="1"/>
          </p:cNvSpPr>
          <p:nvPr/>
        </p:nvSpPr>
        <p:spPr bwMode="auto">
          <a:xfrm>
            <a:off x="3989881" y="5230827"/>
            <a:ext cx="914400" cy="800100"/>
          </a:xfrm>
          <a:prstGeom prst="cube">
            <a:avLst>
              <a:gd name="adj" fmla="val 68056"/>
            </a:avLst>
          </a:prstGeom>
          <a:solidFill>
            <a:srgbClr val="FFFFFF">
              <a:alpha val="0"/>
            </a:srgbClr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4" name="Oval 54"/>
          <p:cNvSpPr>
            <a:spLocks noChangeArrowheads="1"/>
          </p:cNvSpPr>
          <p:nvPr/>
        </p:nvSpPr>
        <p:spPr bwMode="auto">
          <a:xfrm>
            <a:off x="4172361" y="3751197"/>
            <a:ext cx="685800" cy="685800"/>
          </a:xfrm>
          <a:prstGeom prst="ellipse">
            <a:avLst/>
          </a:prstGeom>
          <a:solidFill>
            <a:srgbClr val="FFFFFF"/>
          </a:solidFill>
          <a:ln w="9525" algn="ctr">
            <a:solidFill>
              <a:srgbClr val="00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5" name="Oval 55"/>
          <p:cNvSpPr>
            <a:spLocks noChangeArrowheads="1"/>
          </p:cNvSpPr>
          <p:nvPr/>
        </p:nvSpPr>
        <p:spPr bwMode="auto">
          <a:xfrm>
            <a:off x="7038630" y="5115017"/>
            <a:ext cx="266700" cy="266700"/>
          </a:xfrm>
          <a:prstGeom prst="ellipse">
            <a:avLst/>
          </a:prstGeom>
          <a:solidFill>
            <a:srgbClr val="FFFFFF"/>
          </a:solidFill>
          <a:ln w="9525" algn="ctr">
            <a:solidFill>
              <a:srgbClr val="00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6" name="Obdélník 55">
            <a:hlinkClick r:id="rId2" action="ppaction://hlinksldjump"/>
          </p:cNvPr>
          <p:cNvSpPr/>
          <p:nvPr/>
        </p:nvSpPr>
        <p:spPr>
          <a:xfrm>
            <a:off x="474149" y="332656"/>
            <a:ext cx="6138300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Rozeznáš následující tělesa</a:t>
            </a:r>
            <a:r>
              <a:rPr lang="cs-CZ" sz="2400" b="1" dirty="0" smtClean="0"/>
              <a:t>?  </a:t>
            </a:r>
            <a:endParaRPr lang="cs-CZ" sz="2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62640" y="1268760"/>
            <a:ext cx="1025730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KRYCHLE</a:t>
            </a:r>
            <a:endParaRPr lang="cs-CZ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3347864" y="1253126"/>
            <a:ext cx="85042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KVÁDR</a:t>
            </a:r>
            <a:endParaRPr lang="cs-CZ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775499" y="1268760"/>
            <a:ext cx="909223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JEHLAN</a:t>
            </a:r>
            <a:endParaRPr lang="cs-CZ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6462114" y="1268760"/>
            <a:ext cx="769057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VÁLEC</a:t>
            </a:r>
            <a:endParaRPr lang="cs-CZ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7849430" y="1268760"/>
            <a:ext cx="779637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KUŽEL</a:t>
            </a:r>
            <a:endParaRPr lang="cs-CZ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1972435" y="1253126"/>
            <a:ext cx="817340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KOULE</a:t>
            </a:r>
            <a:endParaRPr lang="cs-CZ" b="1" dirty="0"/>
          </a:p>
        </p:txBody>
      </p:sp>
      <p:sp>
        <p:nvSpPr>
          <p:cNvPr id="63" name="Zástupný symbol pro datum 6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4" name="Zástupný symbol pro zápatí 6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65" name="Zástupný symbol pro číslo snímku 6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B5E0B-A29A-4119-94C9-E618F558C3C4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299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 rot="16200000">
            <a:off x="5545505" y="2666921"/>
            <a:ext cx="3771900" cy="1177925"/>
            <a:chOff x="3960" y="12058"/>
            <a:chExt cx="7200" cy="2250"/>
          </a:xfrm>
        </p:grpSpPr>
        <p:sp>
          <p:nvSpPr>
            <p:cNvPr id="3" name="AutoShape 3"/>
            <p:cNvSpPr>
              <a:spLocks noChangeArrowheads="1"/>
            </p:cNvSpPr>
            <p:nvPr/>
          </p:nvSpPr>
          <p:spPr bwMode="auto">
            <a:xfrm>
              <a:off x="3960" y="12058"/>
              <a:ext cx="1800" cy="1800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AutoShape 4"/>
            <p:cNvSpPr>
              <a:spLocks noChangeArrowheads="1"/>
            </p:cNvSpPr>
            <p:nvPr/>
          </p:nvSpPr>
          <p:spPr bwMode="auto">
            <a:xfrm>
              <a:off x="4860" y="12508"/>
              <a:ext cx="1800" cy="1800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AutoShape 5"/>
            <p:cNvSpPr>
              <a:spLocks noChangeArrowheads="1"/>
            </p:cNvSpPr>
            <p:nvPr/>
          </p:nvSpPr>
          <p:spPr bwMode="auto">
            <a:xfrm>
              <a:off x="6660" y="12058"/>
              <a:ext cx="1800" cy="1800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AutoShape 6"/>
            <p:cNvSpPr>
              <a:spLocks noChangeArrowheads="1"/>
            </p:cNvSpPr>
            <p:nvPr/>
          </p:nvSpPr>
          <p:spPr bwMode="auto">
            <a:xfrm>
              <a:off x="7560" y="12508"/>
              <a:ext cx="1800" cy="1800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AutoShape 7"/>
            <p:cNvSpPr>
              <a:spLocks noChangeArrowheads="1"/>
            </p:cNvSpPr>
            <p:nvPr/>
          </p:nvSpPr>
          <p:spPr bwMode="auto">
            <a:xfrm>
              <a:off x="9360" y="12058"/>
              <a:ext cx="1800" cy="1800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8" name="Group 8"/>
          <p:cNvGrpSpPr>
            <a:grpSpLocks/>
          </p:cNvGrpSpPr>
          <p:nvPr/>
        </p:nvGrpSpPr>
        <p:grpSpPr bwMode="auto">
          <a:xfrm>
            <a:off x="755576" y="1542140"/>
            <a:ext cx="1095375" cy="2114550"/>
            <a:chOff x="2340" y="3868"/>
            <a:chExt cx="1725" cy="3330"/>
          </a:xfrm>
        </p:grpSpPr>
        <p:sp>
          <p:nvSpPr>
            <p:cNvPr id="9" name="AutoShape 9"/>
            <p:cNvSpPr>
              <a:spLocks noChangeArrowheads="1"/>
            </p:cNvSpPr>
            <p:nvPr/>
          </p:nvSpPr>
          <p:spPr bwMode="auto">
            <a:xfrm rot="2895287">
              <a:off x="2340" y="5578"/>
              <a:ext cx="1620" cy="1620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AutoShape 10"/>
            <p:cNvSpPr>
              <a:spLocks noChangeArrowheads="1"/>
            </p:cNvSpPr>
            <p:nvPr/>
          </p:nvSpPr>
          <p:spPr bwMode="auto">
            <a:xfrm rot="2895287">
              <a:off x="2445" y="3868"/>
              <a:ext cx="1620" cy="1620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" name="Group 11"/>
          <p:cNvGrpSpPr>
            <a:grpSpLocks/>
          </p:cNvGrpSpPr>
          <p:nvPr/>
        </p:nvGrpSpPr>
        <p:grpSpPr bwMode="auto">
          <a:xfrm rot="5400000">
            <a:off x="6741799" y="4056879"/>
            <a:ext cx="800100" cy="3695700"/>
            <a:chOff x="5220" y="6298"/>
            <a:chExt cx="1260" cy="5820"/>
          </a:xfrm>
        </p:grpSpPr>
        <p:grpSp>
          <p:nvGrpSpPr>
            <p:cNvPr id="12" name="Group 12"/>
            <p:cNvGrpSpPr>
              <a:grpSpLocks/>
            </p:cNvGrpSpPr>
            <p:nvPr/>
          </p:nvGrpSpPr>
          <p:grpSpPr bwMode="auto">
            <a:xfrm>
              <a:off x="5220" y="6298"/>
              <a:ext cx="1260" cy="1980"/>
              <a:chOff x="7560" y="4318"/>
              <a:chExt cx="1776" cy="2091"/>
            </a:xfrm>
          </p:grpSpPr>
          <p:grpSp>
            <p:nvGrpSpPr>
              <p:cNvPr id="21" name="Group 13"/>
              <p:cNvGrpSpPr>
                <a:grpSpLocks/>
              </p:cNvGrpSpPr>
              <p:nvPr/>
            </p:nvGrpSpPr>
            <p:grpSpPr bwMode="auto">
              <a:xfrm>
                <a:off x="7560" y="4318"/>
                <a:ext cx="1776" cy="2091"/>
                <a:chOff x="6840" y="3597"/>
                <a:chExt cx="1440" cy="2160"/>
              </a:xfrm>
            </p:grpSpPr>
            <p:sp>
              <p:nvSpPr>
                <p:cNvPr id="23" name="Oval 14"/>
                <p:cNvSpPr>
                  <a:spLocks noChangeArrowheads="1"/>
                </p:cNvSpPr>
                <p:nvPr/>
              </p:nvSpPr>
              <p:spPr bwMode="auto">
                <a:xfrm>
                  <a:off x="6840" y="5037"/>
                  <a:ext cx="1440" cy="720"/>
                </a:xfrm>
                <a:prstGeom prst="ellipse">
                  <a:avLst/>
                </a:prstGeom>
                <a:solidFill>
                  <a:srgbClr val="FFFFFF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24" name="Line 15"/>
                <p:cNvSpPr>
                  <a:spLocks noChangeShapeType="1"/>
                </p:cNvSpPr>
                <p:nvPr/>
              </p:nvSpPr>
              <p:spPr bwMode="auto">
                <a:xfrm flipV="1">
                  <a:off x="6840" y="3597"/>
                  <a:ext cx="720" cy="180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25" name="Line 16"/>
                <p:cNvSpPr>
                  <a:spLocks noChangeShapeType="1"/>
                </p:cNvSpPr>
                <p:nvPr/>
              </p:nvSpPr>
              <p:spPr bwMode="auto">
                <a:xfrm>
                  <a:off x="7560" y="3597"/>
                  <a:ext cx="720" cy="180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  <p:sp>
            <p:nvSpPr>
              <p:cNvPr id="22" name="AutoShape 17"/>
              <p:cNvSpPr>
                <a:spLocks noChangeArrowheads="1"/>
              </p:cNvSpPr>
              <p:nvPr/>
            </p:nvSpPr>
            <p:spPr bwMode="auto">
              <a:xfrm>
                <a:off x="7640" y="4342"/>
                <a:ext cx="1620" cy="1588"/>
              </a:xfrm>
              <a:prstGeom prst="triangle">
                <a:avLst>
                  <a:gd name="adj" fmla="val 50000"/>
                </a:avLst>
              </a:prstGeom>
              <a:solidFill>
                <a:srgbClr val="FFFFFF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13" name="Group 18"/>
            <p:cNvGrpSpPr>
              <a:grpSpLocks/>
            </p:cNvGrpSpPr>
            <p:nvPr/>
          </p:nvGrpSpPr>
          <p:grpSpPr bwMode="auto">
            <a:xfrm>
              <a:off x="5220" y="7738"/>
              <a:ext cx="1260" cy="4380"/>
              <a:chOff x="5220" y="3598"/>
              <a:chExt cx="1260" cy="4380"/>
            </a:xfrm>
          </p:grpSpPr>
          <p:sp>
            <p:nvSpPr>
              <p:cNvPr id="14" name="AutoShape 19"/>
              <p:cNvSpPr>
                <a:spLocks noChangeArrowheads="1"/>
              </p:cNvSpPr>
              <p:nvPr/>
            </p:nvSpPr>
            <p:spPr bwMode="auto">
              <a:xfrm rot="10800000">
                <a:off x="5220" y="3598"/>
                <a:ext cx="1260" cy="3060"/>
              </a:xfrm>
              <a:prstGeom prst="can">
                <a:avLst>
                  <a:gd name="adj" fmla="val 52372"/>
                </a:avLst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grpSp>
            <p:nvGrpSpPr>
              <p:cNvPr id="15" name="Group 20"/>
              <p:cNvGrpSpPr>
                <a:grpSpLocks/>
              </p:cNvGrpSpPr>
              <p:nvPr/>
            </p:nvGrpSpPr>
            <p:grpSpPr bwMode="auto">
              <a:xfrm rot="10800000">
                <a:off x="5220" y="5998"/>
                <a:ext cx="1260" cy="1980"/>
                <a:chOff x="7560" y="4318"/>
                <a:chExt cx="1776" cy="2091"/>
              </a:xfrm>
            </p:grpSpPr>
            <p:grpSp>
              <p:nvGrpSpPr>
                <p:cNvPr id="16" name="Group 21"/>
                <p:cNvGrpSpPr>
                  <a:grpSpLocks/>
                </p:cNvGrpSpPr>
                <p:nvPr/>
              </p:nvGrpSpPr>
              <p:grpSpPr bwMode="auto">
                <a:xfrm>
                  <a:off x="7560" y="4318"/>
                  <a:ext cx="1776" cy="2091"/>
                  <a:chOff x="6840" y="3597"/>
                  <a:chExt cx="1440" cy="2160"/>
                </a:xfrm>
              </p:grpSpPr>
              <p:sp>
                <p:nvSpPr>
                  <p:cNvPr id="18" name="Oval 22"/>
                  <p:cNvSpPr>
                    <a:spLocks noChangeArrowheads="1"/>
                  </p:cNvSpPr>
                  <p:nvPr/>
                </p:nvSpPr>
                <p:spPr bwMode="auto">
                  <a:xfrm>
                    <a:off x="6840" y="5037"/>
                    <a:ext cx="1440" cy="720"/>
                  </a:xfrm>
                  <a:prstGeom prst="ellipse">
                    <a:avLst/>
                  </a:prstGeom>
                  <a:solidFill>
                    <a:srgbClr val="FFFFFF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9" name="Line 23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6840" y="3597"/>
                    <a:ext cx="720" cy="18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20" name="Line 24"/>
                  <p:cNvSpPr>
                    <a:spLocks noChangeShapeType="1"/>
                  </p:cNvSpPr>
                  <p:nvPr/>
                </p:nvSpPr>
                <p:spPr bwMode="auto">
                  <a:xfrm>
                    <a:off x="7560" y="3597"/>
                    <a:ext cx="720" cy="18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</p:grpSp>
            <p:sp>
              <p:nvSpPr>
                <p:cNvPr id="17" name="AutoShape 25"/>
                <p:cNvSpPr>
                  <a:spLocks noChangeArrowheads="1"/>
                </p:cNvSpPr>
                <p:nvPr/>
              </p:nvSpPr>
              <p:spPr bwMode="auto">
                <a:xfrm>
                  <a:off x="7640" y="4342"/>
                  <a:ext cx="1620" cy="1588"/>
                </a:xfrm>
                <a:prstGeom prst="triangle">
                  <a:avLst>
                    <a:gd name="adj" fmla="val 50000"/>
                  </a:avLst>
                </a:prstGeom>
                <a:solidFill>
                  <a:srgbClr val="FFFFFF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 algn="ctr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</p:grpSp>
      </p:grpSp>
      <p:grpSp>
        <p:nvGrpSpPr>
          <p:cNvPr id="26" name="Group 26"/>
          <p:cNvGrpSpPr>
            <a:grpSpLocks/>
          </p:cNvGrpSpPr>
          <p:nvPr/>
        </p:nvGrpSpPr>
        <p:grpSpPr bwMode="auto">
          <a:xfrm>
            <a:off x="3626679" y="3891610"/>
            <a:ext cx="1016000" cy="2286000"/>
            <a:chOff x="5220" y="11158"/>
            <a:chExt cx="1440" cy="3240"/>
          </a:xfrm>
        </p:grpSpPr>
        <p:sp>
          <p:nvSpPr>
            <p:cNvPr id="27" name="AutoShape 27"/>
            <p:cNvSpPr>
              <a:spLocks noChangeArrowheads="1"/>
            </p:cNvSpPr>
            <p:nvPr/>
          </p:nvSpPr>
          <p:spPr bwMode="auto">
            <a:xfrm>
              <a:off x="5220" y="12958"/>
              <a:ext cx="1440" cy="1440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AutoShape 28"/>
            <p:cNvSpPr>
              <a:spLocks noChangeArrowheads="1"/>
            </p:cNvSpPr>
            <p:nvPr/>
          </p:nvSpPr>
          <p:spPr bwMode="auto">
            <a:xfrm>
              <a:off x="5580" y="12373"/>
              <a:ext cx="735" cy="900"/>
            </a:xfrm>
            <a:prstGeom prst="can">
              <a:avLst>
                <a:gd name="adj" fmla="val 28435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AutoShape 29"/>
            <p:cNvSpPr>
              <a:spLocks noChangeArrowheads="1"/>
            </p:cNvSpPr>
            <p:nvPr/>
          </p:nvSpPr>
          <p:spPr bwMode="auto">
            <a:xfrm>
              <a:off x="5220" y="11158"/>
              <a:ext cx="1440" cy="1440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30" name="Group 30"/>
          <p:cNvGrpSpPr>
            <a:grpSpLocks/>
          </p:cNvGrpSpPr>
          <p:nvPr/>
        </p:nvGrpSpPr>
        <p:grpSpPr bwMode="auto">
          <a:xfrm>
            <a:off x="755576" y="4349867"/>
            <a:ext cx="2057400" cy="1920875"/>
            <a:chOff x="7920" y="11698"/>
            <a:chExt cx="2700" cy="2520"/>
          </a:xfrm>
        </p:grpSpPr>
        <p:sp>
          <p:nvSpPr>
            <p:cNvPr id="31" name="AutoShape 31"/>
            <p:cNvSpPr>
              <a:spLocks noChangeArrowheads="1"/>
            </p:cNvSpPr>
            <p:nvPr/>
          </p:nvSpPr>
          <p:spPr bwMode="auto">
            <a:xfrm>
              <a:off x="7920" y="12958"/>
              <a:ext cx="2700" cy="1260"/>
            </a:xfrm>
            <a:prstGeom prst="cube">
              <a:avLst>
                <a:gd name="adj" fmla="val 59764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AutoShape 32"/>
            <p:cNvSpPr>
              <a:spLocks noChangeArrowheads="1"/>
            </p:cNvSpPr>
            <p:nvPr/>
          </p:nvSpPr>
          <p:spPr bwMode="auto">
            <a:xfrm>
              <a:off x="9975" y="12268"/>
              <a:ext cx="375" cy="900"/>
            </a:xfrm>
            <a:prstGeom prst="can">
              <a:avLst>
                <a:gd name="adj" fmla="val 55733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AutoShape 33"/>
            <p:cNvSpPr>
              <a:spLocks noChangeArrowheads="1"/>
            </p:cNvSpPr>
            <p:nvPr/>
          </p:nvSpPr>
          <p:spPr bwMode="auto">
            <a:xfrm>
              <a:off x="9510" y="12718"/>
              <a:ext cx="375" cy="900"/>
            </a:xfrm>
            <a:prstGeom prst="can">
              <a:avLst>
                <a:gd name="adj" fmla="val 55733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AutoShape 34"/>
            <p:cNvSpPr>
              <a:spLocks noChangeArrowheads="1"/>
            </p:cNvSpPr>
            <p:nvPr/>
          </p:nvSpPr>
          <p:spPr bwMode="auto">
            <a:xfrm>
              <a:off x="8730" y="12313"/>
              <a:ext cx="360" cy="900"/>
            </a:xfrm>
            <a:prstGeom prst="can">
              <a:avLst>
                <a:gd name="adj" fmla="val 58056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AutoShape 35"/>
            <p:cNvSpPr>
              <a:spLocks noChangeArrowheads="1"/>
            </p:cNvSpPr>
            <p:nvPr/>
          </p:nvSpPr>
          <p:spPr bwMode="auto">
            <a:xfrm>
              <a:off x="8280" y="12703"/>
              <a:ext cx="360" cy="900"/>
            </a:xfrm>
            <a:prstGeom prst="can">
              <a:avLst>
                <a:gd name="adj" fmla="val 58056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AutoShape 36"/>
            <p:cNvSpPr>
              <a:spLocks noChangeArrowheads="1"/>
            </p:cNvSpPr>
            <p:nvPr/>
          </p:nvSpPr>
          <p:spPr bwMode="auto">
            <a:xfrm>
              <a:off x="7920" y="11698"/>
              <a:ext cx="2700" cy="1260"/>
            </a:xfrm>
            <a:prstGeom prst="cube">
              <a:avLst>
                <a:gd name="adj" fmla="val 59764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37" name="Group 37"/>
          <p:cNvGrpSpPr>
            <a:grpSpLocks/>
          </p:cNvGrpSpPr>
          <p:nvPr/>
        </p:nvGrpSpPr>
        <p:grpSpPr bwMode="auto">
          <a:xfrm>
            <a:off x="3313412" y="1895916"/>
            <a:ext cx="2171700" cy="1262062"/>
            <a:chOff x="1440" y="10328"/>
            <a:chExt cx="2976" cy="1730"/>
          </a:xfrm>
        </p:grpSpPr>
        <p:sp>
          <p:nvSpPr>
            <p:cNvPr id="38" name="AutoShape 38"/>
            <p:cNvSpPr>
              <a:spLocks noChangeArrowheads="1"/>
            </p:cNvSpPr>
            <p:nvPr/>
          </p:nvSpPr>
          <p:spPr bwMode="auto">
            <a:xfrm>
              <a:off x="1440" y="10978"/>
              <a:ext cx="2880" cy="1080"/>
            </a:xfrm>
            <a:prstGeom prst="cube">
              <a:avLst>
                <a:gd name="adj" fmla="val 51389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grpSp>
          <p:nvGrpSpPr>
            <p:cNvPr id="39" name="Group 39"/>
            <p:cNvGrpSpPr>
              <a:grpSpLocks/>
            </p:cNvGrpSpPr>
            <p:nvPr/>
          </p:nvGrpSpPr>
          <p:grpSpPr bwMode="auto">
            <a:xfrm>
              <a:off x="2070" y="10328"/>
              <a:ext cx="2346" cy="1730"/>
              <a:chOff x="2070" y="10328"/>
              <a:chExt cx="2346" cy="1730"/>
            </a:xfrm>
          </p:grpSpPr>
          <p:sp>
            <p:nvSpPr>
              <p:cNvPr id="40" name="AutoShape 40"/>
              <p:cNvSpPr>
                <a:spLocks noChangeArrowheads="1"/>
              </p:cNvSpPr>
              <p:nvPr/>
            </p:nvSpPr>
            <p:spPr bwMode="auto">
              <a:xfrm rot="8102704">
                <a:off x="2070" y="10438"/>
                <a:ext cx="1620" cy="1620"/>
              </a:xfrm>
              <a:prstGeom prst="rtTriangle">
                <a:avLst/>
              </a:prstGeom>
              <a:solidFill>
                <a:srgbClr val="FFFFFF"/>
              </a:soli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" name="AutoShape 41"/>
              <p:cNvSpPr>
                <a:spLocks noChangeArrowheads="1"/>
              </p:cNvSpPr>
              <p:nvPr/>
            </p:nvSpPr>
            <p:spPr bwMode="auto">
              <a:xfrm rot="7986584">
                <a:off x="3384" y="9727"/>
                <a:ext cx="431" cy="1633"/>
              </a:xfrm>
              <a:prstGeom prst="parallelogram">
                <a:avLst>
                  <a:gd name="adj" fmla="val 11718"/>
                </a:avLst>
              </a:prstGeom>
              <a:solidFill>
                <a:srgbClr val="FFFFFF"/>
              </a:soli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sp>
        <p:nvSpPr>
          <p:cNvPr id="42" name="Obdélník 41">
            <a:hlinkClick r:id="rId3" action="ppaction://hlinksldjump"/>
          </p:cNvPr>
          <p:cNvSpPr/>
          <p:nvPr/>
        </p:nvSpPr>
        <p:spPr>
          <a:xfrm>
            <a:off x="683567" y="404664"/>
            <a:ext cx="7467933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Kterou z následujících staveb nelze postavit? Ověř.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543698" y="148478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493109" y="173127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341749" y="1369933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58959" y="437952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3313412" y="3829527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308430" y="532001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50" name="Zástupný symbol pro datum 4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1" name="Zástupný symbol pro zápatí 5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52" name="Zástupný symbol pro číslo snímku 5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B5E0B-A29A-4119-94C9-E618F558C3C4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13522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073"/>
          <a:stretch/>
        </p:blipFill>
        <p:spPr bwMode="auto">
          <a:xfrm>
            <a:off x="694931" y="692696"/>
            <a:ext cx="2955957" cy="21174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302"/>
          <a:stretch/>
        </p:blipFill>
        <p:spPr bwMode="auto">
          <a:xfrm>
            <a:off x="5131235" y="665215"/>
            <a:ext cx="3118869" cy="2144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56992"/>
            <a:ext cx="3294112" cy="2470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429000"/>
            <a:ext cx="3798168" cy="2848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B5E0B-A29A-4119-94C9-E618F558C3C4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5151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5758884" cy="230832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2400" dirty="0" smtClean="0">
              <a:solidFill>
                <a:prstClr val="black"/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2400" dirty="0" smtClean="0">
                <a:solidFill>
                  <a:prstClr val="black"/>
                </a:solidFill>
                <a:hlinkClick r:id="rId3"/>
              </a:rPr>
              <a:t>cs.wikipedia.org/wiki/Krychle</a:t>
            </a:r>
            <a:endParaRPr lang="cs-CZ" sz="2400" dirty="0" smtClean="0">
              <a:solidFill>
                <a:prstClr val="black"/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2400" dirty="0" smtClean="0">
                <a:solidFill>
                  <a:prstClr val="black"/>
                </a:solidFill>
                <a:hlinkClick r:id="rId4"/>
              </a:rPr>
              <a:t>cs.wikipedia.org/wiki/Kv%C3%A1dr</a:t>
            </a:r>
            <a:endParaRPr lang="cs-CZ" sz="2400" dirty="0" smtClean="0">
              <a:solidFill>
                <a:prstClr val="black"/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2400" dirty="0" smtClean="0">
                <a:solidFill>
                  <a:prstClr val="black"/>
                </a:solidFill>
                <a:hlinkClick r:id="rId5"/>
              </a:rPr>
              <a:t>cs.wikipedia.org/wiki/Ku%C5%BEel</a:t>
            </a:r>
            <a:endParaRPr lang="cs-CZ" sz="2400" dirty="0" smtClean="0">
              <a:solidFill>
                <a:prstClr val="black"/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2400" dirty="0" smtClean="0">
                <a:solidFill>
                  <a:prstClr val="black"/>
                </a:solidFill>
                <a:hlinkClick r:id="rId6"/>
              </a:rPr>
              <a:t>cs.wikipedia.org/wiki/V%C3%A1lec</a:t>
            </a:r>
            <a:endParaRPr lang="cs-CZ" sz="2400" dirty="0" smtClean="0">
              <a:solidFill>
                <a:prstClr val="black"/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  <a:hlinkClick r:id="rId7"/>
              </a:rPr>
              <a:t>http</a:t>
            </a:r>
            <a:r>
              <a:rPr lang="cs-CZ" sz="2400">
                <a:solidFill>
                  <a:prstClr val="black"/>
                </a:solidFill>
                <a:hlinkClick r:id="rId7"/>
              </a:rPr>
              <a:t>://</a:t>
            </a:r>
            <a:r>
              <a:rPr lang="cs-CZ" sz="2400" smtClean="0">
                <a:solidFill>
                  <a:prstClr val="black"/>
                </a:solidFill>
                <a:hlinkClick r:id="rId7"/>
              </a:rPr>
              <a:t>cs.wikipedia.org/wiki/Jehlan</a:t>
            </a:r>
            <a:endParaRPr lang="cs-CZ" sz="2400" dirty="0" smtClean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3.,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23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98</TotalTime>
  <Words>405</Words>
  <Application>Microsoft Office PowerPoint</Application>
  <PresentationFormat>Předvádění na obrazovce (4:3)</PresentationFormat>
  <Paragraphs>149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</dc:creator>
  <cp:lastModifiedBy>AS</cp:lastModifiedBy>
  <cp:revision>12</cp:revision>
  <dcterms:created xsi:type="dcterms:W3CDTF">2012-05-05T18:36:08Z</dcterms:created>
  <dcterms:modified xsi:type="dcterms:W3CDTF">2012-05-22T20:26:50Z</dcterms:modified>
</cp:coreProperties>
</file>